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7" r:id="rId10"/>
    <p:sldId id="272" r:id="rId11"/>
    <p:sldId id="279" r:id="rId12"/>
    <p:sldId id="265" r:id="rId13"/>
    <p:sldId id="276" r:id="rId14"/>
    <p:sldId id="269" r:id="rId15"/>
    <p:sldId id="270" r:id="rId16"/>
    <p:sldId id="273" r:id="rId17"/>
    <p:sldId id="274" r:id="rId18"/>
    <p:sldId id="277" r:id="rId19"/>
    <p:sldId id="275" r:id="rId20"/>
    <p:sldId id="278" r:id="rId21"/>
    <p:sldId id="280" r:id="rId22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C053-FEEA-426A-8B91-FB50A11B2A0E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8080-6344-458A-8300-B4FD73C2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7BB1B3-2952-416F-8A04-B683E3B6B0E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DF8AC-05B6-4DE5-ADD3-797BC953B5A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DAB79-E328-4D22-9F9A-97804ECBEAC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01167-4E88-47B0-A3C3-4AA775499F6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5E3DB-A2AA-4B18-86E8-8B4E7C2E9E7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9DA85-BAFE-41F0-B2FE-631022348EE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1C2AE3-BDD6-4DB6-BA79-B6BACC3A2B5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728C0D-8976-4C83-9DAA-F7DF67690A7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BF5AC-67D7-4BA5-A121-81FBBB4AF0B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4F6A45-EDF6-402D-B25F-C14CB450457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36A4C-5E76-46C4-8606-AF1CF45B65F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DDDDDE"/>
            </a:gs>
            <a:gs pos="19000">
              <a:srgbClr val="E5E7E8"/>
            </a:gs>
            <a:gs pos="0">
              <a:schemeClr val="accent1">
                <a:lumMod val="5000"/>
                <a:lumOff val="95000"/>
              </a:schemeClr>
            </a:gs>
            <a:gs pos="75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F511E2-C22C-41DB-B00C-1E9FF5CC2C0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82121" y="2682912"/>
            <a:ext cx="3600450" cy="15135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et Clément ALLEGRE—COMMINGES</a:t>
            </a: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Encadrant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BOCQUILLON Ronan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de Turing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094C03-27E9-CD22-92F1-2D4B8064703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L'ordinateur et les échecs – Loti News">
            <a:extLst>
              <a:ext uri="{FF2B5EF4-FFF2-40B4-BE49-F238E27FC236}">
                <a16:creationId xmlns:a16="http://schemas.microsoft.com/office/drawing/2014/main" id="{6F897020-4C3C-94AD-44E5-08FA571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6" y="1502229"/>
            <a:ext cx="4004748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A6E211-B936-EAD9-28C3-3804EF64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297680" y="79645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FP3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AB0F47-FC4A-8711-D557-27D09F16D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10" name="Image 9" descr="Une image contenant texte, diagramme, Police, nombre&#10;&#10;Description générée automatiquement">
            <a:extLst>
              <a:ext uri="{FF2B5EF4-FFF2-40B4-BE49-F238E27FC236}">
                <a16:creationId xmlns:a16="http://schemas.microsoft.com/office/drawing/2014/main" id="{094439CC-E3C5-D0CD-CC7F-B4BEB7D49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0"/>
            <a:ext cx="4252912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0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3216-87F6-CFC5-9D09-62771E33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signaux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8B64A-145D-D9A6-4FA6-69826DDF448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BDD9E20A-87F1-0B24-1C02-39773E04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49" y="2064173"/>
            <a:ext cx="5859212" cy="3558867"/>
          </a:xfrm>
          <a:prstGeom prst="rect">
            <a:avLst/>
          </a:prstGeom>
        </p:spPr>
      </p:pic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3A6D5C-05A5-E75C-EC64-15825B78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3" y="972098"/>
            <a:ext cx="7607056" cy="10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(1/2)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3F9275-F220-EAAC-4D21-3C5D15B15403}"/>
              </a:ext>
            </a:extLst>
          </p:cNvPr>
          <p:cNvSpPr txBox="1"/>
          <p:nvPr/>
        </p:nvSpPr>
        <p:spPr>
          <a:xfrm>
            <a:off x="61762" y="724913"/>
            <a:ext cx="9002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initiale chez </a:t>
            </a:r>
            <a:r>
              <a:rPr lang="fr-FR" dirty="0" err="1"/>
              <a:t>Farnell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Ecran LCD I2C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MC21605C6W-BNMLWI-V2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Afficheurs 7 segments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HDSP-7513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LEDs</a:t>
            </a:r>
            <a:r>
              <a:rPr lang="fr-FR" dirty="0"/>
              <a:t> RGB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L-59EYC</a:t>
            </a:r>
            <a:r>
              <a:rPr lang="fr-FR" dirty="0"/>
              <a:t> </a:t>
            </a:r>
          </a:p>
        </p:txBody>
      </p:sp>
      <p:pic>
        <p:nvPicPr>
          <p:cNvPr id="15" name="Image 14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BEB3920B-A464-1156-0397-EB74594DE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8" y="1913547"/>
            <a:ext cx="7129125" cy="28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489889" y="1553308"/>
            <a:ext cx="2465582" cy="4735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Alimentation: 5V et 3.3V  </a:t>
            </a: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-&gt; </a:t>
            </a:r>
            <a:r>
              <a:rPr lang="en-US" sz="1600" b="1" dirty="0">
                <a:latin typeface="Calibri"/>
                <a:ea typeface="Calibri"/>
                <a:cs typeface="Times New Roman"/>
              </a:rPr>
              <a:t>MB102 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(2/2)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335A-B251-82AD-E539-C6F93A2B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5" y="1909358"/>
            <a:ext cx="1830493" cy="1619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B959A-DCCA-DCB6-8B6A-CBC33CFD9DDA}"/>
              </a:ext>
            </a:extLst>
          </p:cNvPr>
          <p:cNvSpPr txBox="1"/>
          <p:nvPr/>
        </p:nvSpPr>
        <p:spPr>
          <a:xfrm>
            <a:off x="5465871" y="3685204"/>
            <a:ext cx="1155152" cy="3440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LED RGB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7EFF5-E61E-A379-58DC-2B660B19D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5" y="2066742"/>
            <a:ext cx="1658790" cy="1257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B9138-85CE-2091-322D-AAD503737C81}"/>
              </a:ext>
            </a:extLst>
          </p:cNvPr>
          <p:cNvSpPr txBox="1"/>
          <p:nvPr/>
        </p:nvSpPr>
        <p:spPr>
          <a:xfrm>
            <a:off x="3670651" y="1756699"/>
            <a:ext cx="1546118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7 segments -&gt; HD1143G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F02FFB-FC63-9D6F-A8D8-4E345FD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8" y="4051942"/>
            <a:ext cx="464519" cy="12258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E03571-37C1-5064-A271-A1D7E31F6F3D}"/>
              </a:ext>
            </a:extLst>
          </p:cNvPr>
          <p:cNvSpPr txBox="1"/>
          <p:nvPr/>
        </p:nvSpPr>
        <p:spPr>
          <a:xfrm>
            <a:off x="1715770" y="3875600"/>
            <a:ext cx="2125409" cy="6030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C8C22AA-6FCD-649B-70DB-EC1111154E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89" y="1646008"/>
            <a:ext cx="1431245" cy="1431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D4BFC7-4C11-0DAA-3F92-27A3A153A8AD}"/>
              </a:ext>
            </a:extLst>
          </p:cNvPr>
          <p:cNvSpPr txBox="1"/>
          <p:nvPr/>
        </p:nvSpPr>
        <p:spPr>
          <a:xfrm>
            <a:off x="5800862" y="1386501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 err="1">
                <a:latin typeface="Calibri"/>
                <a:ea typeface="Calibri"/>
                <a:cs typeface="Times New Roman"/>
              </a:rPr>
              <a:t>Expander</a:t>
            </a:r>
            <a:r>
              <a:rPr lang="fr-FR" sz="1600" b="1" dirty="0">
                <a:latin typeface="Calibri"/>
                <a:ea typeface="Calibri"/>
                <a:cs typeface="Times New Roman"/>
              </a:rPr>
              <a:t> -&gt; MCP23017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45FF819-757D-CE8C-18B7-71C4B1E1FD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7" y="2387189"/>
            <a:ext cx="1970088" cy="19700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F2DAC9-5330-EEAE-695F-9B844513D565}"/>
              </a:ext>
            </a:extLst>
          </p:cNvPr>
          <p:cNvSpPr txBox="1"/>
          <p:nvPr/>
        </p:nvSpPr>
        <p:spPr>
          <a:xfrm>
            <a:off x="7557697" y="2430278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Ecran LCD -&gt;</a:t>
            </a:r>
          </a:p>
          <a:p>
            <a:pPr algn="ctr"/>
            <a:r>
              <a:rPr lang="fr-FR" sz="1600" b="1" dirty="0">
                <a:latin typeface="gg sans"/>
              </a:rPr>
              <a:t> </a:t>
            </a:r>
            <a:r>
              <a:rPr lang="fr-FR" sz="1600" b="1" i="0" dirty="0">
                <a:effectLst/>
                <a:latin typeface="gg sans"/>
              </a:rPr>
              <a:t>HD1143G</a:t>
            </a:r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11" name="Image 10" descr="Une image contenant bracelet&#10;&#10;Description générée automatiquement avec une confiance moyenne">
            <a:extLst>
              <a:ext uri="{FF2B5EF4-FFF2-40B4-BE49-F238E27FC236}">
                <a16:creationId xmlns:a16="http://schemas.microsoft.com/office/drawing/2014/main" id="{085E9615-51E4-12AC-FC1B-48F478F4DA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85" y="3429018"/>
            <a:ext cx="1313273" cy="131327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5DD28B-52E1-F9A4-14AB-B39BF5521394}"/>
              </a:ext>
            </a:extLst>
          </p:cNvPr>
          <p:cNvSpPr txBox="1"/>
          <p:nvPr/>
        </p:nvSpPr>
        <p:spPr>
          <a:xfrm>
            <a:off x="1819427" y="3203138"/>
            <a:ext cx="1826265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Ruban de </a:t>
            </a:r>
            <a:r>
              <a:rPr lang="fr-FR" sz="1600" b="1" dirty="0" err="1">
                <a:latin typeface="Calibri"/>
                <a:ea typeface="Calibri"/>
                <a:cs typeface="Times New Roman"/>
              </a:rPr>
              <a:t>LEDs</a:t>
            </a:r>
            <a:r>
              <a:rPr lang="fr-FR" sz="1600" b="1">
                <a:latin typeface="Calibri"/>
                <a:ea typeface="Calibri"/>
                <a:cs typeface="Times New Roman"/>
              </a:rPr>
              <a:t> -&gt; </a:t>
            </a:r>
            <a:endParaRPr lang="fr-FR" sz="1600" b="1" dirty="0">
              <a:latin typeface="Calibri"/>
              <a:ea typeface="Calibri"/>
              <a:cs typeface="Times New Roman"/>
            </a:endParaRP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       SK9822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3EC83D-912E-EBBC-C1B3-E2042F745BFC}"/>
              </a:ext>
            </a:extLst>
          </p:cNvPr>
          <p:cNvSpPr txBox="1"/>
          <p:nvPr/>
        </p:nvSpPr>
        <p:spPr>
          <a:xfrm>
            <a:off x="146957" y="881743"/>
            <a:ext cx="292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réelle chez RS</a:t>
            </a:r>
          </a:p>
        </p:txBody>
      </p:sp>
    </p:spTree>
    <p:extLst>
      <p:ext uri="{BB962C8B-B14F-4D97-AF65-F5344CB8AC3E}">
        <p14:creationId xmlns:p14="http://schemas.microsoft.com/office/powerpoint/2010/main" val="122623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14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7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8A06F3F-C819-A58E-F369-79E3954A90F4}"/>
              </a:ext>
            </a:extLst>
          </p:cNvPr>
          <p:cNvSpPr txBox="1">
            <a:spLocks/>
          </p:cNvSpPr>
          <p:nvPr/>
        </p:nvSpPr>
        <p:spPr>
          <a:xfrm>
            <a:off x="160019" y="2141682"/>
            <a:ext cx="5280082" cy="1576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4A293F-84A0-798E-CD86-91DA0E5F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6289B-8DAC-FFD5-13CB-2948621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AE0FF7-3F10-F183-9AE1-587A1ACF69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02231"/>
            <a:ext cx="9071640" cy="146028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Diagrammes de Séquences</a:t>
            </a:r>
          </a:p>
          <a:p>
            <a:pPr>
              <a:buFontTx/>
              <a:buChar char="-"/>
            </a:pPr>
            <a:r>
              <a:rPr lang="fr-FR" dirty="0"/>
              <a:t>Algorithmes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59D19-04A2-312A-7FE7-1E47C2A1B9B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7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311DC-7942-FBAE-5E93-0D9AA5D0BEA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 descr="Une image contenant capture d’écran, motif, art, monochrome&#10;&#10;Description générée automatiquement">
            <a:extLst>
              <a:ext uri="{FF2B5EF4-FFF2-40B4-BE49-F238E27FC236}">
                <a16:creationId xmlns:a16="http://schemas.microsoft.com/office/drawing/2014/main" id="{AA6C20DE-12B5-A2D1-7087-B4983F3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3" y="-1"/>
            <a:ext cx="9246493" cy="58322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4CC7CE-313B-274E-A037-FE85F89B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2" y="389"/>
            <a:ext cx="8992379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1449-2E6D-27ED-86D0-C4621E7EA26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1884ECC4-411C-0BBF-F14B-819B89CD3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93" y="0"/>
            <a:ext cx="6106593" cy="58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3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1232E-E033-F90A-D288-028D816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9A0C3-7E0A-A3D8-B577-A45C27ACA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326600"/>
            <a:ext cx="9362760" cy="3288240"/>
          </a:xfrm>
        </p:spPr>
        <p:txBody>
          <a:bodyPr/>
          <a:lstStyle/>
          <a:p>
            <a:r>
              <a:rPr lang="fr-FR" dirty="0"/>
              <a:t>Librairie MCP23017</a:t>
            </a:r>
          </a:p>
          <a:p>
            <a:r>
              <a:rPr lang="fr-FR" dirty="0"/>
              <a:t>Librairie SK9822</a:t>
            </a:r>
          </a:p>
          <a:p>
            <a:r>
              <a:rPr lang="fr-FR" dirty="0"/>
              <a:t>Librairies I2C, SPI</a:t>
            </a:r>
          </a:p>
          <a:p>
            <a:r>
              <a:rPr lang="fr-FR" dirty="0"/>
              <a:t>Librairie « générale »</a:t>
            </a:r>
          </a:p>
          <a:p>
            <a:r>
              <a:rPr lang="fr-FR" dirty="0"/>
              <a:t>Librairie de calculs (table de transition, conversions, etc.)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A33261-C22A-B2ED-0BB1-8A1AAF26C63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7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5777-F6ED-E88F-E3DC-C6D1DD8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Sommaire: </a:t>
            </a:r>
          </a:p>
        </p:txBody>
      </p:sp>
      <p:pic>
        <p:nvPicPr>
          <p:cNvPr id="3" name="Picture 2" descr="Polytech Tours - Polytech Tours, école d'ingénieurs">
            <a:extLst>
              <a:ext uri="{FF2B5EF4-FFF2-40B4-BE49-F238E27FC236}">
                <a16:creationId xmlns:a16="http://schemas.microsoft.com/office/drawing/2014/main" id="{946F7653-8D05-9138-5969-4661CB7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38DD6B-C5AC-FAEA-1AC3-5566F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F9ABCC-4D97-BE7A-E48C-E91FBE25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39F2D-082B-714D-C7C7-5F676F48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Points d’amélioration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C5E43B-6A6D-A028-013F-B79708B1D73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FR" dirty="0"/>
              <a:t>Mauvaise gestion du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44F6A-DAC0-7D84-29D2-4FE35DA91AF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12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4C87142-58F2-AFEA-5C59-E03C0EE8B5F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6600" dirty="0"/>
              <a:t>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E63A6B-C229-C6EC-083A-C83DE7B8247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04000" y="1451636"/>
            <a:ext cx="5578393" cy="2450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:</a:t>
            </a:r>
          </a:p>
          <a:p>
            <a:pPr marL="285750" indent="-285750">
              <a:buFontTx/>
              <a:buChar char="-"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uban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Infini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Tête de lecture/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écriture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Registre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d’état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Table de transition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Alphabets</a:t>
            </a:r>
          </a:p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dirty="0"/>
              <a:t>Présentation du Projet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an Turing — Wikipédia">
            <a:extLst>
              <a:ext uri="{FF2B5EF4-FFF2-40B4-BE49-F238E27FC236}">
                <a16:creationId xmlns:a16="http://schemas.microsoft.com/office/drawing/2014/main" id="{DCD11171-CE1C-E9D3-D088-4BF527A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1172520"/>
            <a:ext cx="2385691" cy="32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156C7-022C-D552-77F7-0D8DB4DC38C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AA6176-2B19-ED30-A81D-778547D3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2" y="1697037"/>
            <a:ext cx="2838450" cy="2276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B7F106-755F-51C0-D438-BFA3C0E9C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894797" y="1595706"/>
            <a:ext cx="8112845" cy="3121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de la Machine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D9214-B0BC-F446-4341-0BADA1C0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 descr="Table de transition">
            <a:extLst>
              <a:ext uri="{FF2B5EF4-FFF2-40B4-BE49-F238E27FC236}">
                <a16:creationId xmlns:a16="http://schemas.microsoft.com/office/drawing/2014/main" id="{F360CC95-9C4B-C73F-916E-1D16179C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60" y="2835275"/>
            <a:ext cx="6144810" cy="17976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A8683C-EB8A-71C1-E939-16C1E2FF1A50}"/>
              </a:ext>
            </a:extLst>
          </p:cNvPr>
          <p:cNvSpPr txBox="1"/>
          <p:nvPr/>
        </p:nvSpPr>
        <p:spPr>
          <a:xfrm>
            <a:off x="54755" y="1198210"/>
            <a:ext cx="3625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− Q un ensemble fini d'états. </a:t>
            </a:r>
          </a:p>
          <a:p>
            <a:r>
              <a:rPr lang="fr-FR" dirty="0"/>
              <a:t>− q0 un état initial tel que q0 ∈ Q. </a:t>
            </a:r>
          </a:p>
          <a:p>
            <a:r>
              <a:rPr lang="fr-FR" dirty="0"/>
              <a:t>− F un ensemble d'états d'acceptation tel que F ⊆ Q. </a:t>
            </a:r>
          </a:p>
          <a:p>
            <a:r>
              <a:rPr lang="fr-FR" dirty="0"/>
              <a:t>− Γ un ensemble fini de symboles. </a:t>
            </a:r>
          </a:p>
          <a:p>
            <a:r>
              <a:rPr lang="fr-FR" dirty="0"/>
              <a:t>− Σ un ensemble fini de symboles d'entrée tel que Σ ⊆ Γ. </a:t>
            </a:r>
          </a:p>
          <a:p>
            <a:r>
              <a:rPr lang="fr-FR" dirty="0"/>
              <a:t>− B un symbole de ruban vide tel que B ∈ Γ\Σ. </a:t>
            </a:r>
          </a:p>
          <a:p>
            <a:r>
              <a:rPr lang="fr-FR" dirty="0"/>
              <a:t>− δ une fonction de transition.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/>
              <p:nvPr/>
            </p:nvSpPr>
            <p:spPr>
              <a:xfrm>
                <a:off x="4747216" y="2025805"/>
                <a:ext cx="476954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Exemple d’une table de transition pour l’acceptation du langage 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dirty="0"/>
                  <a:t> | k &gt; 0}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16" y="2025805"/>
                <a:ext cx="4769540" cy="651269"/>
              </a:xfrm>
              <a:prstGeom prst="rect">
                <a:avLst/>
              </a:prstGeom>
              <a:blipFill>
                <a:blip r:embed="rId5"/>
                <a:stretch>
                  <a:fillRect l="-1151" t="-4673" b="-14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Matrice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MOSCOW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5</a:t>
            </a:fld>
            <a:endParaRPr lang="fr-FR"/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13A30FE4-B77A-6D8E-FCAD-267A4B27723D}"/>
              </a:ext>
            </a:extLst>
          </p:cNvPr>
          <p:cNvSpPr/>
          <p:nvPr/>
        </p:nvSpPr>
        <p:spPr>
          <a:xfrm>
            <a:off x="1878813" y="1160397"/>
            <a:ext cx="13714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ZoneTexte 27">
            <a:extLst>
              <a:ext uri="{FF2B5EF4-FFF2-40B4-BE49-F238E27FC236}">
                <a16:creationId xmlns:a16="http://schemas.microsoft.com/office/drawing/2014/main" id="{34EC66E9-0CC9-A9AE-5755-A2864635DF17}"/>
              </a:ext>
            </a:extLst>
          </p:cNvPr>
          <p:cNvSpPr/>
          <p:nvPr/>
        </p:nvSpPr>
        <p:spPr>
          <a:xfrm>
            <a:off x="464205" y="1523549"/>
            <a:ext cx="4382106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ZoneTexte 24">
            <a:extLst>
              <a:ext uri="{FF2B5EF4-FFF2-40B4-BE49-F238E27FC236}">
                <a16:creationId xmlns:a16="http://schemas.microsoft.com/office/drawing/2014/main" id="{61C9F0EE-75F0-E2EE-CD81-7DBD85CB239A}"/>
              </a:ext>
            </a:extLst>
          </p:cNvPr>
          <p:cNvSpPr/>
          <p:nvPr/>
        </p:nvSpPr>
        <p:spPr>
          <a:xfrm>
            <a:off x="6830324" y="1160397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ZoneTexte 29">
            <a:extLst>
              <a:ext uri="{FF2B5EF4-FFF2-40B4-BE49-F238E27FC236}">
                <a16:creationId xmlns:a16="http://schemas.microsoft.com/office/drawing/2014/main" id="{A6AA05C6-29A7-BF11-7E02-2E2F783615E9}"/>
              </a:ext>
            </a:extLst>
          </p:cNvPr>
          <p:cNvSpPr/>
          <p:nvPr/>
        </p:nvSpPr>
        <p:spPr>
          <a:xfrm>
            <a:off x="5234315" y="1523549"/>
            <a:ext cx="4205318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FB83E503-57F6-FB5E-CD9C-2CDD692E827A}"/>
              </a:ext>
            </a:extLst>
          </p:cNvPr>
          <p:cNvSpPr/>
          <p:nvPr/>
        </p:nvSpPr>
        <p:spPr>
          <a:xfrm>
            <a:off x="2065454" y="3261076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ZoneTexte 31">
            <a:extLst>
              <a:ext uri="{FF2B5EF4-FFF2-40B4-BE49-F238E27FC236}">
                <a16:creationId xmlns:a16="http://schemas.microsoft.com/office/drawing/2014/main" id="{F545504A-3768-D68C-3AB5-510EF318511D}"/>
              </a:ext>
            </a:extLst>
          </p:cNvPr>
          <p:cNvSpPr/>
          <p:nvPr/>
        </p:nvSpPr>
        <p:spPr>
          <a:xfrm>
            <a:off x="464205" y="3628954"/>
            <a:ext cx="4461876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EF705BEB-B2BB-5E22-40DB-A313E6188A96}"/>
              </a:ext>
            </a:extLst>
          </p:cNvPr>
          <p:cNvSpPr/>
          <p:nvPr/>
        </p:nvSpPr>
        <p:spPr>
          <a:xfrm>
            <a:off x="6867007" y="3256688"/>
            <a:ext cx="12981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ZoneTexte 31">
            <a:extLst>
              <a:ext uri="{FF2B5EF4-FFF2-40B4-BE49-F238E27FC236}">
                <a16:creationId xmlns:a16="http://schemas.microsoft.com/office/drawing/2014/main" id="{566CBE83-028A-7E88-DEC3-52B440636204}"/>
              </a:ext>
            </a:extLst>
          </p:cNvPr>
          <p:cNvSpPr/>
          <p:nvPr/>
        </p:nvSpPr>
        <p:spPr>
          <a:xfrm>
            <a:off x="5234315" y="3632715"/>
            <a:ext cx="446187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Test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0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Bête à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orne / SF1D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A2A9E7-3D1D-3423-2905-767FD7A5BEE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6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710EFF-89A6-0B5D-33E7-E465CAE802DA}"/>
              </a:ext>
            </a:extLst>
          </p:cNvPr>
          <p:cNvSpPr/>
          <p:nvPr/>
        </p:nvSpPr>
        <p:spPr>
          <a:xfrm>
            <a:off x="504000" y="1700229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86A16-02A4-C35C-3473-48F0F3DE3F59}"/>
              </a:ext>
            </a:extLst>
          </p:cNvPr>
          <p:cNvSpPr txBox="1"/>
          <p:nvPr/>
        </p:nvSpPr>
        <p:spPr>
          <a:xfrm>
            <a:off x="1285062" y="1392451"/>
            <a:ext cx="1882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qui rend-il service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25C4D2-62D3-F566-57D1-23C6443CA538}"/>
              </a:ext>
            </a:extLst>
          </p:cNvPr>
          <p:cNvSpPr/>
          <p:nvPr/>
        </p:nvSpPr>
        <p:spPr>
          <a:xfrm>
            <a:off x="5718256" y="1784258"/>
            <a:ext cx="3857383" cy="1384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24976-7015-B7A5-1E6B-B8F29F89BC76}"/>
              </a:ext>
            </a:extLst>
          </p:cNvPr>
          <p:cNvSpPr txBox="1"/>
          <p:nvPr/>
        </p:nvSpPr>
        <p:spPr>
          <a:xfrm>
            <a:off x="6932650" y="140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Sur quoi agit-il?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4A6A3F-EC9B-D12B-1CD5-2720C37C6F89}"/>
              </a:ext>
            </a:extLst>
          </p:cNvPr>
          <p:cNvSpPr/>
          <p:nvPr/>
        </p:nvSpPr>
        <p:spPr>
          <a:xfrm>
            <a:off x="2238447" y="2954344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A174FE8-5394-0D05-D6FD-C193D065CEF5}"/>
              </a:ext>
            </a:extLst>
          </p:cNvPr>
          <p:cNvSpPr/>
          <p:nvPr/>
        </p:nvSpPr>
        <p:spPr>
          <a:xfrm>
            <a:off x="5471504" y="2657881"/>
            <a:ext cx="651710" cy="1536189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F1F809-4596-B524-D742-55F6C29E4046}"/>
              </a:ext>
            </a:extLst>
          </p:cNvPr>
          <p:cNvSpPr/>
          <p:nvPr/>
        </p:nvSpPr>
        <p:spPr>
          <a:xfrm>
            <a:off x="2238447" y="2555421"/>
            <a:ext cx="3550031" cy="419073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BD9F5-183B-3E06-51BE-7649360B1F19}"/>
              </a:ext>
            </a:extLst>
          </p:cNvPr>
          <p:cNvSpPr/>
          <p:nvPr/>
        </p:nvSpPr>
        <p:spPr>
          <a:xfrm>
            <a:off x="1285062" y="4132030"/>
            <a:ext cx="7892782" cy="1011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</p:spTree>
    <p:extLst>
      <p:ext uri="{BB962C8B-B14F-4D97-AF65-F5344CB8AC3E}">
        <p14:creationId xmlns:p14="http://schemas.microsoft.com/office/powerpoint/2010/main" val="95741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017365" y="1497022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SFN1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489E9-A6CB-CAE1-3C6C-979A345F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1491798" y="1866354"/>
            <a:ext cx="6500356" cy="2441806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DC58217-E0B6-FC44-E164-AC66371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dirty="0"/>
              <a:t>Conception générale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B5A871-213A-323C-96D8-FE29846B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CA417-EE00-A66A-B084-1E5CAEB7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/>
          <a:stretch/>
        </p:blipFill>
        <p:spPr>
          <a:xfrm>
            <a:off x="3142788" y="114670"/>
            <a:ext cx="5707747" cy="5703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346577" y="804624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SF1D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169056-A6FA-D462-FE5A-80C3DD1F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2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297680" y="79645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FP2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85319-3AAF-EDF6-42F0-265E79D8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b="16782"/>
          <a:stretch/>
        </p:blipFill>
        <p:spPr>
          <a:xfrm>
            <a:off x="3985897" y="-42008"/>
            <a:ext cx="5837466" cy="57545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AB0F47-FC4A-8711-D557-27D09F16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490</Words>
  <Application>Microsoft Office PowerPoint</Application>
  <PresentationFormat>Personnalisé</PresentationFormat>
  <Paragraphs>116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gg sans</vt:lpstr>
      <vt:lpstr>StarSymbol</vt:lpstr>
      <vt:lpstr>Symbol</vt:lpstr>
      <vt:lpstr>Times New Roman</vt:lpstr>
      <vt:lpstr>Wingdings</vt:lpstr>
      <vt:lpstr>Office Theme</vt:lpstr>
      <vt:lpstr>Machine de Turing</vt:lpstr>
      <vt:lpstr>Sommaire: </vt:lpstr>
      <vt:lpstr>Présentation du Projet</vt:lpstr>
      <vt:lpstr>Fonctionnement de la Machine</vt:lpstr>
      <vt:lpstr>Matrice MOSCOW</vt:lpstr>
      <vt:lpstr>Bête à Corne / SF1D</vt:lpstr>
      <vt:lpstr>Conception générale</vt:lpstr>
      <vt:lpstr>Présentation PowerPoint</vt:lpstr>
      <vt:lpstr>Présentation PowerPoint</vt:lpstr>
      <vt:lpstr>Présentation PowerPoint</vt:lpstr>
      <vt:lpstr>Analyse des fonctions et signaux</vt:lpstr>
      <vt:lpstr>Choix des composants (1/2) </vt:lpstr>
      <vt:lpstr>Choix des composants (2/2) </vt:lpstr>
      <vt:lpstr>PIC24FJ64GA002</vt:lpstr>
      <vt:lpstr>Schéma électrique </vt:lpstr>
      <vt:lpstr>Conception Logicielle</vt:lpstr>
      <vt:lpstr>Présentation PowerPoint</vt:lpstr>
      <vt:lpstr>Présentation PowerPoint</vt:lpstr>
      <vt:lpstr>Implémentation</vt:lpstr>
      <vt:lpstr>Conclusion et Points d’amélioration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Clem</dc:creator>
  <cp:lastModifiedBy>Romain Brouard</cp:lastModifiedBy>
  <cp:revision>40</cp:revision>
  <dcterms:modified xsi:type="dcterms:W3CDTF">2024-06-13T08:08:40Z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2024-06-12T13:38:51Z</dcterms:created>
  <dc:creator/>
  <dc:description/>
  <dc:language>en-US</dc:language>
  <cp:lastModifiedBy/>
  <dcterms:modified xsi:type="dcterms:W3CDTF">2024-06-12T13:44:17Z</dcterms:modified>
  <cp:revision>1</cp:revision>
  <dc:subject/>
  <dc:title/>
</cp:coreProperties>
</file>