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7" r:id="rId10"/>
    <p:sldId id="265" r:id="rId11"/>
    <p:sldId id="269" r:id="rId12"/>
    <p:sldId id="271" r:id="rId13"/>
    <p:sldId id="270" r:id="rId14"/>
  </p:sldIdLst>
  <p:sldSz cx="10080625" cy="5670550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8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7C053-FEEA-426A-8B91-FB50A11B2A0E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D8080-6344-458A-8300-B4FD73C264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511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07BB1B3-2952-416F-8A04-B683E3B6B0ED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E2DF8AC-05B6-4DE5-ADD3-797BC953B5A3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5DAB79-E328-4D22-9F9A-97804ECBEAC0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AE01167-4E88-47B0-A3C3-4AA775499F6A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9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t>‹N°›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685E3DB-A2AA-4B18-86E8-8B4E7C2E9E7C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B09DA85-BAFE-41F0-B2FE-631022348EED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01C2AE3-BDD6-4DB6-BA79-B6BACC3A2B5D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728C0D-8976-4C83-9DAA-F7DF67690A7D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5BBF5AC-67D7-4BA5-A121-81FBBB4AF0B7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D4F6A45-EDF6-402D-B25F-C14CB450457E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9536A4C-5E76-46C4-8606-AF1CF45B65F4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rgbClr val="DDDDDE"/>
            </a:gs>
            <a:gs pos="19000">
              <a:srgbClr val="E5E7E8"/>
            </a:gs>
            <a:gs pos="0">
              <a:schemeClr val="accent1">
                <a:lumMod val="5000"/>
                <a:lumOff val="95000"/>
              </a:schemeClr>
            </a:gs>
            <a:gs pos="75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Footer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6F511E2-C22C-41DB-B00C-1E9FF5CC2C05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‹N°›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ZoneTexte 40"/>
          <p:cNvSpPr txBox="1"/>
          <p:nvPr/>
        </p:nvSpPr>
        <p:spPr>
          <a:xfrm>
            <a:off x="582121" y="2682912"/>
            <a:ext cx="3600450" cy="151353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Par Romain BROUARD </a:t>
            </a:r>
          </a:p>
          <a:p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et Clément ALLEGRE—COMMINGES</a:t>
            </a:r>
          </a:p>
          <a:p>
            <a:endParaRPr lang="en-US" sz="1600" spc="-1" dirty="0">
              <a:solidFill>
                <a:srgbClr val="000000"/>
              </a:solidFill>
              <a:latin typeface="Arial"/>
            </a:endParaRPr>
          </a:p>
          <a:p>
            <a:endParaRPr lang="en-US" sz="1600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600" b="0" strike="noStrike" spc="-1" dirty="0" err="1">
                <a:solidFill>
                  <a:srgbClr val="000000"/>
                </a:solidFill>
                <a:latin typeface="Arial"/>
              </a:rPr>
              <a:t>Encadrant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: BOCQUILLON Ronan</a:t>
            </a: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Machine de Turing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3094C03-27E9-CD22-92F1-2D4B8064703C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1</a:t>
            </a:fld>
            <a:endParaRPr lang="fr-FR"/>
          </a:p>
        </p:txBody>
      </p:sp>
      <p:pic>
        <p:nvPicPr>
          <p:cNvPr id="1026" name="Picture 2" descr="L'ordinateur et les échecs – Loti News">
            <a:extLst>
              <a:ext uri="{FF2B5EF4-FFF2-40B4-BE49-F238E27FC236}">
                <a16:creationId xmlns:a16="http://schemas.microsoft.com/office/drawing/2014/main" id="{6F897020-4C3C-94AD-44E5-08FA57157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986" y="1502229"/>
            <a:ext cx="4004748" cy="316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8A6E211-B936-EAD9-28C3-3804EF64C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ZoneTexte 40"/>
          <p:cNvSpPr txBox="1"/>
          <p:nvPr/>
        </p:nvSpPr>
        <p:spPr>
          <a:xfrm>
            <a:off x="489889" y="1553308"/>
            <a:ext cx="2465582" cy="47352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b="1" dirty="0">
                <a:latin typeface="Calibri"/>
                <a:ea typeface="Calibri"/>
                <a:cs typeface="Times New Roman"/>
              </a:rPr>
              <a:t>Alimentation: 5V et 3.3V  </a:t>
            </a:r>
          </a:p>
          <a:p>
            <a:r>
              <a:rPr lang="fr-FR" sz="1600" b="1" dirty="0">
                <a:latin typeface="Calibri"/>
                <a:ea typeface="Calibri"/>
                <a:cs typeface="Times New Roman"/>
              </a:rPr>
              <a:t>-&gt; </a:t>
            </a:r>
            <a:r>
              <a:rPr lang="en-US" sz="1600" b="1" dirty="0">
                <a:latin typeface="Calibri"/>
                <a:ea typeface="Calibri"/>
                <a:cs typeface="Times New Roman"/>
              </a:rPr>
              <a:t>MB102 </a:t>
            </a: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492" y="201588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dirty="0"/>
              <a:t>Choix des composants</a:t>
            </a:r>
            <a:br>
              <a:rPr lang="fr-FR" sz="4400" dirty="0"/>
            </a:b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10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4C7335A-B251-82AD-E539-C6F93A2BD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95" y="1909358"/>
            <a:ext cx="1830493" cy="161905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6AB959A-DCCA-DCB6-8B6A-CBC33CFD9DDA}"/>
              </a:ext>
            </a:extLst>
          </p:cNvPr>
          <p:cNvSpPr txBox="1"/>
          <p:nvPr/>
        </p:nvSpPr>
        <p:spPr>
          <a:xfrm>
            <a:off x="5465871" y="3685204"/>
            <a:ext cx="1155152" cy="34405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b="1" dirty="0">
                <a:latin typeface="Calibri"/>
                <a:ea typeface="Calibri"/>
                <a:cs typeface="Times New Roman"/>
              </a:rPr>
              <a:t>LED RGB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FE7EFF5-E61E-A379-58DC-2B660B19D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415" y="2066742"/>
            <a:ext cx="1658790" cy="125718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3AB9138-85CE-2091-322D-AAD503737C81}"/>
              </a:ext>
            </a:extLst>
          </p:cNvPr>
          <p:cNvSpPr txBox="1"/>
          <p:nvPr/>
        </p:nvSpPr>
        <p:spPr>
          <a:xfrm>
            <a:off x="3670651" y="1756699"/>
            <a:ext cx="1373028" cy="37239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b="1" dirty="0">
                <a:latin typeface="Calibri"/>
                <a:ea typeface="Calibri"/>
                <a:cs typeface="Times New Roman"/>
              </a:rPr>
              <a:t>7 segments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0F02FFB-FC63-9D6F-A8D8-4E345FDEAD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188" y="4051942"/>
            <a:ext cx="464519" cy="122581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E10DE5F-38F4-8107-0D88-9B07E8B6B6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875" y="2933973"/>
            <a:ext cx="1243173" cy="124317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2E03571-37C1-5064-A271-A1D7E31F6F3D}"/>
              </a:ext>
            </a:extLst>
          </p:cNvPr>
          <p:cNvSpPr txBox="1"/>
          <p:nvPr/>
        </p:nvSpPr>
        <p:spPr>
          <a:xfrm>
            <a:off x="1715770" y="3875600"/>
            <a:ext cx="2125409" cy="60309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b="1" dirty="0">
                <a:latin typeface="Calibri"/>
                <a:ea typeface="Calibri"/>
                <a:cs typeface="Times New Roman"/>
              </a:rPr>
              <a:t>Micro  -&gt; PIC24FJ64GA002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9C8C22AA-6FCD-649B-70DB-EC1111154E9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289" y="1646008"/>
            <a:ext cx="1431245" cy="143124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4D4BFC7-4C11-0DAA-3F92-27A3A153A8AD}"/>
              </a:ext>
            </a:extLst>
          </p:cNvPr>
          <p:cNvSpPr txBox="1"/>
          <p:nvPr/>
        </p:nvSpPr>
        <p:spPr>
          <a:xfrm>
            <a:off x="5800862" y="1386501"/>
            <a:ext cx="1431246" cy="51901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b="1" dirty="0" err="1">
                <a:latin typeface="Calibri"/>
                <a:ea typeface="Calibri"/>
                <a:cs typeface="Times New Roman"/>
              </a:rPr>
              <a:t>Expander</a:t>
            </a:r>
            <a:r>
              <a:rPr lang="fr-FR" sz="1600" b="1" dirty="0">
                <a:latin typeface="Calibri"/>
                <a:ea typeface="Calibri"/>
                <a:cs typeface="Times New Roman"/>
              </a:rPr>
              <a:t> -&gt; MCP23017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45FF819-757D-CE8C-18B7-71C4B1E1FD8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917" y="2387189"/>
            <a:ext cx="1970088" cy="197008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02F2DAC9-5330-EEAE-695F-9B844513D565}"/>
              </a:ext>
            </a:extLst>
          </p:cNvPr>
          <p:cNvSpPr txBox="1"/>
          <p:nvPr/>
        </p:nvSpPr>
        <p:spPr>
          <a:xfrm>
            <a:off x="7557697" y="2430278"/>
            <a:ext cx="1431246" cy="51901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b="1" dirty="0">
                <a:latin typeface="Calibri"/>
                <a:ea typeface="Calibri"/>
                <a:cs typeface="Times New Roman"/>
              </a:rPr>
              <a:t>Ecran LCD -&gt;</a:t>
            </a:r>
          </a:p>
          <a:p>
            <a:pPr algn="ctr"/>
            <a:r>
              <a:rPr lang="fr-FR" sz="1600" b="1" dirty="0">
                <a:latin typeface="gg sans"/>
              </a:rPr>
              <a:t> </a:t>
            </a:r>
            <a:r>
              <a:rPr lang="fr-FR" sz="1600" b="1" i="0" dirty="0">
                <a:effectLst/>
                <a:latin typeface="gg sans"/>
              </a:rPr>
              <a:t>HD1143G</a:t>
            </a:r>
            <a:endParaRPr lang="fr-FR" sz="1600" b="1" dirty="0">
              <a:latin typeface="Calibri"/>
              <a:ea typeface="Calibri"/>
              <a:cs typeface="Times New Roman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AC9C84-7E5D-277A-D65D-2BB3EA87B2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2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11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1154083-59E6-3072-317F-08A5596E5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063" y="553024"/>
            <a:ext cx="5625553" cy="775996"/>
          </a:xfrm>
        </p:spPr>
        <p:txBody>
          <a:bodyPr/>
          <a:lstStyle/>
          <a:p>
            <a:r>
              <a:rPr lang="fr-FR" sz="3200" dirty="0"/>
              <a:t>PIC24FJ64GA002</a:t>
            </a:r>
            <a:endParaRPr lang="fr-FR" dirty="0"/>
          </a:p>
        </p:txBody>
      </p:sp>
      <p:pic>
        <p:nvPicPr>
          <p:cNvPr id="7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D019A83F-51D2-C2CE-2E29-0CB09ADD7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129" y="2708477"/>
            <a:ext cx="4665025" cy="1822764"/>
          </a:xfrm>
          <a:prstGeom prst="rect">
            <a:avLst/>
          </a:prstGeom>
          <a:noFill/>
          <a:ln w="0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53E23B0-DDE4-AB8D-398C-40A2956D2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616" y="1258379"/>
            <a:ext cx="2876997" cy="1576896"/>
          </a:xfrm>
          <a:prstGeom prst="rect">
            <a:avLst/>
          </a:prstGeom>
        </p:spPr>
      </p:pic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D8A06F3F-C819-A58E-F369-79E3954A90F4}"/>
              </a:ext>
            </a:extLst>
          </p:cNvPr>
          <p:cNvSpPr txBox="1">
            <a:spLocks/>
          </p:cNvSpPr>
          <p:nvPr/>
        </p:nvSpPr>
        <p:spPr>
          <a:xfrm>
            <a:off x="160019" y="2141682"/>
            <a:ext cx="5280082" cy="1576897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indent="0" algn="ctr" defTabSz="914400" rtl="0" eaLnBrk="1" latinLnBrk="0" hangingPunct="1">
              <a:buNone/>
              <a:defRPr lang="en-US" sz="1400" b="0" strike="noStrike" kern="1200" spc="-1">
                <a:solidFill>
                  <a:srgbClr val="000000"/>
                </a:solidFill>
                <a:latin typeface="Times New 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dirty="0">
                <a:latin typeface="Calibri"/>
                <a:ea typeface="Calibri"/>
                <a:cs typeface="Times New Roman"/>
              </a:rPr>
              <a:t>Nombre de broches : 28 broches (26, 2 cassé)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dirty="0">
                <a:latin typeface="Calibri"/>
                <a:ea typeface="Calibri"/>
                <a:cs typeface="Times New Roman"/>
              </a:rPr>
              <a:t>Nb E/S analogiques : 10 bits (16 max)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dirty="0">
                <a:latin typeface="Calibri"/>
                <a:ea typeface="Calibri"/>
                <a:cs typeface="Times New Roman"/>
              </a:rPr>
              <a:t>Nb d'interfaces série : 1 x UART, 2 x SPI, 2 x I2C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dirty="0">
                <a:latin typeface="Calibri"/>
                <a:ea typeface="Calibri"/>
                <a:cs typeface="Calibri"/>
              </a:rPr>
              <a:t>Fréquence maximale d'horloge : 32 MHz</a:t>
            </a:r>
            <a:endParaRPr lang="fr-FR" sz="1800" b="1" dirty="0">
              <a:latin typeface="Calibri"/>
              <a:ea typeface="Calibri"/>
              <a:cs typeface="Times New Roman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D4A293F-84A0-798E-CD86-91DA0E5F0C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8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12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1154083-59E6-3072-317F-08A5596E5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063" y="553024"/>
            <a:ext cx="5625553" cy="775996"/>
          </a:xfrm>
        </p:spPr>
        <p:txBody>
          <a:bodyPr/>
          <a:lstStyle/>
          <a:p>
            <a:r>
              <a:rPr lang="fr-FR" sz="3200" dirty="0"/>
              <a:t>PIC24FJ64GA002</a:t>
            </a:r>
            <a:endParaRPr lang="fr-FR" dirty="0"/>
          </a:p>
        </p:txBody>
      </p:sp>
      <p:pic>
        <p:nvPicPr>
          <p:cNvPr id="7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D019A83F-51D2-C2CE-2E29-0CB09ADD7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129" y="2708477"/>
            <a:ext cx="4665025" cy="1822764"/>
          </a:xfrm>
          <a:prstGeom prst="rect">
            <a:avLst/>
          </a:prstGeom>
          <a:noFill/>
          <a:ln w="0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53E23B0-DDE4-AB8D-398C-40A2956D2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616" y="1258379"/>
            <a:ext cx="2876997" cy="1576896"/>
          </a:xfrm>
          <a:prstGeom prst="rect">
            <a:avLst/>
          </a:prstGeom>
        </p:spPr>
      </p:pic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D8A06F3F-C819-A58E-F369-79E3954A90F4}"/>
              </a:ext>
            </a:extLst>
          </p:cNvPr>
          <p:cNvSpPr txBox="1">
            <a:spLocks/>
          </p:cNvSpPr>
          <p:nvPr/>
        </p:nvSpPr>
        <p:spPr>
          <a:xfrm>
            <a:off x="160019" y="2141682"/>
            <a:ext cx="5280082" cy="1576897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  <a:lvl1pPr marL="0" indent="0" algn="ctr" defTabSz="914400" rtl="0" eaLnBrk="1" latinLnBrk="0" hangingPunct="1">
              <a:buNone/>
              <a:defRPr lang="en-US" sz="1400" b="0" strike="noStrike" kern="1200" spc="-1">
                <a:solidFill>
                  <a:srgbClr val="000000"/>
                </a:solidFill>
                <a:latin typeface="Times New 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dirty="0">
                <a:latin typeface="Calibri"/>
                <a:ea typeface="Calibri"/>
                <a:cs typeface="Times New Roman"/>
              </a:rPr>
              <a:t>Nombre de broches : 28 broches (26, 2 cassé)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dirty="0">
                <a:latin typeface="Calibri"/>
                <a:ea typeface="Calibri"/>
                <a:cs typeface="Times New Roman"/>
              </a:rPr>
              <a:t>Nb E/S analogiques : 10 bits (16 max)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dirty="0">
                <a:latin typeface="Calibri"/>
                <a:ea typeface="Calibri"/>
                <a:cs typeface="Times New Roman"/>
              </a:rPr>
              <a:t>Nb d'interfaces série : 1 x UART, 2 x SPI, 2 x I2C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dirty="0">
                <a:latin typeface="Calibri"/>
                <a:ea typeface="Calibri"/>
                <a:cs typeface="Calibri"/>
              </a:rPr>
              <a:t>Fréquence maximale d'horloge : 32 MHz</a:t>
            </a:r>
            <a:endParaRPr lang="fr-FR" sz="1800" b="1" dirty="0">
              <a:latin typeface="Calibri"/>
              <a:ea typeface="Calibri"/>
              <a:cs typeface="Times New Roman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35211E-21FC-5CB2-A340-24D3754A75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4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492" y="201588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dirty="0"/>
              <a:t>Schéma électrique 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13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303AD38-44C5-CF84-2FA2-4CB271CD3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0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FC5777-F6ED-E88F-E3DC-C6D1DD8D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Sommaire: </a:t>
            </a:r>
          </a:p>
        </p:txBody>
      </p:sp>
      <p:pic>
        <p:nvPicPr>
          <p:cNvPr id="3" name="Picture 2" descr="Polytech Tours - Polytech Tours, école d'ingénieurs">
            <a:extLst>
              <a:ext uri="{FF2B5EF4-FFF2-40B4-BE49-F238E27FC236}">
                <a16:creationId xmlns:a16="http://schemas.microsoft.com/office/drawing/2014/main" id="{946F7653-8D05-9138-5969-4661CB7F4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38DD6B-C5AC-FAEA-1AC3-5566FBD4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</a:t>
            </a:fld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DF9ABCC-4D97-BE7A-E48C-E91FBE258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9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ZoneTexte 40"/>
          <p:cNvSpPr txBox="1"/>
          <p:nvPr/>
        </p:nvSpPr>
        <p:spPr>
          <a:xfrm>
            <a:off x="504000" y="1451636"/>
            <a:ext cx="5578393" cy="245089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600" spc="-1" dirty="0" err="1">
                <a:solidFill>
                  <a:srgbClr val="000000"/>
                </a:solidFill>
                <a:latin typeface="Arial"/>
              </a:rPr>
              <a:t>Fonctionnement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 :</a:t>
            </a:r>
          </a:p>
          <a:p>
            <a:pPr marL="285750" indent="-285750">
              <a:buFontTx/>
              <a:buChar char="-"/>
            </a:pPr>
            <a:endParaRPr lang="en-US" sz="1600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r>
              <a:rPr lang="en-US" sz="1600" spc="-1" dirty="0" err="1">
                <a:solidFill>
                  <a:srgbClr val="000000"/>
                </a:solidFill>
                <a:latin typeface="Arial"/>
              </a:rPr>
              <a:t>R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</a:rPr>
              <a:t>uban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Infini</a:t>
            </a:r>
          </a:p>
          <a:p>
            <a:pPr marL="285750" indent="-285750">
              <a:buFontTx/>
              <a:buChar char="-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Tête de lecture/</a:t>
            </a:r>
            <a:r>
              <a:rPr lang="en-US" sz="1600" spc="-1" dirty="0" err="1">
                <a:solidFill>
                  <a:srgbClr val="000000"/>
                </a:solidFill>
                <a:latin typeface="Arial"/>
              </a:rPr>
              <a:t>écriture</a:t>
            </a:r>
            <a:endParaRPr lang="en-US" sz="1600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buFontTx/>
              <a:buChar char="-"/>
            </a:pPr>
            <a:r>
              <a:rPr lang="en-US" sz="1600" spc="-1" dirty="0" err="1">
                <a:solidFill>
                  <a:srgbClr val="000000"/>
                </a:solidFill>
                <a:latin typeface="Arial"/>
              </a:rPr>
              <a:t>Registre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 d’état</a:t>
            </a:r>
          </a:p>
          <a:p>
            <a:pPr marL="285750" indent="-285750">
              <a:buFontTx/>
              <a:buChar char="-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Table de transition</a:t>
            </a:r>
          </a:p>
          <a:p>
            <a:pPr marL="285750" indent="-285750">
              <a:buFontTx/>
              <a:buChar char="-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Alphabets</a:t>
            </a:r>
          </a:p>
          <a:p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fr-FR" sz="4400" dirty="0"/>
              <a:t>Présentation du Projet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lan Turing — Wikipédia">
            <a:extLst>
              <a:ext uri="{FF2B5EF4-FFF2-40B4-BE49-F238E27FC236}">
                <a16:creationId xmlns:a16="http://schemas.microsoft.com/office/drawing/2014/main" id="{DCD11171-CE1C-E9D3-D088-4BF527A4F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043" y="1172520"/>
            <a:ext cx="2385691" cy="324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C156C7-022C-D552-77F7-0D8DB4DC38C2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3AA6176-2B19-ED30-A81D-778547D39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82" y="1697037"/>
            <a:ext cx="2838450" cy="22764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3B7F106-755F-51C0-D438-BFA3C0E9C1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8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ZoneTexte 40"/>
          <p:cNvSpPr txBox="1"/>
          <p:nvPr/>
        </p:nvSpPr>
        <p:spPr>
          <a:xfrm>
            <a:off x="983889" y="1624277"/>
            <a:ext cx="8112845" cy="312189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Par Romain BROUARD </a:t>
            </a:r>
          </a:p>
          <a:p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  et Clément ALLEGRE--COMMINGES</a:t>
            </a: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492" y="201588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Arial"/>
              </a:rPr>
              <a:t>Fonctionnement</a:t>
            </a: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 de la Machine</a:t>
            </a:r>
          </a:p>
        </p:txBody>
      </p:sp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4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8D9214-B0BC-F446-4341-0BADA1C0B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4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Arial"/>
              </a:rPr>
              <a:t>Matrice</a:t>
            </a: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 MOSCOW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405625-53E7-95C2-7522-53CF1AE6388E}"/>
              </a:ext>
            </a:extLst>
          </p:cNvPr>
          <p:cNvSpPr>
            <a:spLocks noGrp="1"/>
          </p:cNvSpPr>
          <p:nvPr>
            <p:ph type="sldNum" idx="3"/>
          </p:nvPr>
        </p:nvSpPr>
        <p:spPr>
          <a:xfrm>
            <a:off x="7227360" y="5173444"/>
            <a:ext cx="2348280" cy="390600"/>
          </a:xfrm>
        </p:spPr>
        <p:txBody>
          <a:bodyPr/>
          <a:lstStyle/>
          <a:p>
            <a:fld id="{74A1DB29-52D7-44FB-91A6-D4FF9B58DED1}" type="slidenum">
              <a:rPr lang="fr-FR" smtClean="0"/>
              <a:t>5</a:t>
            </a:fld>
            <a:endParaRPr lang="fr-FR"/>
          </a:p>
        </p:txBody>
      </p:sp>
      <p:sp>
        <p:nvSpPr>
          <p:cNvPr id="16" name="ZoneTexte 23">
            <a:extLst>
              <a:ext uri="{FF2B5EF4-FFF2-40B4-BE49-F238E27FC236}">
                <a16:creationId xmlns:a16="http://schemas.microsoft.com/office/drawing/2014/main" id="{13A30FE4-B77A-6D8E-FCAD-267A4B27723D}"/>
              </a:ext>
            </a:extLst>
          </p:cNvPr>
          <p:cNvSpPr/>
          <p:nvPr/>
        </p:nvSpPr>
        <p:spPr>
          <a:xfrm>
            <a:off x="1878813" y="1160397"/>
            <a:ext cx="1371489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>
                <a:solidFill>
                  <a:srgbClr val="000000"/>
                </a:solidFill>
                <a:uFillTx/>
                <a:latin typeface="Calibri"/>
              </a:rPr>
              <a:t>Must Have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ZoneTexte 27">
            <a:extLst>
              <a:ext uri="{FF2B5EF4-FFF2-40B4-BE49-F238E27FC236}">
                <a16:creationId xmlns:a16="http://schemas.microsoft.com/office/drawing/2014/main" id="{34EC66E9-0CC9-A9AE-5755-A2864635DF17}"/>
              </a:ext>
            </a:extLst>
          </p:cNvPr>
          <p:cNvSpPr/>
          <p:nvPr/>
        </p:nvSpPr>
        <p:spPr>
          <a:xfrm>
            <a:off x="464205" y="1523549"/>
            <a:ext cx="4382106" cy="159898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Machine de Turing capable au moins de faire l’addition de 2 nombres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Mode continu/pas à pas pour l'exécution du programme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Affichage de l'état du ruban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Affichage de la position de la tête de lecture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Gérer l'affichage de la table de transition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ZoneTexte 24">
            <a:extLst>
              <a:ext uri="{FF2B5EF4-FFF2-40B4-BE49-F238E27FC236}">
                <a16:creationId xmlns:a16="http://schemas.microsoft.com/office/drawing/2014/main" id="{61C9F0EE-75F0-E2EE-CD81-7DBD85CB239A}"/>
              </a:ext>
            </a:extLst>
          </p:cNvPr>
          <p:cNvSpPr/>
          <p:nvPr/>
        </p:nvSpPr>
        <p:spPr>
          <a:xfrm>
            <a:off x="6830324" y="1160397"/>
            <a:ext cx="1371488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 err="1">
                <a:solidFill>
                  <a:srgbClr val="000000"/>
                </a:solidFill>
                <a:uFillTx/>
                <a:latin typeface="Calibri"/>
              </a:rPr>
              <a:t>Should</a:t>
            </a:r>
            <a:r>
              <a:rPr lang="fr-FR" sz="1800" b="1" u="sng" strike="noStrike" spc="-1" dirty="0">
                <a:solidFill>
                  <a:srgbClr val="000000"/>
                </a:solidFill>
                <a:uFillTx/>
                <a:latin typeface="Calibri"/>
              </a:rPr>
              <a:t> Have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ZoneTexte 29">
            <a:extLst>
              <a:ext uri="{FF2B5EF4-FFF2-40B4-BE49-F238E27FC236}">
                <a16:creationId xmlns:a16="http://schemas.microsoft.com/office/drawing/2014/main" id="{A6AA05C6-29A7-BF11-7E02-2E2F783615E9}"/>
              </a:ext>
            </a:extLst>
          </p:cNvPr>
          <p:cNvSpPr/>
          <p:nvPr/>
        </p:nvSpPr>
        <p:spPr>
          <a:xfrm>
            <a:off x="5234315" y="1523549"/>
            <a:ext cx="4205318" cy="11680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La possibilité de sélectionner un programme via un menu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Stockage des programmes à sélectionner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Initialisation manuelle du ruban et de la position de la tête de lecture.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ZoneTexte 25">
            <a:extLst>
              <a:ext uri="{FF2B5EF4-FFF2-40B4-BE49-F238E27FC236}">
                <a16:creationId xmlns:a16="http://schemas.microsoft.com/office/drawing/2014/main" id="{FB83E503-57F6-FB5E-CD9C-2CDD692E827A}"/>
              </a:ext>
            </a:extLst>
          </p:cNvPr>
          <p:cNvSpPr/>
          <p:nvPr/>
        </p:nvSpPr>
        <p:spPr>
          <a:xfrm>
            <a:off x="2065454" y="3261076"/>
            <a:ext cx="1259378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 err="1">
                <a:solidFill>
                  <a:srgbClr val="000000"/>
                </a:solidFill>
                <a:uFillTx/>
                <a:latin typeface="Calibri"/>
              </a:rPr>
              <a:t>Could</a:t>
            </a:r>
            <a:r>
              <a:rPr lang="fr-FR" sz="1800" b="1" u="sng" strike="noStrike" spc="-1" dirty="0">
                <a:solidFill>
                  <a:srgbClr val="000000"/>
                </a:solidFill>
                <a:uFillTx/>
                <a:latin typeface="Calibri"/>
              </a:rPr>
              <a:t> Have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ZoneTexte 31">
            <a:extLst>
              <a:ext uri="{FF2B5EF4-FFF2-40B4-BE49-F238E27FC236}">
                <a16:creationId xmlns:a16="http://schemas.microsoft.com/office/drawing/2014/main" id="{F545504A-3768-D68C-3AB5-510EF318511D}"/>
              </a:ext>
            </a:extLst>
          </p:cNvPr>
          <p:cNvSpPr/>
          <p:nvPr/>
        </p:nvSpPr>
        <p:spPr>
          <a:xfrm>
            <a:off x="464205" y="3628954"/>
            <a:ext cx="4461876" cy="13835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Programmation directement sur la machine d'une table de transition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Enregistrement de la table de transition programmée dans le support de stockage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Reset de la programmation de la ligne en cours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Affichage d'une description du programme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ZoneTexte 26">
            <a:extLst>
              <a:ext uri="{FF2B5EF4-FFF2-40B4-BE49-F238E27FC236}">
                <a16:creationId xmlns:a16="http://schemas.microsoft.com/office/drawing/2014/main" id="{EF705BEB-B2BB-5E22-40DB-A313E6188A96}"/>
              </a:ext>
            </a:extLst>
          </p:cNvPr>
          <p:cNvSpPr/>
          <p:nvPr/>
        </p:nvSpPr>
        <p:spPr>
          <a:xfrm>
            <a:off x="6867007" y="3256688"/>
            <a:ext cx="1298122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 err="1">
                <a:solidFill>
                  <a:srgbClr val="000000"/>
                </a:solidFill>
                <a:uFillTx/>
                <a:latin typeface="Calibri"/>
              </a:rPr>
              <a:t>Won’t</a:t>
            </a:r>
            <a:r>
              <a:rPr lang="fr-FR" sz="1800" b="1" u="sng" strike="noStrike" spc="-1" dirty="0">
                <a:solidFill>
                  <a:srgbClr val="000000"/>
                </a:solidFill>
                <a:uFillTx/>
                <a:latin typeface="Calibri"/>
              </a:rPr>
              <a:t> Have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ZoneTexte 31">
            <a:extLst>
              <a:ext uri="{FF2B5EF4-FFF2-40B4-BE49-F238E27FC236}">
                <a16:creationId xmlns:a16="http://schemas.microsoft.com/office/drawing/2014/main" id="{566CBE83-028A-7E88-DEC3-52B440636204}"/>
              </a:ext>
            </a:extLst>
          </p:cNvPr>
          <p:cNvSpPr/>
          <p:nvPr/>
        </p:nvSpPr>
        <p:spPr>
          <a:xfrm>
            <a:off x="5234315" y="3632715"/>
            <a:ext cx="4461876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Test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570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Bête à 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C</a:t>
            </a: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orne / SF1D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CA2A9E7-3D1D-3423-2905-767FD7A5BEE9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6</a:t>
            </a:fld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9710EFF-89A6-0B5D-33E7-E465CAE802DA}"/>
              </a:ext>
            </a:extLst>
          </p:cNvPr>
          <p:cNvSpPr/>
          <p:nvPr/>
        </p:nvSpPr>
        <p:spPr>
          <a:xfrm>
            <a:off x="504000" y="1700229"/>
            <a:ext cx="3233057" cy="9464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endParaRPr lang="fr-FR" sz="1400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Étudiants en info</a:t>
            </a:r>
          </a:p>
          <a:p>
            <a:pPr marL="285750" indent="-285750" algn="ctr"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Enseignants</a:t>
            </a:r>
          </a:p>
          <a:p>
            <a:pPr marL="285750" indent="-285750" algn="ctr">
              <a:buFontTx/>
              <a:buChar char="-"/>
            </a:pP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CC86A16-02A4-C35C-3473-48F0F3DE3F59}"/>
              </a:ext>
            </a:extLst>
          </p:cNvPr>
          <p:cNvSpPr txBox="1"/>
          <p:nvPr/>
        </p:nvSpPr>
        <p:spPr>
          <a:xfrm>
            <a:off x="1285062" y="1392451"/>
            <a:ext cx="1882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 qui rend-il service ?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F25C4D2-62D3-F566-57D1-23C6443CA538}"/>
              </a:ext>
            </a:extLst>
          </p:cNvPr>
          <p:cNvSpPr/>
          <p:nvPr/>
        </p:nvSpPr>
        <p:spPr>
          <a:xfrm>
            <a:off x="5718256" y="1784258"/>
            <a:ext cx="3857383" cy="1384641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Exécution de programmes prédéfinis</a:t>
            </a:r>
          </a:p>
          <a:p>
            <a:pPr marL="285750" indent="-285750" algn="ctr"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Affichage état ruban, et position de la tête de lecture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D424976-7015-B7A5-1E6B-B8F29F89BC76}"/>
              </a:ext>
            </a:extLst>
          </p:cNvPr>
          <p:cNvSpPr txBox="1"/>
          <p:nvPr/>
        </p:nvSpPr>
        <p:spPr>
          <a:xfrm>
            <a:off x="6932650" y="1409545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Sur quoi agit-il?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A4A6A3F-EC9B-D12B-1CD5-2720C37C6F89}"/>
              </a:ext>
            </a:extLst>
          </p:cNvPr>
          <p:cNvSpPr/>
          <p:nvPr/>
        </p:nvSpPr>
        <p:spPr>
          <a:xfrm>
            <a:off x="2238447" y="2954344"/>
            <a:ext cx="3233057" cy="9464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endParaRPr lang="fr-FR" sz="1400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Étudiants en info</a:t>
            </a:r>
          </a:p>
          <a:p>
            <a:pPr marL="285750" indent="-285750" algn="ctr"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Enseignants</a:t>
            </a:r>
          </a:p>
          <a:p>
            <a:pPr marL="285750" indent="-285750" algn="ctr">
              <a:buFontTx/>
              <a:buChar char="-"/>
            </a:pP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0A174FE8-5394-0D05-D6FD-C193D065CEF5}"/>
              </a:ext>
            </a:extLst>
          </p:cNvPr>
          <p:cNvSpPr/>
          <p:nvPr/>
        </p:nvSpPr>
        <p:spPr>
          <a:xfrm>
            <a:off x="5471504" y="2657881"/>
            <a:ext cx="651710" cy="1536189"/>
          </a:xfrm>
          <a:custGeom>
            <a:avLst/>
            <a:gdLst>
              <a:gd name="connsiteX0" fmla="*/ 0 w 1184223"/>
              <a:gd name="connsiteY0" fmla="*/ 0 h 2593299"/>
              <a:gd name="connsiteX1" fmla="*/ 1184223 w 1184223"/>
              <a:gd name="connsiteY1" fmla="*/ 2593299 h 2593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4223" h="2593299">
                <a:moveTo>
                  <a:pt x="0" y="0"/>
                </a:moveTo>
                <a:cubicBezTo>
                  <a:pt x="445957" y="1068049"/>
                  <a:pt x="891915" y="2136099"/>
                  <a:pt x="1184223" y="259329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7EF1F809-4596-B524-D742-55F6C29E4046}"/>
              </a:ext>
            </a:extLst>
          </p:cNvPr>
          <p:cNvSpPr/>
          <p:nvPr/>
        </p:nvSpPr>
        <p:spPr>
          <a:xfrm>
            <a:off x="2238447" y="2555421"/>
            <a:ext cx="3550031" cy="419073"/>
          </a:xfrm>
          <a:custGeom>
            <a:avLst/>
            <a:gdLst>
              <a:gd name="connsiteX0" fmla="*/ 0 w 4916774"/>
              <a:gd name="connsiteY0" fmla="*/ 89941 h 974725"/>
              <a:gd name="connsiteX1" fmla="*/ 2353456 w 4916774"/>
              <a:gd name="connsiteY1" fmla="*/ 974361 h 974725"/>
              <a:gd name="connsiteX2" fmla="*/ 4916774 w 4916774"/>
              <a:gd name="connsiteY2" fmla="*/ 0 h 97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16774" h="974725">
                <a:moveTo>
                  <a:pt x="0" y="89941"/>
                </a:moveTo>
                <a:cubicBezTo>
                  <a:pt x="766997" y="539646"/>
                  <a:pt x="1533994" y="989351"/>
                  <a:pt x="2353456" y="974361"/>
                </a:cubicBezTo>
                <a:cubicBezTo>
                  <a:pt x="3172918" y="959371"/>
                  <a:pt x="4586990" y="92439"/>
                  <a:pt x="4916774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ABD9F5-183B-3E06-51BE-7649360B1F19}"/>
              </a:ext>
            </a:extLst>
          </p:cNvPr>
          <p:cNvSpPr/>
          <p:nvPr/>
        </p:nvSpPr>
        <p:spPr>
          <a:xfrm>
            <a:off x="1285062" y="4132030"/>
            <a:ext cx="7892782" cy="10116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Machine de Turing à état fini capable de traiter des programmes prédéfinis</a:t>
            </a:r>
          </a:p>
        </p:txBody>
      </p:sp>
    </p:spTree>
    <p:extLst>
      <p:ext uri="{BB962C8B-B14F-4D97-AF65-F5344CB8AC3E}">
        <p14:creationId xmlns:p14="http://schemas.microsoft.com/office/powerpoint/2010/main" val="95741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7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85DE03A-E053-EA37-F152-FA34B3E3EBFE}"/>
              </a:ext>
            </a:extLst>
          </p:cNvPr>
          <p:cNvSpPr txBox="1"/>
          <p:nvPr/>
        </p:nvSpPr>
        <p:spPr>
          <a:xfrm>
            <a:off x="1017365" y="1497022"/>
            <a:ext cx="107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SFN1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8489E9-A6CB-CAE1-3C6C-979A345F11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8"/>
          <a:stretch/>
        </p:blipFill>
        <p:spPr>
          <a:xfrm>
            <a:off x="1491798" y="1866354"/>
            <a:ext cx="6500356" cy="2441806"/>
          </a:xfrm>
          <a:prstGeom prst="rect">
            <a:avLst/>
          </a:prstGeom>
        </p:spPr>
      </p:pic>
      <p:sp>
        <p:nvSpPr>
          <p:cNvPr id="6" name="PlaceHolder 1">
            <a:extLst>
              <a:ext uri="{FF2B5EF4-FFF2-40B4-BE49-F238E27FC236}">
                <a16:creationId xmlns:a16="http://schemas.microsoft.com/office/drawing/2014/main" id="{DDC58217-E0B6-FC44-E164-AC66371C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fr-FR" dirty="0"/>
              <a:t>Conception générale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3B5A871-213A-323C-96D8-FE29846B5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8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DBCA417-EE00-A66A-B084-1E5CAEB79F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1"/>
          <a:stretch/>
        </p:blipFill>
        <p:spPr>
          <a:xfrm>
            <a:off x="3142788" y="114670"/>
            <a:ext cx="5707747" cy="570320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85DE03A-E053-EA37-F152-FA34B3E3EBFE}"/>
              </a:ext>
            </a:extLst>
          </p:cNvPr>
          <p:cNvSpPr txBox="1"/>
          <p:nvPr/>
        </p:nvSpPr>
        <p:spPr>
          <a:xfrm>
            <a:off x="1346577" y="804624"/>
            <a:ext cx="107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SF1D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F169056-A6FA-D462-FE5A-80C3DD1F9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27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9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85DE03A-E053-EA37-F152-FA34B3E3EBFE}"/>
              </a:ext>
            </a:extLst>
          </p:cNvPr>
          <p:cNvSpPr txBox="1"/>
          <p:nvPr/>
        </p:nvSpPr>
        <p:spPr>
          <a:xfrm>
            <a:off x="1404504" y="796459"/>
            <a:ext cx="107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SF2D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985319-3AAF-EDF6-42F0-265E79D898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6" b="16782"/>
          <a:stretch/>
        </p:blipFill>
        <p:spPr>
          <a:xfrm>
            <a:off x="3985897" y="-42008"/>
            <a:ext cx="5837466" cy="575456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3AB0F47-FC4A-8711-D557-27D09F16D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6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</TotalTime>
  <Words>355</Words>
  <Application>Microsoft Office PowerPoint</Application>
  <PresentationFormat>Personnalisé</PresentationFormat>
  <Paragraphs>85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Arial</vt:lpstr>
      <vt:lpstr>Calibri</vt:lpstr>
      <vt:lpstr>gg sans</vt:lpstr>
      <vt:lpstr>StarSymbol</vt:lpstr>
      <vt:lpstr>Symbol</vt:lpstr>
      <vt:lpstr>Times New Roman</vt:lpstr>
      <vt:lpstr>Wingdings</vt:lpstr>
      <vt:lpstr>Office Theme</vt:lpstr>
      <vt:lpstr>Machine de Turing</vt:lpstr>
      <vt:lpstr>Sommaire: </vt:lpstr>
      <vt:lpstr>Présentation du Projet</vt:lpstr>
      <vt:lpstr>Fonctionnement de la Machine</vt:lpstr>
      <vt:lpstr>Matrice MOSCOW</vt:lpstr>
      <vt:lpstr>Bête à Corne / SF1D</vt:lpstr>
      <vt:lpstr>Conception générale</vt:lpstr>
      <vt:lpstr>Présentation PowerPoint</vt:lpstr>
      <vt:lpstr>Présentation PowerPoint</vt:lpstr>
      <vt:lpstr>Choix des composants </vt:lpstr>
      <vt:lpstr>PIC24FJ64GA002</vt:lpstr>
      <vt:lpstr>PIC24FJ64GA002</vt:lpstr>
      <vt:lpstr>Schéma électrique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Clem</dc:creator>
  <cp:lastModifiedBy>Clement Allegre--comminges</cp:lastModifiedBy>
  <cp:revision>17</cp:revision>
  <dcterms:modified xsi:type="dcterms:W3CDTF">2024-06-13T07:57:52Z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2024-06-12T13:38:51Z</dcterms:created>
  <dc:creator/>
  <dc:description/>
  <dc:language>en-US</dc:language>
  <cp:lastModifiedBy/>
  <dcterms:modified xsi:type="dcterms:W3CDTF">2024-06-12T13:44:17Z</dcterms:modified>
  <cp:revision>1</cp:revision>
  <dc:subject/>
  <dc:title/>
</cp:coreProperties>
</file>