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1" r:id="rId7"/>
    <p:sldId id="285" r:id="rId8"/>
    <p:sldId id="263" r:id="rId9"/>
    <p:sldId id="268" r:id="rId10"/>
    <p:sldId id="267" r:id="rId11"/>
    <p:sldId id="272" r:id="rId12"/>
    <p:sldId id="279" r:id="rId13"/>
    <p:sldId id="265" r:id="rId14"/>
    <p:sldId id="276" r:id="rId15"/>
    <p:sldId id="269" r:id="rId16"/>
    <p:sldId id="270" r:id="rId17"/>
    <p:sldId id="281" r:id="rId18"/>
    <p:sldId id="282" r:id="rId19"/>
    <p:sldId id="283" r:id="rId20"/>
    <p:sldId id="284" r:id="rId21"/>
    <p:sldId id="273" r:id="rId22"/>
    <p:sldId id="274" r:id="rId23"/>
    <p:sldId id="277" r:id="rId24"/>
    <p:sldId id="286" r:id="rId25"/>
    <p:sldId id="275" r:id="rId26"/>
    <p:sldId id="278" r:id="rId27"/>
    <p:sldId id="280" r:id="rId28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C053-FEEA-426A-8B91-FB50A11B2A0E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8080-6344-458A-8300-B4FD73C2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1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D8080-6344-458A-8300-B4FD73C264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9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7BB1B3-2952-416F-8A04-B683E3B6B0E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DF8AC-05B6-4DE5-ADD3-797BC953B5A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DAB79-E328-4D22-9F9A-97804ECBEAC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01167-4E88-47B0-A3C3-4AA775499F6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85E3DB-A2AA-4B18-86E8-8B4E7C2E9E7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09DA85-BAFE-41F0-B2FE-631022348EE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1C2AE3-BDD6-4DB6-BA79-B6BACC3A2B5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728C0D-8976-4C83-9DAA-F7DF67690A7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BBF5AC-67D7-4BA5-A121-81FBBB4AF0B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4F6A45-EDF6-402D-B25F-C14CB450457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36A4C-5E76-46C4-8606-AF1CF45B65F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DDDDDE"/>
            </a:gs>
            <a:gs pos="19000">
              <a:srgbClr val="E5E7E8"/>
            </a:gs>
            <a:gs pos="0">
              <a:schemeClr val="accent1">
                <a:lumMod val="5000"/>
                <a:lumOff val="95000"/>
              </a:schemeClr>
            </a:gs>
            <a:gs pos="75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F511E2-C22C-41DB-B00C-1E9FF5CC2C0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82121" y="2682912"/>
            <a:ext cx="3600450" cy="15135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et Clément ALLEGRE—COMMINGES</a:t>
            </a: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Encadrant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BOCQUILLON Ronan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Machine de Turing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094C03-27E9-CD22-92F1-2D4B8064703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L'ordinateur et les échecs – Loti News">
            <a:extLst>
              <a:ext uri="{FF2B5EF4-FFF2-40B4-BE49-F238E27FC236}">
                <a16:creationId xmlns:a16="http://schemas.microsoft.com/office/drawing/2014/main" id="{6F897020-4C3C-94AD-44E5-08FA571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6" y="1502229"/>
            <a:ext cx="4004748" cy="31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A6E211-B936-EAD9-28C3-3804EF64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760773" y="773599"/>
            <a:ext cx="1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FP2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85319-3AAF-EDF6-42F0-265E79D898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b="16782"/>
          <a:stretch/>
        </p:blipFill>
        <p:spPr>
          <a:xfrm>
            <a:off x="2003055" y="114670"/>
            <a:ext cx="5837466" cy="5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11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297680" y="796459"/>
            <a:ext cx="1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FP3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FA0521-D391-6620-74D1-C2EAD06A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/>
          <a:stretch/>
        </p:blipFill>
        <p:spPr>
          <a:xfrm>
            <a:off x="2754151" y="114670"/>
            <a:ext cx="4493000" cy="57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0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3216-87F6-CFC5-9D09-62771E33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signaux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8B64A-145D-D9A6-4FA6-69826DDF448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BDD9E20A-87F1-0B24-1C02-39773E04B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1926"/>
          <a:stretch/>
        </p:blipFill>
        <p:spPr>
          <a:xfrm>
            <a:off x="504000" y="2065564"/>
            <a:ext cx="5635237" cy="3490316"/>
          </a:xfrm>
          <a:prstGeom prst="rect">
            <a:avLst/>
          </a:prstGeom>
        </p:spPr>
      </p:pic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3A6D5C-05A5-E75C-EC64-15825B788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5930" r="23213" b="6150"/>
          <a:stretch/>
        </p:blipFill>
        <p:spPr>
          <a:xfrm>
            <a:off x="3578905" y="1036864"/>
            <a:ext cx="5761851" cy="9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 (1/2)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13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3F9275-F220-EAAC-4D21-3C5D15B15403}"/>
              </a:ext>
            </a:extLst>
          </p:cNvPr>
          <p:cNvSpPr txBox="1"/>
          <p:nvPr/>
        </p:nvSpPr>
        <p:spPr>
          <a:xfrm>
            <a:off x="61762" y="724913"/>
            <a:ext cx="9002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initiale chez </a:t>
            </a:r>
            <a:r>
              <a:rPr lang="fr-FR" dirty="0" err="1"/>
              <a:t>Farnell</a:t>
            </a:r>
            <a:r>
              <a:rPr lang="fr-FR" dirty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Ecran LCD I2C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MC21605C6W-BNMLWI-V2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Afficheurs 7 segments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HDSP-7513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LEDs</a:t>
            </a:r>
            <a:r>
              <a:rPr lang="fr-FR" dirty="0"/>
              <a:t> RGB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L-59EYC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48F17E-CDA4-7E76-EC55-8E01C6F22AF8}"/>
              </a:ext>
            </a:extLst>
          </p:cNvPr>
          <p:cNvSpPr txBox="1"/>
          <p:nvPr/>
        </p:nvSpPr>
        <p:spPr>
          <a:xfrm>
            <a:off x="2520723" y="2652423"/>
            <a:ext cx="504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6A462C8-81C3-C0E1-9238-E941754D1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2281544"/>
            <a:ext cx="7557970" cy="31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489889" y="1553308"/>
            <a:ext cx="2465582" cy="4735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Alimentation: 5V et 3.3V  </a:t>
            </a: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-&gt; </a:t>
            </a:r>
            <a:r>
              <a:rPr lang="en-US" sz="1600" b="1" dirty="0">
                <a:latin typeface="Calibri"/>
                <a:ea typeface="Calibri"/>
                <a:cs typeface="Times New Roman"/>
              </a:rPr>
              <a:t>MB102 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 (2/2)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335A-B251-82AD-E539-C6F93A2B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5" y="1909358"/>
            <a:ext cx="1830493" cy="1619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B959A-DCCA-DCB6-8B6A-CBC33CFD9DDA}"/>
              </a:ext>
            </a:extLst>
          </p:cNvPr>
          <p:cNvSpPr txBox="1"/>
          <p:nvPr/>
        </p:nvSpPr>
        <p:spPr>
          <a:xfrm>
            <a:off x="5465871" y="3685204"/>
            <a:ext cx="1155152" cy="3440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LED RGB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E7EFF5-E61E-A379-58DC-2B660B19D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5" y="2066742"/>
            <a:ext cx="1658790" cy="1257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AB9138-85CE-2091-322D-AAD503737C81}"/>
              </a:ext>
            </a:extLst>
          </p:cNvPr>
          <p:cNvSpPr txBox="1"/>
          <p:nvPr/>
        </p:nvSpPr>
        <p:spPr>
          <a:xfrm>
            <a:off x="3670651" y="1756699"/>
            <a:ext cx="1546118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7 segments -&gt; HD1143G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F02FFB-FC63-9D6F-A8D8-4E345FDE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88" y="4051942"/>
            <a:ext cx="464519" cy="122581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2E03571-37C1-5064-A271-A1D7E31F6F3D}"/>
              </a:ext>
            </a:extLst>
          </p:cNvPr>
          <p:cNvSpPr txBox="1"/>
          <p:nvPr/>
        </p:nvSpPr>
        <p:spPr>
          <a:xfrm>
            <a:off x="1715770" y="3875600"/>
            <a:ext cx="2125409" cy="60309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C8C22AA-6FCD-649B-70DB-EC1111154E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89" y="1646008"/>
            <a:ext cx="1431245" cy="143124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D4BFC7-4C11-0DAA-3F92-27A3A153A8AD}"/>
              </a:ext>
            </a:extLst>
          </p:cNvPr>
          <p:cNvSpPr txBox="1"/>
          <p:nvPr/>
        </p:nvSpPr>
        <p:spPr>
          <a:xfrm>
            <a:off x="5800862" y="1386501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 err="1">
                <a:latin typeface="Calibri"/>
                <a:ea typeface="Calibri"/>
                <a:cs typeface="Times New Roman"/>
              </a:rPr>
              <a:t>Expander</a:t>
            </a:r>
            <a:r>
              <a:rPr lang="fr-FR" sz="1600" b="1" dirty="0">
                <a:latin typeface="Calibri"/>
                <a:ea typeface="Calibri"/>
                <a:cs typeface="Times New Roman"/>
              </a:rPr>
              <a:t> -&gt; MCP23017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45FF819-757D-CE8C-18B7-71C4B1E1FD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7" y="2387189"/>
            <a:ext cx="1970088" cy="197008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F2DAC9-5330-EEAE-695F-9B844513D565}"/>
              </a:ext>
            </a:extLst>
          </p:cNvPr>
          <p:cNvSpPr txBox="1"/>
          <p:nvPr/>
        </p:nvSpPr>
        <p:spPr>
          <a:xfrm>
            <a:off x="7557697" y="2430278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Ecran LCD -&gt;</a:t>
            </a:r>
          </a:p>
          <a:p>
            <a:pPr algn="ctr"/>
            <a:r>
              <a:rPr lang="fr-FR" sz="1600" b="1" dirty="0">
                <a:latin typeface="gg sans"/>
              </a:rPr>
              <a:t> </a:t>
            </a:r>
            <a:r>
              <a:rPr lang="fr-FR" sz="1600" b="1" i="0" dirty="0">
                <a:effectLst/>
                <a:latin typeface="gg sans"/>
              </a:rPr>
              <a:t>HD1143G</a:t>
            </a:r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AC9C84-7E5D-277A-D65D-2BB3EA87B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5DD28B-52E1-F9A4-14AB-B39BF5521394}"/>
              </a:ext>
            </a:extLst>
          </p:cNvPr>
          <p:cNvSpPr txBox="1"/>
          <p:nvPr/>
        </p:nvSpPr>
        <p:spPr>
          <a:xfrm>
            <a:off x="1819427" y="3203138"/>
            <a:ext cx="1826265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Ruban de </a:t>
            </a:r>
            <a:r>
              <a:rPr lang="fr-FR" sz="1600" b="1" dirty="0" err="1">
                <a:latin typeface="Calibri"/>
                <a:ea typeface="Calibri"/>
                <a:cs typeface="Times New Roman"/>
              </a:rPr>
              <a:t>LEDs</a:t>
            </a:r>
            <a:r>
              <a:rPr lang="fr-FR" sz="1600" b="1">
                <a:latin typeface="Calibri"/>
                <a:ea typeface="Calibri"/>
                <a:cs typeface="Times New Roman"/>
              </a:rPr>
              <a:t> -&gt; </a:t>
            </a:r>
            <a:endParaRPr lang="fr-FR" sz="1600" b="1" dirty="0">
              <a:latin typeface="Calibri"/>
              <a:ea typeface="Calibri"/>
              <a:cs typeface="Times New Roman"/>
            </a:endParaRP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       SK9822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3EC83D-912E-EBBC-C1B3-E2042F745BFC}"/>
              </a:ext>
            </a:extLst>
          </p:cNvPr>
          <p:cNvSpPr txBox="1"/>
          <p:nvPr/>
        </p:nvSpPr>
        <p:spPr>
          <a:xfrm>
            <a:off x="146957" y="881743"/>
            <a:ext cx="292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réelle chez RS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51FD21-648C-30A5-3430-617D55CFF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73" y="3232827"/>
            <a:ext cx="1613060" cy="16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4A293F-84A0-798E-CD86-91DA0E5F0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99EC902-71D5-B17C-D2B5-05CB02981B29}"/>
              </a:ext>
            </a:extLst>
          </p:cNvPr>
          <p:cNvSpPr txBox="1"/>
          <p:nvPr/>
        </p:nvSpPr>
        <p:spPr>
          <a:xfrm>
            <a:off x="334735" y="1782082"/>
            <a:ext cx="5045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  <a:p>
            <a:endParaRPr lang="fr-FR" dirty="0"/>
          </a:p>
        </p:txBody>
      </p:sp>
      <p:pic>
        <p:nvPicPr>
          <p:cNvPr id="8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838EB0-A03A-570B-F5B1-168F9450A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8" y="1179739"/>
            <a:ext cx="5329500" cy="33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73D1EF-C1A2-1815-A06F-A860A6D84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2" y="1148028"/>
            <a:ext cx="5554981" cy="35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545C9F-6867-F63A-2E12-A2A58769F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1" y="283059"/>
            <a:ext cx="7386489" cy="44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80AE12-9B48-9DE1-C2B6-595579071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9" y="982728"/>
            <a:ext cx="5334493" cy="38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5777-F6ED-E88F-E3DC-C6D1DD8D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Sommaire: </a:t>
            </a:r>
          </a:p>
        </p:txBody>
      </p:sp>
      <p:pic>
        <p:nvPicPr>
          <p:cNvPr id="3" name="Picture 2" descr="Polytech Tours - Polytech Tours, école d'ingénieurs">
            <a:extLst>
              <a:ext uri="{FF2B5EF4-FFF2-40B4-BE49-F238E27FC236}">
                <a16:creationId xmlns:a16="http://schemas.microsoft.com/office/drawing/2014/main" id="{946F7653-8D05-9138-5969-4661CB7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38DD6B-C5AC-FAEA-1AC3-5566FBD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F9ABCC-4D97-BE7A-E48C-E91FBE25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1C9E64-0A8A-5755-BA70-D6B8B8D3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40" y="928454"/>
            <a:ext cx="3730639" cy="46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9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6289B-8DAC-FFD5-13CB-29486211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AE0FF7-3F10-F183-9AE1-587A1ACF69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102231"/>
            <a:ext cx="9071640" cy="146028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sz="2800" dirty="0"/>
              <a:t>Diagrammes de Séquences</a:t>
            </a:r>
          </a:p>
          <a:p>
            <a:pPr>
              <a:buFontTx/>
              <a:buChar char="-"/>
            </a:pPr>
            <a:r>
              <a:rPr lang="fr-FR" sz="2800" dirty="0"/>
              <a:t>Algorithmes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59D19-04A2-312A-7FE7-1E47C2A1B9B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1EEFD-AD6D-7755-226B-EA06F84F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7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7311DC-7942-FBAE-5E93-0D9AA5D0BEA4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22</a:t>
            </a:fld>
            <a:endParaRPr lang="fr-FR"/>
          </a:p>
        </p:txBody>
      </p:sp>
      <p:pic>
        <p:nvPicPr>
          <p:cNvPr id="8" name="Image 7" descr="Une image contenant capture d’écran, motif, art, monochrome&#10;&#10;Description générée automatiquement">
            <a:extLst>
              <a:ext uri="{FF2B5EF4-FFF2-40B4-BE49-F238E27FC236}">
                <a16:creationId xmlns:a16="http://schemas.microsoft.com/office/drawing/2014/main" id="{AA6C20DE-12B5-A2D1-7087-B4983F3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3" y="-1"/>
            <a:ext cx="9246493" cy="58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1449-2E6D-27ED-86D0-C4621E7EA26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1884ECC4-411C-0BBF-F14B-819B89CD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5"/>
          <a:stretch/>
        </p:blipFill>
        <p:spPr>
          <a:xfrm>
            <a:off x="365576" y="575786"/>
            <a:ext cx="9496882" cy="86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3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1449-2E6D-27ED-86D0-C4621E7EA26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1884ECC4-411C-0BBF-F14B-819B89CD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37234" r="84" b="289"/>
          <a:stretch/>
        </p:blipFill>
        <p:spPr>
          <a:xfrm>
            <a:off x="357412" y="-269420"/>
            <a:ext cx="9496882" cy="57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46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1232E-E033-F90A-D288-028D816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9A0C3-7E0A-A3D8-B577-A45C27ACA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326600"/>
            <a:ext cx="9362760" cy="3288240"/>
          </a:xfrm>
        </p:spPr>
        <p:txBody>
          <a:bodyPr/>
          <a:lstStyle/>
          <a:p>
            <a:r>
              <a:rPr lang="fr-FR" sz="2800" dirty="0"/>
              <a:t>Librairie MCP23017</a:t>
            </a:r>
          </a:p>
          <a:p>
            <a:r>
              <a:rPr lang="fr-FR" sz="2800" dirty="0"/>
              <a:t>Librairie SK9822</a:t>
            </a:r>
          </a:p>
          <a:p>
            <a:r>
              <a:rPr lang="fr-FR" sz="2800" dirty="0"/>
              <a:t>Librairies I2C, SPI</a:t>
            </a:r>
          </a:p>
          <a:p>
            <a:r>
              <a:rPr lang="fr-FR" sz="2800" dirty="0"/>
              <a:t>Librairie « générale »</a:t>
            </a:r>
          </a:p>
          <a:p>
            <a:r>
              <a:rPr lang="fr-FR" sz="2800" dirty="0"/>
              <a:t>Librairie de calculs (table de transition, conversions, etc.)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A33261-C22A-B2ED-0BB1-8A1AAF26C63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95FB5A-550A-C5ED-F684-51D314B3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39F2D-082B-714D-C7C7-5F676F4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2" y="858540"/>
            <a:ext cx="1340040" cy="946440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44F6A-DAC0-7D84-29D2-4FE35DA91AF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12A0B6-F148-CE1F-633A-B4D83315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4C87142-58F2-AFEA-5C59-E03C0EE8B5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492" y="1156808"/>
            <a:ext cx="9071640" cy="946440"/>
          </a:xfrm>
        </p:spPr>
        <p:txBody>
          <a:bodyPr/>
          <a:lstStyle/>
          <a:p>
            <a:pPr marL="0" indent="0" algn="ctr">
              <a:buNone/>
            </a:pPr>
            <a:r>
              <a:rPr lang="fr-FR" sz="6000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E63A6B-C229-C6EC-083A-C83DE7B8247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BA2E8B-BDBA-159C-B67F-25E4A34F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04000" y="1451636"/>
            <a:ext cx="5578393" cy="2450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spc="-1" dirty="0">
                <a:solidFill>
                  <a:srgbClr val="000000"/>
                </a:solidFill>
                <a:latin typeface="Arial"/>
              </a:rPr>
              <a:t>Machine de Turing :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dirty="0"/>
              <a:t>Présentation du Projet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lan Turing — Wikipédia">
            <a:extLst>
              <a:ext uri="{FF2B5EF4-FFF2-40B4-BE49-F238E27FC236}">
                <a16:creationId xmlns:a16="http://schemas.microsoft.com/office/drawing/2014/main" id="{DCD11171-CE1C-E9D3-D088-4BF527A4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3" y="1172520"/>
            <a:ext cx="2385691" cy="32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C156C7-022C-D552-77F7-0D8DB4DC38C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AA6176-2B19-ED30-A81D-778547D3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2" y="1697037"/>
            <a:ext cx="2838450" cy="2276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B7F106-755F-51C0-D438-BFA3C0E9C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894797" y="1595706"/>
            <a:ext cx="8112845" cy="31218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de la Machine</a:t>
            </a: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8D9214-B0BC-F446-4341-0BADA1C0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 descr="Table de transition">
            <a:extLst>
              <a:ext uri="{FF2B5EF4-FFF2-40B4-BE49-F238E27FC236}">
                <a16:creationId xmlns:a16="http://schemas.microsoft.com/office/drawing/2014/main" id="{F360CC95-9C4B-C73F-916E-1D16179C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74" y="2302614"/>
            <a:ext cx="6144810" cy="17976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A8683C-EB8A-71C1-E939-16C1E2FF1A50}"/>
              </a:ext>
            </a:extLst>
          </p:cNvPr>
          <p:cNvSpPr txBox="1"/>
          <p:nvPr/>
        </p:nvSpPr>
        <p:spPr>
          <a:xfrm>
            <a:off x="54755" y="1198210"/>
            <a:ext cx="3625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− Q un ensemble fini d'états. </a:t>
            </a:r>
          </a:p>
          <a:p>
            <a:r>
              <a:rPr lang="fr-FR" dirty="0"/>
              <a:t>− q0 un état initial tel que q0 ∈ Q. </a:t>
            </a:r>
          </a:p>
          <a:p>
            <a:r>
              <a:rPr lang="fr-FR" dirty="0"/>
              <a:t>− F un ensemble d'états d'acceptation tel que F ⊆ Q. </a:t>
            </a:r>
          </a:p>
          <a:p>
            <a:r>
              <a:rPr lang="fr-FR" dirty="0"/>
              <a:t>− Γ un ensemble fini de symboles. </a:t>
            </a:r>
          </a:p>
          <a:p>
            <a:r>
              <a:rPr lang="fr-FR" dirty="0"/>
              <a:t>− Σ un ensemble fini de symboles d'entrée tel que Σ ⊆ Γ. </a:t>
            </a:r>
          </a:p>
          <a:p>
            <a:r>
              <a:rPr lang="fr-FR" dirty="0"/>
              <a:t>− B un symbole de ruban vide tel que B ∈ Γ\Σ. </a:t>
            </a:r>
          </a:p>
          <a:p>
            <a:r>
              <a:rPr lang="fr-FR" dirty="0"/>
              <a:t>− δ une fonction de transition.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824572-EB96-B189-DEE6-61A463968C1A}"/>
                  </a:ext>
                </a:extLst>
              </p:cNvPr>
              <p:cNvSpPr txBox="1"/>
              <p:nvPr/>
            </p:nvSpPr>
            <p:spPr>
              <a:xfrm>
                <a:off x="4730888" y="1561741"/>
                <a:ext cx="476954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Exemple d’une table de transition pour l’acceptation du langage 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fr-FR" dirty="0"/>
                  <a:t> | k &gt; 0}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824572-EB96-B189-DEE6-61A4639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88" y="1561741"/>
                <a:ext cx="4769540" cy="651269"/>
              </a:xfrm>
              <a:prstGeom prst="rect">
                <a:avLst/>
              </a:prstGeom>
              <a:blipFill>
                <a:blip r:embed="rId5"/>
                <a:stretch>
                  <a:fillRect l="-1023" t="-4673" b="-14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9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Bête à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orne / SF1D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A2A9E7-3D1D-3423-2905-767FD7A5BEE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5</a:t>
            </a:fld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710EFF-89A6-0B5D-33E7-E465CAE802DA}"/>
              </a:ext>
            </a:extLst>
          </p:cNvPr>
          <p:cNvSpPr/>
          <p:nvPr/>
        </p:nvSpPr>
        <p:spPr>
          <a:xfrm>
            <a:off x="504000" y="1700229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86A16-02A4-C35C-3473-48F0F3DE3F59}"/>
              </a:ext>
            </a:extLst>
          </p:cNvPr>
          <p:cNvSpPr txBox="1"/>
          <p:nvPr/>
        </p:nvSpPr>
        <p:spPr>
          <a:xfrm>
            <a:off x="1285062" y="1392451"/>
            <a:ext cx="1882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qui rend-il service 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25C4D2-62D3-F566-57D1-23C6443CA538}"/>
              </a:ext>
            </a:extLst>
          </p:cNvPr>
          <p:cNvSpPr/>
          <p:nvPr/>
        </p:nvSpPr>
        <p:spPr>
          <a:xfrm>
            <a:off x="5718256" y="1784258"/>
            <a:ext cx="3857383" cy="13846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Exécution de programmes prédéfinis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Affichage état ruban, et position de la tête de lecture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424976-7015-B7A5-1E6B-B8F29F89BC76}"/>
              </a:ext>
            </a:extLst>
          </p:cNvPr>
          <p:cNvSpPr txBox="1"/>
          <p:nvPr/>
        </p:nvSpPr>
        <p:spPr>
          <a:xfrm>
            <a:off x="6932650" y="14095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Sur quoi agit-il?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A4A6A3F-EC9B-D12B-1CD5-2720C37C6F89}"/>
              </a:ext>
            </a:extLst>
          </p:cNvPr>
          <p:cNvSpPr/>
          <p:nvPr/>
        </p:nvSpPr>
        <p:spPr>
          <a:xfrm>
            <a:off x="2238447" y="2954344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A174FE8-5394-0D05-D6FD-C193D065CEF5}"/>
              </a:ext>
            </a:extLst>
          </p:cNvPr>
          <p:cNvSpPr/>
          <p:nvPr/>
        </p:nvSpPr>
        <p:spPr>
          <a:xfrm>
            <a:off x="5471504" y="2657881"/>
            <a:ext cx="651710" cy="1536189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EF1F809-4596-B524-D742-55F6C29E4046}"/>
              </a:ext>
            </a:extLst>
          </p:cNvPr>
          <p:cNvSpPr/>
          <p:nvPr/>
        </p:nvSpPr>
        <p:spPr>
          <a:xfrm>
            <a:off x="2238447" y="2555421"/>
            <a:ext cx="3550031" cy="419073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BD9F5-183B-3E06-51BE-7649360B1F19}"/>
              </a:ext>
            </a:extLst>
          </p:cNvPr>
          <p:cNvSpPr/>
          <p:nvPr/>
        </p:nvSpPr>
        <p:spPr>
          <a:xfrm>
            <a:off x="1285062" y="4132030"/>
            <a:ext cx="7892782" cy="1011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de Turing à état fini capable de traiter des programmes prédéfinis</a:t>
            </a:r>
          </a:p>
        </p:txBody>
      </p:sp>
    </p:spTree>
    <p:extLst>
      <p:ext uri="{BB962C8B-B14F-4D97-AF65-F5344CB8AC3E}">
        <p14:creationId xmlns:p14="http://schemas.microsoft.com/office/powerpoint/2010/main" val="9574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Cahier des Charges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27">
            <a:extLst>
              <a:ext uri="{FF2B5EF4-FFF2-40B4-BE49-F238E27FC236}">
                <a16:creationId xmlns:a16="http://schemas.microsoft.com/office/drawing/2014/main" id="{15B62E8D-0FD5-28AA-FEB7-8C5675E0C7D9}"/>
              </a:ext>
            </a:extLst>
          </p:cNvPr>
          <p:cNvSpPr/>
          <p:nvPr/>
        </p:nvSpPr>
        <p:spPr>
          <a:xfrm>
            <a:off x="504001" y="921609"/>
            <a:ext cx="9071639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F55"/>
              </a:rPr>
              <a:t>Partie 1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exécuter un programme 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mode pas à pas/ continu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dirty="0">
                <a:latin typeface="F34"/>
              </a:rPr>
              <a:t>affi</a:t>
            </a:r>
            <a:r>
              <a:rPr lang="fr-FR" sz="1800" b="0" i="0" u="none" strike="noStrike" baseline="0" dirty="0">
                <a:latin typeface="F34"/>
              </a:rPr>
              <a:t>chage de l'état du ruban, position de la tête de lecture et table de transition</a:t>
            </a:r>
          </a:p>
          <a:p>
            <a:pPr algn="l"/>
            <a:endParaRPr lang="fr-FR" sz="1800" b="0" i="0" u="none" strike="noStrike" baseline="0" dirty="0">
              <a:latin typeface="F34"/>
            </a:endParaRPr>
          </a:p>
          <a:p>
            <a:pPr algn="l"/>
            <a:r>
              <a:rPr lang="fr-FR" sz="1800" b="0" i="0" u="none" strike="noStrike" baseline="0" dirty="0">
                <a:latin typeface="F55"/>
              </a:rPr>
              <a:t>Partie 2</a:t>
            </a:r>
            <a:endParaRPr lang="fr-FR" sz="1800" b="0" i="0" u="none" strike="noStrike" baseline="0" dirty="0">
              <a:latin typeface="CMSY10"/>
            </a:endParaRP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dirty="0">
                <a:latin typeface="F34"/>
              </a:rPr>
              <a:t>sélection </a:t>
            </a:r>
            <a:r>
              <a:rPr lang="fr-FR" sz="1800" b="0" i="0" u="none" strike="noStrike" baseline="0" dirty="0">
                <a:latin typeface="F34"/>
              </a:rPr>
              <a:t>programme via menu.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stockage des programmes.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initialisation manuelle ruban de LED et  position tête de lecture.</a:t>
            </a:r>
          </a:p>
          <a:p>
            <a:pPr algn="l"/>
            <a:endParaRPr lang="fr-FR" sz="1800" b="0" i="0" u="none" strike="noStrike" baseline="0" dirty="0">
              <a:latin typeface="F34"/>
            </a:endParaRPr>
          </a:p>
          <a:p>
            <a:pPr algn="l"/>
            <a:r>
              <a:rPr lang="fr-FR" sz="1800" b="0" i="0" u="none" strike="noStrike" baseline="0" dirty="0">
                <a:latin typeface="F55"/>
              </a:rPr>
              <a:t>Partie 3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programmation sur la machine d'une table de transition.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enregistrement table de transition dans un stockage exter</a:t>
            </a:r>
            <a:r>
              <a:rPr lang="fr-FR" dirty="0">
                <a:latin typeface="F34"/>
              </a:rPr>
              <a:t>ne.</a:t>
            </a:r>
            <a:endParaRPr lang="fr-FR" sz="1800" b="0" i="0" u="none" strike="noStrike" baseline="0" dirty="0">
              <a:latin typeface="F34"/>
            </a:endParaRP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reset programmation de la ligne en cours.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affichage d'une description du programme.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7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Matrice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MOSCOW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7</a:t>
            </a:fld>
            <a:endParaRPr lang="fr-FR"/>
          </a:p>
        </p:txBody>
      </p:sp>
      <p:sp>
        <p:nvSpPr>
          <p:cNvPr id="16" name="ZoneTexte 23">
            <a:extLst>
              <a:ext uri="{FF2B5EF4-FFF2-40B4-BE49-F238E27FC236}">
                <a16:creationId xmlns:a16="http://schemas.microsoft.com/office/drawing/2014/main" id="{13A30FE4-B77A-6D8E-FCAD-267A4B27723D}"/>
              </a:ext>
            </a:extLst>
          </p:cNvPr>
          <p:cNvSpPr/>
          <p:nvPr/>
        </p:nvSpPr>
        <p:spPr>
          <a:xfrm>
            <a:off x="1878813" y="1160397"/>
            <a:ext cx="13714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ZoneTexte 27">
            <a:extLst>
              <a:ext uri="{FF2B5EF4-FFF2-40B4-BE49-F238E27FC236}">
                <a16:creationId xmlns:a16="http://schemas.microsoft.com/office/drawing/2014/main" id="{34EC66E9-0CC9-A9AE-5755-A2864635DF17}"/>
              </a:ext>
            </a:extLst>
          </p:cNvPr>
          <p:cNvSpPr/>
          <p:nvPr/>
        </p:nvSpPr>
        <p:spPr>
          <a:xfrm>
            <a:off x="464205" y="1523549"/>
            <a:ext cx="4382106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l'état du ruban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ZoneTexte 24">
            <a:extLst>
              <a:ext uri="{FF2B5EF4-FFF2-40B4-BE49-F238E27FC236}">
                <a16:creationId xmlns:a16="http://schemas.microsoft.com/office/drawing/2014/main" id="{61C9F0EE-75F0-E2EE-CD81-7DBD85CB239A}"/>
              </a:ext>
            </a:extLst>
          </p:cNvPr>
          <p:cNvSpPr/>
          <p:nvPr/>
        </p:nvSpPr>
        <p:spPr>
          <a:xfrm>
            <a:off x="6830324" y="1160397"/>
            <a:ext cx="13714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ZoneTexte 29">
            <a:extLst>
              <a:ext uri="{FF2B5EF4-FFF2-40B4-BE49-F238E27FC236}">
                <a16:creationId xmlns:a16="http://schemas.microsoft.com/office/drawing/2014/main" id="{A6AA05C6-29A7-BF11-7E02-2E2F783615E9}"/>
              </a:ext>
            </a:extLst>
          </p:cNvPr>
          <p:cNvSpPr/>
          <p:nvPr/>
        </p:nvSpPr>
        <p:spPr>
          <a:xfrm>
            <a:off x="5234315" y="1523549"/>
            <a:ext cx="4205318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ZoneTexte 25">
            <a:extLst>
              <a:ext uri="{FF2B5EF4-FFF2-40B4-BE49-F238E27FC236}">
                <a16:creationId xmlns:a16="http://schemas.microsoft.com/office/drawing/2014/main" id="{FB83E503-57F6-FB5E-CD9C-2CDD692E827A}"/>
              </a:ext>
            </a:extLst>
          </p:cNvPr>
          <p:cNvSpPr/>
          <p:nvPr/>
        </p:nvSpPr>
        <p:spPr>
          <a:xfrm>
            <a:off x="2065454" y="3261076"/>
            <a:ext cx="12593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ZoneTexte 31">
            <a:extLst>
              <a:ext uri="{FF2B5EF4-FFF2-40B4-BE49-F238E27FC236}">
                <a16:creationId xmlns:a16="http://schemas.microsoft.com/office/drawing/2014/main" id="{F545504A-3768-D68C-3AB5-510EF318511D}"/>
              </a:ext>
            </a:extLst>
          </p:cNvPr>
          <p:cNvSpPr/>
          <p:nvPr/>
        </p:nvSpPr>
        <p:spPr>
          <a:xfrm>
            <a:off x="464205" y="3628954"/>
            <a:ext cx="4461876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ZoneTexte 26">
            <a:extLst>
              <a:ext uri="{FF2B5EF4-FFF2-40B4-BE49-F238E27FC236}">
                <a16:creationId xmlns:a16="http://schemas.microsoft.com/office/drawing/2014/main" id="{EF705BEB-B2BB-5E22-40DB-A313E6188A96}"/>
              </a:ext>
            </a:extLst>
          </p:cNvPr>
          <p:cNvSpPr/>
          <p:nvPr/>
        </p:nvSpPr>
        <p:spPr>
          <a:xfrm>
            <a:off x="6867007" y="3256688"/>
            <a:ext cx="12981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Won’t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ZoneTexte 31">
            <a:extLst>
              <a:ext uri="{FF2B5EF4-FFF2-40B4-BE49-F238E27FC236}">
                <a16:creationId xmlns:a16="http://schemas.microsoft.com/office/drawing/2014/main" id="{566CBE83-028A-7E88-DEC3-52B440636204}"/>
              </a:ext>
            </a:extLst>
          </p:cNvPr>
          <p:cNvSpPr/>
          <p:nvPr/>
        </p:nvSpPr>
        <p:spPr>
          <a:xfrm>
            <a:off x="5234315" y="3632715"/>
            <a:ext cx="446187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Codage table de transition à l’aide d’un clavier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0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017365" y="1497022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SFN1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489E9-A6CB-CAE1-3C6C-979A345F1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>
          <a:xfrm>
            <a:off x="1491798" y="1866354"/>
            <a:ext cx="6500356" cy="2441806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DDC58217-E0B6-FC44-E164-AC66371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dirty="0"/>
              <a:t>Conception générale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B5A871-213A-323C-96D8-FE29846B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BCA417-EE00-A66A-B084-1E5CAEB79F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1"/>
          <a:stretch/>
        </p:blipFill>
        <p:spPr>
          <a:xfrm>
            <a:off x="2383075" y="114670"/>
            <a:ext cx="5707747" cy="5703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346577" y="804624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SF1D :</a:t>
            </a:r>
          </a:p>
        </p:txBody>
      </p:sp>
    </p:spTree>
    <p:extLst>
      <p:ext uri="{BB962C8B-B14F-4D97-AF65-F5344CB8AC3E}">
        <p14:creationId xmlns:p14="http://schemas.microsoft.com/office/powerpoint/2010/main" val="331932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589</Words>
  <Application>Microsoft Office PowerPoint</Application>
  <PresentationFormat>Personnalisé</PresentationFormat>
  <Paragraphs>135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CMSY10</vt:lpstr>
      <vt:lpstr>F34</vt:lpstr>
      <vt:lpstr>F55</vt:lpstr>
      <vt:lpstr>gg sans</vt:lpstr>
      <vt:lpstr>StarSymbol</vt:lpstr>
      <vt:lpstr>Symbol</vt:lpstr>
      <vt:lpstr>Times New Roman</vt:lpstr>
      <vt:lpstr>Wingdings</vt:lpstr>
      <vt:lpstr>Office Theme</vt:lpstr>
      <vt:lpstr>Machine de Turing</vt:lpstr>
      <vt:lpstr>Sommaire: </vt:lpstr>
      <vt:lpstr>Présentation du Projet</vt:lpstr>
      <vt:lpstr>Fonctionnement de la Machine</vt:lpstr>
      <vt:lpstr>Bête à Corne / SF1D</vt:lpstr>
      <vt:lpstr>Cahier des Charges</vt:lpstr>
      <vt:lpstr>Matrice MOSCOW</vt:lpstr>
      <vt:lpstr>Conception générale</vt:lpstr>
      <vt:lpstr>Présentation PowerPoint</vt:lpstr>
      <vt:lpstr>Présentation PowerPoint</vt:lpstr>
      <vt:lpstr>Présentation PowerPoint</vt:lpstr>
      <vt:lpstr>Analyse des fonctions et signaux</vt:lpstr>
      <vt:lpstr>Choix des composants (1/2) </vt:lpstr>
      <vt:lpstr>Choix des composants (2/2) </vt:lpstr>
      <vt:lpstr>PIC24FJ64GA002</vt:lpstr>
      <vt:lpstr>Schéma électrique </vt:lpstr>
      <vt:lpstr>Schéma électrique </vt:lpstr>
      <vt:lpstr>Présentation PowerPoint</vt:lpstr>
      <vt:lpstr>Schéma électrique </vt:lpstr>
      <vt:lpstr>Schéma électrique </vt:lpstr>
      <vt:lpstr>Conception Logicielle</vt:lpstr>
      <vt:lpstr>Présentation PowerPoint</vt:lpstr>
      <vt:lpstr>Présentation PowerPoint</vt:lpstr>
      <vt:lpstr>Présentation PowerPoint</vt:lpstr>
      <vt:lpstr>Implémentation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Clem</dc:creator>
  <cp:lastModifiedBy>Clement Allegre--comminges</cp:lastModifiedBy>
  <cp:revision>48</cp:revision>
  <dcterms:modified xsi:type="dcterms:W3CDTF">2024-06-13T11:16:02Z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2024-06-12T13:38:51Z</dcterms:created>
  <dc:creator/>
  <dc:description/>
  <dc:language>en-US</dc:language>
  <cp:lastModifiedBy/>
  <dcterms:modified xsi:type="dcterms:W3CDTF">2024-06-12T13:44:17Z</dcterms:modified>
  <cp:revision>1</cp:revision>
  <dc:subject/>
  <dc:title/>
</cp:coreProperties>
</file>