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media/image23.jpg" ContentType="image/pn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61" r:id="rId1"/>
  </p:sldMasterIdLst>
  <p:notesMasterIdLst>
    <p:notesMasterId r:id="rId37"/>
  </p:notesMasterIdLst>
  <p:handoutMasterIdLst>
    <p:handoutMasterId r:id="rId38"/>
  </p:handoutMasterIdLst>
  <p:sldIdLst>
    <p:sldId id="285" r:id="rId2"/>
    <p:sldId id="257" r:id="rId3"/>
    <p:sldId id="296" r:id="rId4"/>
    <p:sldId id="307" r:id="rId5"/>
    <p:sldId id="317" r:id="rId6"/>
    <p:sldId id="262" r:id="rId7"/>
    <p:sldId id="258" r:id="rId8"/>
    <p:sldId id="318" r:id="rId9"/>
    <p:sldId id="259" r:id="rId10"/>
    <p:sldId id="260" r:id="rId11"/>
    <p:sldId id="261" r:id="rId12"/>
    <p:sldId id="263" r:id="rId13"/>
    <p:sldId id="264" r:id="rId14"/>
    <p:sldId id="265" r:id="rId15"/>
    <p:sldId id="308" r:id="rId16"/>
    <p:sldId id="321" r:id="rId17"/>
    <p:sldId id="279" r:id="rId18"/>
    <p:sldId id="319" r:id="rId19"/>
    <p:sldId id="322" r:id="rId20"/>
    <p:sldId id="323" r:id="rId21"/>
    <p:sldId id="324" r:id="rId22"/>
    <p:sldId id="281" r:id="rId23"/>
    <p:sldId id="325" r:id="rId24"/>
    <p:sldId id="309" r:id="rId25"/>
    <p:sldId id="266" r:id="rId26"/>
    <p:sldId id="267" r:id="rId27"/>
    <p:sldId id="268" r:id="rId28"/>
    <p:sldId id="269" r:id="rId29"/>
    <p:sldId id="294" r:id="rId30"/>
    <p:sldId id="270" r:id="rId31"/>
    <p:sldId id="271" r:id="rId32"/>
    <p:sldId id="272" r:id="rId33"/>
    <p:sldId id="310" r:id="rId34"/>
    <p:sldId id="273" r:id="rId35"/>
    <p:sldId id="295" r:id="rId36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main ADANLETE" initials="RA" lastIdx="6" clrIdx="0">
    <p:extLst>
      <p:ext uri="{19B8F6BF-5375-455C-9EA6-DF929625EA0E}">
        <p15:presenceInfo xmlns:p15="http://schemas.microsoft.com/office/powerpoint/2012/main" userId="1b9ce9c2e4a76b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FDE058-5E62-4312-BB89-4773DCE65C6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4194301-C300-4948-A4CF-EC0CD4EE99EF}">
      <dgm:prSet phldrT="[Texte]"/>
      <dgm:spPr/>
      <dgm:t>
        <a:bodyPr/>
        <a:lstStyle/>
        <a:p>
          <a:r>
            <a:rPr lang="fr-FR" dirty="0" smtClean="0"/>
            <a:t>CSV</a:t>
          </a:r>
          <a:endParaRPr lang="fr-FR" dirty="0"/>
        </a:p>
      </dgm:t>
    </dgm:pt>
    <dgm:pt modelId="{0D5BFE76-95B4-4077-B9BE-607F92F5E141}" type="parTrans" cxnId="{59EB908C-F28B-4641-978D-33F70F00F81D}">
      <dgm:prSet/>
      <dgm:spPr/>
      <dgm:t>
        <a:bodyPr/>
        <a:lstStyle/>
        <a:p>
          <a:endParaRPr lang="fr-FR"/>
        </a:p>
      </dgm:t>
    </dgm:pt>
    <dgm:pt modelId="{43534A44-5FDC-4A49-88C2-26ED066EB905}" type="sibTrans" cxnId="{59EB908C-F28B-4641-978D-33F70F00F81D}">
      <dgm:prSet/>
      <dgm:spPr/>
      <dgm:t>
        <a:bodyPr/>
        <a:lstStyle/>
        <a:p>
          <a:endParaRPr lang="fr-FR"/>
        </a:p>
      </dgm:t>
    </dgm:pt>
    <dgm:pt modelId="{C192312E-73E8-4625-8C6C-EFBF2EEC71A8}">
      <dgm:prSet phldrT="[Texte]"/>
      <dgm:spPr/>
      <dgm:t>
        <a:bodyPr/>
        <a:lstStyle/>
        <a:p>
          <a:r>
            <a:rPr lang="fr-FR" dirty="0" smtClean="0"/>
            <a:t>1896-Summer</a:t>
          </a:r>
          <a:endParaRPr lang="fr-FR" dirty="0"/>
        </a:p>
      </dgm:t>
    </dgm:pt>
    <dgm:pt modelId="{90AD9847-0DE3-4B89-A95E-E6BE6C21453A}" type="parTrans" cxnId="{87428EEB-CB6A-419E-B85A-A57139ABE53C}">
      <dgm:prSet/>
      <dgm:spPr/>
      <dgm:t>
        <a:bodyPr/>
        <a:lstStyle/>
        <a:p>
          <a:endParaRPr lang="fr-FR"/>
        </a:p>
      </dgm:t>
    </dgm:pt>
    <dgm:pt modelId="{E51C82A0-15BF-401A-A093-D02CE5B1EC46}" type="sibTrans" cxnId="{87428EEB-CB6A-419E-B85A-A57139ABE53C}">
      <dgm:prSet/>
      <dgm:spPr/>
      <dgm:t>
        <a:bodyPr/>
        <a:lstStyle/>
        <a:p>
          <a:endParaRPr lang="fr-FR"/>
        </a:p>
      </dgm:t>
    </dgm:pt>
    <dgm:pt modelId="{52374496-FD3A-4E65-BFCB-16FB5BEDDF12}">
      <dgm:prSet phldrT="[Texte]"/>
      <dgm:spPr/>
      <dgm:t>
        <a:bodyPr/>
        <a:lstStyle/>
        <a:p>
          <a:r>
            <a:rPr lang="fr-FR" dirty="0" smtClean="0"/>
            <a:t>…….</a:t>
          </a:r>
          <a:endParaRPr lang="fr-FR" dirty="0"/>
        </a:p>
      </dgm:t>
    </dgm:pt>
    <dgm:pt modelId="{06366F0F-D7F9-409D-A5BC-AD8E58794954}" type="parTrans" cxnId="{8213BDF4-4A6B-4972-B0E3-09CC3E9EA447}">
      <dgm:prSet/>
      <dgm:spPr/>
      <dgm:t>
        <a:bodyPr/>
        <a:lstStyle/>
        <a:p>
          <a:endParaRPr lang="fr-FR"/>
        </a:p>
      </dgm:t>
    </dgm:pt>
    <dgm:pt modelId="{4868DA5D-145C-42B1-B341-254FF8722B7B}" type="sibTrans" cxnId="{8213BDF4-4A6B-4972-B0E3-09CC3E9EA447}">
      <dgm:prSet/>
      <dgm:spPr/>
      <dgm:t>
        <a:bodyPr/>
        <a:lstStyle/>
        <a:p>
          <a:endParaRPr lang="fr-FR"/>
        </a:p>
      </dgm:t>
    </dgm:pt>
    <dgm:pt modelId="{EEA5C7C1-6A06-4BB3-8675-94C18513564C}">
      <dgm:prSet phldrT="[Texte]"/>
      <dgm:spPr/>
      <dgm:t>
        <a:bodyPr/>
        <a:lstStyle/>
        <a:p>
          <a:r>
            <a:rPr lang="fr-FR" dirty="0" smtClean="0"/>
            <a:t>2008-Winter</a:t>
          </a:r>
          <a:endParaRPr lang="fr-FR" dirty="0"/>
        </a:p>
      </dgm:t>
    </dgm:pt>
    <dgm:pt modelId="{ADA6347C-F7A2-45CB-9A03-858BA2536DF5}" type="parTrans" cxnId="{3AC0707A-6969-4BD6-804E-315F23E2197D}">
      <dgm:prSet/>
      <dgm:spPr/>
      <dgm:t>
        <a:bodyPr/>
        <a:lstStyle/>
        <a:p>
          <a:endParaRPr lang="fr-FR"/>
        </a:p>
      </dgm:t>
    </dgm:pt>
    <dgm:pt modelId="{F55778CB-B172-41BB-BB63-9A4B6504EF2A}" type="sibTrans" cxnId="{3AC0707A-6969-4BD6-804E-315F23E2197D}">
      <dgm:prSet/>
      <dgm:spPr/>
      <dgm:t>
        <a:bodyPr/>
        <a:lstStyle/>
        <a:p>
          <a:endParaRPr lang="fr-FR"/>
        </a:p>
      </dgm:t>
    </dgm:pt>
    <dgm:pt modelId="{26E64736-F1C1-4D19-B8C1-7022603DE5F7}" type="pres">
      <dgm:prSet presAssocID="{D8FDE058-5E62-4312-BB89-4773DCE65C6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53DA524-5900-47AB-9908-4E04AD41F18F}" type="pres">
      <dgm:prSet presAssocID="{14194301-C300-4948-A4CF-EC0CD4EE99EF}" presName="root1" presStyleCnt="0"/>
      <dgm:spPr/>
    </dgm:pt>
    <dgm:pt modelId="{FA3389E4-42C2-41D1-8545-4559F171C3FB}" type="pres">
      <dgm:prSet presAssocID="{14194301-C300-4948-A4CF-EC0CD4EE99E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E6339FF-3370-4813-A3E0-9F139BA66033}" type="pres">
      <dgm:prSet presAssocID="{14194301-C300-4948-A4CF-EC0CD4EE99EF}" presName="level2hierChild" presStyleCnt="0"/>
      <dgm:spPr/>
    </dgm:pt>
    <dgm:pt modelId="{1D0C4A87-823A-4C2B-AD84-56B299D21C42}" type="pres">
      <dgm:prSet presAssocID="{90AD9847-0DE3-4B89-A95E-E6BE6C21453A}" presName="conn2-1" presStyleLbl="parChTrans1D2" presStyleIdx="0" presStyleCnt="3"/>
      <dgm:spPr/>
      <dgm:t>
        <a:bodyPr/>
        <a:lstStyle/>
        <a:p>
          <a:endParaRPr lang="fr-FR"/>
        </a:p>
      </dgm:t>
    </dgm:pt>
    <dgm:pt modelId="{67A1EBE3-C672-4D29-9092-E9B24CA2C922}" type="pres">
      <dgm:prSet presAssocID="{90AD9847-0DE3-4B89-A95E-E6BE6C21453A}" presName="connTx" presStyleLbl="parChTrans1D2" presStyleIdx="0" presStyleCnt="3"/>
      <dgm:spPr/>
      <dgm:t>
        <a:bodyPr/>
        <a:lstStyle/>
        <a:p>
          <a:endParaRPr lang="fr-FR"/>
        </a:p>
      </dgm:t>
    </dgm:pt>
    <dgm:pt modelId="{6F0D041E-D0C9-416A-ABD1-FEEEB0E2793A}" type="pres">
      <dgm:prSet presAssocID="{C192312E-73E8-4625-8C6C-EFBF2EEC71A8}" presName="root2" presStyleCnt="0"/>
      <dgm:spPr/>
    </dgm:pt>
    <dgm:pt modelId="{6448E817-BCC3-44AF-A07F-6E7BD25432C6}" type="pres">
      <dgm:prSet presAssocID="{C192312E-73E8-4625-8C6C-EFBF2EEC71A8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7A3F255-7D0C-42B4-B33F-48828511E2AE}" type="pres">
      <dgm:prSet presAssocID="{C192312E-73E8-4625-8C6C-EFBF2EEC71A8}" presName="level3hierChild" presStyleCnt="0"/>
      <dgm:spPr/>
    </dgm:pt>
    <dgm:pt modelId="{59BEE61D-4554-450C-8620-D3FBB2760D64}" type="pres">
      <dgm:prSet presAssocID="{06366F0F-D7F9-409D-A5BC-AD8E58794954}" presName="conn2-1" presStyleLbl="parChTrans1D2" presStyleIdx="1" presStyleCnt="3"/>
      <dgm:spPr/>
      <dgm:t>
        <a:bodyPr/>
        <a:lstStyle/>
        <a:p>
          <a:endParaRPr lang="fr-FR"/>
        </a:p>
      </dgm:t>
    </dgm:pt>
    <dgm:pt modelId="{B341A513-90C1-4317-AB28-D7CD4CCC6DFE}" type="pres">
      <dgm:prSet presAssocID="{06366F0F-D7F9-409D-A5BC-AD8E58794954}" presName="connTx" presStyleLbl="parChTrans1D2" presStyleIdx="1" presStyleCnt="3"/>
      <dgm:spPr/>
      <dgm:t>
        <a:bodyPr/>
        <a:lstStyle/>
        <a:p>
          <a:endParaRPr lang="fr-FR"/>
        </a:p>
      </dgm:t>
    </dgm:pt>
    <dgm:pt modelId="{5461C16F-23F3-44BF-9B5F-B59A96239199}" type="pres">
      <dgm:prSet presAssocID="{52374496-FD3A-4E65-BFCB-16FB5BEDDF12}" presName="root2" presStyleCnt="0"/>
      <dgm:spPr/>
    </dgm:pt>
    <dgm:pt modelId="{6BB11F93-5948-4438-9748-48AFADC94B69}" type="pres">
      <dgm:prSet presAssocID="{52374496-FD3A-4E65-BFCB-16FB5BEDDF1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E137A09-696D-463A-878E-72F64866CAF8}" type="pres">
      <dgm:prSet presAssocID="{52374496-FD3A-4E65-BFCB-16FB5BEDDF12}" presName="level3hierChild" presStyleCnt="0"/>
      <dgm:spPr/>
    </dgm:pt>
    <dgm:pt modelId="{30AD077F-A640-4C8D-ACDD-5CDC4CC1F1ED}" type="pres">
      <dgm:prSet presAssocID="{ADA6347C-F7A2-45CB-9A03-858BA2536DF5}" presName="conn2-1" presStyleLbl="parChTrans1D2" presStyleIdx="2" presStyleCnt="3"/>
      <dgm:spPr/>
      <dgm:t>
        <a:bodyPr/>
        <a:lstStyle/>
        <a:p>
          <a:endParaRPr lang="fr-FR"/>
        </a:p>
      </dgm:t>
    </dgm:pt>
    <dgm:pt modelId="{4757CC67-8BB2-422C-9C4C-8474B01EC987}" type="pres">
      <dgm:prSet presAssocID="{ADA6347C-F7A2-45CB-9A03-858BA2536DF5}" presName="connTx" presStyleLbl="parChTrans1D2" presStyleIdx="2" presStyleCnt="3"/>
      <dgm:spPr/>
      <dgm:t>
        <a:bodyPr/>
        <a:lstStyle/>
        <a:p>
          <a:endParaRPr lang="fr-FR"/>
        </a:p>
      </dgm:t>
    </dgm:pt>
    <dgm:pt modelId="{521B87D0-4B8C-40EA-8CF4-618F8535213C}" type="pres">
      <dgm:prSet presAssocID="{EEA5C7C1-6A06-4BB3-8675-94C18513564C}" presName="root2" presStyleCnt="0"/>
      <dgm:spPr/>
    </dgm:pt>
    <dgm:pt modelId="{5BC0F9F4-EBC1-463C-AE61-0E149E19151D}" type="pres">
      <dgm:prSet presAssocID="{EEA5C7C1-6A06-4BB3-8675-94C18513564C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0DB29CD-AF04-4F7D-80D2-95083CFE1885}" type="pres">
      <dgm:prSet presAssocID="{EEA5C7C1-6A06-4BB3-8675-94C18513564C}" presName="level3hierChild" presStyleCnt="0"/>
      <dgm:spPr/>
    </dgm:pt>
  </dgm:ptLst>
  <dgm:cxnLst>
    <dgm:cxn modelId="{E3BE8376-C214-4455-8AB4-496A856BDA8F}" type="presOf" srcId="{C192312E-73E8-4625-8C6C-EFBF2EEC71A8}" destId="{6448E817-BCC3-44AF-A07F-6E7BD25432C6}" srcOrd="0" destOrd="0" presId="urn:microsoft.com/office/officeart/2008/layout/HorizontalMultiLevelHierarchy"/>
    <dgm:cxn modelId="{FF6EA5B0-A3C5-4DBA-A75F-93DF23B200D4}" type="presOf" srcId="{06366F0F-D7F9-409D-A5BC-AD8E58794954}" destId="{B341A513-90C1-4317-AB28-D7CD4CCC6DFE}" srcOrd="1" destOrd="0" presId="urn:microsoft.com/office/officeart/2008/layout/HorizontalMultiLevelHierarchy"/>
    <dgm:cxn modelId="{85201E17-9F91-4F26-8A8D-9556A95197DE}" type="presOf" srcId="{90AD9847-0DE3-4B89-A95E-E6BE6C21453A}" destId="{1D0C4A87-823A-4C2B-AD84-56B299D21C42}" srcOrd="0" destOrd="0" presId="urn:microsoft.com/office/officeart/2008/layout/HorizontalMultiLevelHierarchy"/>
    <dgm:cxn modelId="{85F9DD8E-798B-4E7E-B21F-B43332869D56}" type="presOf" srcId="{EEA5C7C1-6A06-4BB3-8675-94C18513564C}" destId="{5BC0F9F4-EBC1-463C-AE61-0E149E19151D}" srcOrd="0" destOrd="0" presId="urn:microsoft.com/office/officeart/2008/layout/HorizontalMultiLevelHierarchy"/>
    <dgm:cxn modelId="{8213BDF4-4A6B-4972-B0E3-09CC3E9EA447}" srcId="{14194301-C300-4948-A4CF-EC0CD4EE99EF}" destId="{52374496-FD3A-4E65-BFCB-16FB5BEDDF12}" srcOrd="1" destOrd="0" parTransId="{06366F0F-D7F9-409D-A5BC-AD8E58794954}" sibTransId="{4868DA5D-145C-42B1-B341-254FF8722B7B}"/>
    <dgm:cxn modelId="{22F63A1F-5A24-4062-86F7-5F8A81730C01}" type="presOf" srcId="{90AD9847-0DE3-4B89-A95E-E6BE6C21453A}" destId="{67A1EBE3-C672-4D29-9092-E9B24CA2C922}" srcOrd="1" destOrd="0" presId="urn:microsoft.com/office/officeart/2008/layout/HorizontalMultiLevelHierarchy"/>
    <dgm:cxn modelId="{2625135A-1891-4CDF-AD4E-C34B08DB3813}" type="presOf" srcId="{14194301-C300-4948-A4CF-EC0CD4EE99EF}" destId="{FA3389E4-42C2-41D1-8545-4559F171C3FB}" srcOrd="0" destOrd="0" presId="urn:microsoft.com/office/officeart/2008/layout/HorizontalMultiLevelHierarchy"/>
    <dgm:cxn modelId="{3AC0707A-6969-4BD6-804E-315F23E2197D}" srcId="{14194301-C300-4948-A4CF-EC0CD4EE99EF}" destId="{EEA5C7C1-6A06-4BB3-8675-94C18513564C}" srcOrd="2" destOrd="0" parTransId="{ADA6347C-F7A2-45CB-9A03-858BA2536DF5}" sibTransId="{F55778CB-B172-41BB-BB63-9A4B6504EF2A}"/>
    <dgm:cxn modelId="{268CAF51-6805-4A4C-B3FF-759BFF843FC1}" type="presOf" srcId="{52374496-FD3A-4E65-BFCB-16FB5BEDDF12}" destId="{6BB11F93-5948-4438-9748-48AFADC94B69}" srcOrd="0" destOrd="0" presId="urn:microsoft.com/office/officeart/2008/layout/HorizontalMultiLevelHierarchy"/>
    <dgm:cxn modelId="{82C421B6-4EB8-4D2B-ACD3-EA9E41469D0F}" type="presOf" srcId="{ADA6347C-F7A2-45CB-9A03-858BA2536DF5}" destId="{30AD077F-A640-4C8D-ACDD-5CDC4CC1F1ED}" srcOrd="0" destOrd="0" presId="urn:microsoft.com/office/officeart/2008/layout/HorizontalMultiLevelHierarchy"/>
    <dgm:cxn modelId="{252A2540-CF1E-46C7-9981-8548FAB2FB14}" type="presOf" srcId="{06366F0F-D7F9-409D-A5BC-AD8E58794954}" destId="{59BEE61D-4554-450C-8620-D3FBB2760D64}" srcOrd="0" destOrd="0" presId="urn:microsoft.com/office/officeart/2008/layout/HorizontalMultiLevelHierarchy"/>
    <dgm:cxn modelId="{3ED931C1-D6AD-4483-A98B-A0A235063816}" type="presOf" srcId="{ADA6347C-F7A2-45CB-9A03-858BA2536DF5}" destId="{4757CC67-8BB2-422C-9C4C-8474B01EC987}" srcOrd="1" destOrd="0" presId="urn:microsoft.com/office/officeart/2008/layout/HorizontalMultiLevelHierarchy"/>
    <dgm:cxn modelId="{59EB908C-F28B-4641-978D-33F70F00F81D}" srcId="{D8FDE058-5E62-4312-BB89-4773DCE65C65}" destId="{14194301-C300-4948-A4CF-EC0CD4EE99EF}" srcOrd="0" destOrd="0" parTransId="{0D5BFE76-95B4-4077-B9BE-607F92F5E141}" sibTransId="{43534A44-5FDC-4A49-88C2-26ED066EB905}"/>
    <dgm:cxn modelId="{6BC9496A-A70D-4BEB-BCB9-18E890B8FFDB}" type="presOf" srcId="{D8FDE058-5E62-4312-BB89-4773DCE65C65}" destId="{26E64736-F1C1-4D19-B8C1-7022603DE5F7}" srcOrd="0" destOrd="0" presId="urn:microsoft.com/office/officeart/2008/layout/HorizontalMultiLevelHierarchy"/>
    <dgm:cxn modelId="{87428EEB-CB6A-419E-B85A-A57139ABE53C}" srcId="{14194301-C300-4948-A4CF-EC0CD4EE99EF}" destId="{C192312E-73E8-4625-8C6C-EFBF2EEC71A8}" srcOrd="0" destOrd="0" parTransId="{90AD9847-0DE3-4B89-A95E-E6BE6C21453A}" sibTransId="{E51C82A0-15BF-401A-A093-D02CE5B1EC46}"/>
    <dgm:cxn modelId="{48A63222-B38E-4CFA-9A7C-711BBBDC81A6}" type="presParOf" srcId="{26E64736-F1C1-4D19-B8C1-7022603DE5F7}" destId="{C53DA524-5900-47AB-9908-4E04AD41F18F}" srcOrd="0" destOrd="0" presId="urn:microsoft.com/office/officeart/2008/layout/HorizontalMultiLevelHierarchy"/>
    <dgm:cxn modelId="{E51C684C-38FE-4A57-9CEF-7632E034402E}" type="presParOf" srcId="{C53DA524-5900-47AB-9908-4E04AD41F18F}" destId="{FA3389E4-42C2-41D1-8545-4559F171C3FB}" srcOrd="0" destOrd="0" presId="urn:microsoft.com/office/officeart/2008/layout/HorizontalMultiLevelHierarchy"/>
    <dgm:cxn modelId="{DB24A0A2-0AFF-451B-946C-4F0D5274EEAC}" type="presParOf" srcId="{C53DA524-5900-47AB-9908-4E04AD41F18F}" destId="{BE6339FF-3370-4813-A3E0-9F139BA66033}" srcOrd="1" destOrd="0" presId="urn:microsoft.com/office/officeart/2008/layout/HorizontalMultiLevelHierarchy"/>
    <dgm:cxn modelId="{7E574E23-7FFF-4692-864A-107AD52C44A3}" type="presParOf" srcId="{BE6339FF-3370-4813-A3E0-9F139BA66033}" destId="{1D0C4A87-823A-4C2B-AD84-56B299D21C42}" srcOrd="0" destOrd="0" presId="urn:microsoft.com/office/officeart/2008/layout/HorizontalMultiLevelHierarchy"/>
    <dgm:cxn modelId="{6CFE5CD1-3D69-4874-934E-DB6EBEAEAF4A}" type="presParOf" srcId="{1D0C4A87-823A-4C2B-AD84-56B299D21C42}" destId="{67A1EBE3-C672-4D29-9092-E9B24CA2C922}" srcOrd="0" destOrd="0" presId="urn:microsoft.com/office/officeart/2008/layout/HorizontalMultiLevelHierarchy"/>
    <dgm:cxn modelId="{A3CDB5B5-D790-47E4-9322-46E5F92EEA0F}" type="presParOf" srcId="{BE6339FF-3370-4813-A3E0-9F139BA66033}" destId="{6F0D041E-D0C9-416A-ABD1-FEEEB0E2793A}" srcOrd="1" destOrd="0" presId="urn:microsoft.com/office/officeart/2008/layout/HorizontalMultiLevelHierarchy"/>
    <dgm:cxn modelId="{C2CA8CBD-AE16-4022-B25C-0C3347DDE62E}" type="presParOf" srcId="{6F0D041E-D0C9-416A-ABD1-FEEEB0E2793A}" destId="{6448E817-BCC3-44AF-A07F-6E7BD25432C6}" srcOrd="0" destOrd="0" presId="urn:microsoft.com/office/officeart/2008/layout/HorizontalMultiLevelHierarchy"/>
    <dgm:cxn modelId="{D7E850F7-F7BD-40EF-BDB8-DD228721E123}" type="presParOf" srcId="{6F0D041E-D0C9-416A-ABD1-FEEEB0E2793A}" destId="{F7A3F255-7D0C-42B4-B33F-48828511E2AE}" srcOrd="1" destOrd="0" presId="urn:microsoft.com/office/officeart/2008/layout/HorizontalMultiLevelHierarchy"/>
    <dgm:cxn modelId="{E6AD61CA-58F0-4F92-A757-27BFAF0878B6}" type="presParOf" srcId="{BE6339FF-3370-4813-A3E0-9F139BA66033}" destId="{59BEE61D-4554-450C-8620-D3FBB2760D64}" srcOrd="2" destOrd="0" presId="urn:microsoft.com/office/officeart/2008/layout/HorizontalMultiLevelHierarchy"/>
    <dgm:cxn modelId="{72A7D6BE-C0CE-4D5B-8D7C-36216C62945A}" type="presParOf" srcId="{59BEE61D-4554-450C-8620-D3FBB2760D64}" destId="{B341A513-90C1-4317-AB28-D7CD4CCC6DFE}" srcOrd="0" destOrd="0" presId="urn:microsoft.com/office/officeart/2008/layout/HorizontalMultiLevelHierarchy"/>
    <dgm:cxn modelId="{9C99BC95-8873-4DAA-81DE-60BD10F80819}" type="presParOf" srcId="{BE6339FF-3370-4813-A3E0-9F139BA66033}" destId="{5461C16F-23F3-44BF-9B5F-B59A96239199}" srcOrd="3" destOrd="0" presId="urn:microsoft.com/office/officeart/2008/layout/HorizontalMultiLevelHierarchy"/>
    <dgm:cxn modelId="{D8E64AFE-0EE2-403E-93C2-13B976543876}" type="presParOf" srcId="{5461C16F-23F3-44BF-9B5F-B59A96239199}" destId="{6BB11F93-5948-4438-9748-48AFADC94B69}" srcOrd="0" destOrd="0" presId="urn:microsoft.com/office/officeart/2008/layout/HorizontalMultiLevelHierarchy"/>
    <dgm:cxn modelId="{773E0C59-98FE-4A43-B3BD-29EC62405C02}" type="presParOf" srcId="{5461C16F-23F3-44BF-9B5F-B59A96239199}" destId="{7E137A09-696D-463A-878E-72F64866CAF8}" srcOrd="1" destOrd="0" presId="urn:microsoft.com/office/officeart/2008/layout/HorizontalMultiLevelHierarchy"/>
    <dgm:cxn modelId="{4EC794A3-F707-4D60-8233-25C334053624}" type="presParOf" srcId="{BE6339FF-3370-4813-A3E0-9F139BA66033}" destId="{30AD077F-A640-4C8D-ACDD-5CDC4CC1F1ED}" srcOrd="4" destOrd="0" presId="urn:microsoft.com/office/officeart/2008/layout/HorizontalMultiLevelHierarchy"/>
    <dgm:cxn modelId="{24012536-B2A6-407F-BD21-587F5D291B47}" type="presParOf" srcId="{30AD077F-A640-4C8D-ACDD-5CDC4CC1F1ED}" destId="{4757CC67-8BB2-422C-9C4C-8474B01EC987}" srcOrd="0" destOrd="0" presId="urn:microsoft.com/office/officeart/2008/layout/HorizontalMultiLevelHierarchy"/>
    <dgm:cxn modelId="{B7CA9BED-ED3C-4F93-A51F-9F63483363F1}" type="presParOf" srcId="{BE6339FF-3370-4813-A3E0-9F139BA66033}" destId="{521B87D0-4B8C-40EA-8CF4-618F8535213C}" srcOrd="5" destOrd="0" presId="urn:microsoft.com/office/officeart/2008/layout/HorizontalMultiLevelHierarchy"/>
    <dgm:cxn modelId="{22D2B36E-93A0-4E33-9AFB-2DF60F563BF3}" type="presParOf" srcId="{521B87D0-4B8C-40EA-8CF4-618F8535213C}" destId="{5BC0F9F4-EBC1-463C-AE61-0E149E19151D}" srcOrd="0" destOrd="0" presId="urn:microsoft.com/office/officeart/2008/layout/HorizontalMultiLevelHierarchy"/>
    <dgm:cxn modelId="{0C821DC5-1EDE-42A9-84D9-C009417FAAB0}" type="presParOf" srcId="{521B87D0-4B8C-40EA-8CF4-618F8535213C}" destId="{40DB29CD-AF04-4F7D-80D2-95083CFE188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57349B-B6F5-48A9-BFF9-F32CDC73193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C51654D-7FF2-4829-BC74-DB570CABDF10}">
      <dgm:prSet phldrT="[Texte]" custT="1"/>
      <dgm:spPr>
        <a:solidFill>
          <a:schemeClr val="accent6"/>
        </a:solidFill>
      </dgm:spPr>
      <dgm:t>
        <a:bodyPr/>
        <a:lstStyle/>
        <a:p>
          <a:r>
            <a:rPr lang="fr-FR" sz="1400" dirty="0" err="1" smtClean="0"/>
            <a:t>External</a:t>
          </a:r>
          <a:r>
            <a:rPr lang="fr-FR" sz="1400" dirty="0" smtClean="0"/>
            <a:t> table:</a:t>
          </a:r>
        </a:p>
        <a:p>
          <a:r>
            <a:rPr lang="fr-FR" sz="1400" dirty="0" smtClean="0"/>
            <a:t>JO-full-</a:t>
          </a:r>
          <a:r>
            <a:rPr lang="fr-FR" sz="1400" dirty="0" err="1" smtClean="0"/>
            <a:t>games</a:t>
          </a:r>
          <a:endParaRPr lang="fr-FR" sz="1400" dirty="0" smtClean="0"/>
        </a:p>
        <a:p>
          <a:endParaRPr lang="fr-FR" sz="1100" dirty="0"/>
        </a:p>
      </dgm:t>
    </dgm:pt>
    <dgm:pt modelId="{21C13001-9F21-42E2-9BC3-B54DF92FCF68}" type="parTrans" cxnId="{13BB229E-A1A2-4712-B28E-9FECE459292F}">
      <dgm:prSet/>
      <dgm:spPr/>
      <dgm:t>
        <a:bodyPr/>
        <a:lstStyle/>
        <a:p>
          <a:endParaRPr lang="fr-FR"/>
        </a:p>
      </dgm:t>
    </dgm:pt>
    <dgm:pt modelId="{EEBAB873-6ED1-448D-95FE-B8E2832F56C2}" type="sibTrans" cxnId="{13BB229E-A1A2-4712-B28E-9FECE459292F}">
      <dgm:prSet/>
      <dgm:spPr/>
      <dgm:t>
        <a:bodyPr/>
        <a:lstStyle/>
        <a:p>
          <a:endParaRPr lang="fr-FR"/>
        </a:p>
      </dgm:t>
    </dgm:pt>
    <dgm:pt modelId="{EE06CC83-FE57-4DE2-B7A8-398FF12412AC}">
      <dgm:prSet phldrT="[Texte]"/>
      <dgm:spPr/>
      <dgm:t>
        <a:bodyPr/>
        <a:lstStyle/>
        <a:p>
          <a:r>
            <a:rPr lang="fr-FR" dirty="0" smtClean="0"/>
            <a:t>UC1 Tables</a:t>
          </a:r>
        </a:p>
      </dgm:t>
    </dgm:pt>
    <dgm:pt modelId="{2FC54929-EACB-46DF-93B4-1A5668F49752}" type="parTrans" cxnId="{5122A7E2-C86A-43D8-81EB-54A4A64CAB2E}">
      <dgm:prSet/>
      <dgm:spPr/>
      <dgm:t>
        <a:bodyPr/>
        <a:lstStyle/>
        <a:p>
          <a:endParaRPr lang="fr-FR"/>
        </a:p>
      </dgm:t>
    </dgm:pt>
    <dgm:pt modelId="{F7D403B2-A578-4CB3-A51E-8DB586DA34AC}" type="sibTrans" cxnId="{5122A7E2-C86A-43D8-81EB-54A4A64CAB2E}">
      <dgm:prSet/>
      <dgm:spPr/>
      <dgm:t>
        <a:bodyPr/>
        <a:lstStyle/>
        <a:p>
          <a:endParaRPr lang="fr-FR" dirty="0"/>
        </a:p>
      </dgm:t>
    </dgm:pt>
    <dgm:pt modelId="{AEDBAC42-21B1-4D8D-8FDD-77D1F9F60074}">
      <dgm:prSet phldrT="[Texte]"/>
      <dgm:spPr/>
      <dgm:t>
        <a:bodyPr/>
        <a:lstStyle/>
        <a:p>
          <a:r>
            <a:rPr lang="fr-FR" dirty="0" smtClean="0"/>
            <a:t>UC2 Tables</a:t>
          </a:r>
          <a:endParaRPr lang="fr-FR" dirty="0"/>
        </a:p>
      </dgm:t>
    </dgm:pt>
    <dgm:pt modelId="{F13AE301-D7B4-42B2-9302-E96D4287C4B0}" type="parTrans" cxnId="{9E5E75A3-D253-423B-8984-71BDBAD20912}">
      <dgm:prSet/>
      <dgm:spPr/>
      <dgm:t>
        <a:bodyPr/>
        <a:lstStyle/>
        <a:p>
          <a:endParaRPr lang="fr-FR"/>
        </a:p>
      </dgm:t>
    </dgm:pt>
    <dgm:pt modelId="{F2F4D5A3-951A-46A3-BDFA-E4C6077625DB}" type="sibTrans" cxnId="{9E5E75A3-D253-423B-8984-71BDBAD20912}">
      <dgm:prSet/>
      <dgm:spPr/>
      <dgm:t>
        <a:bodyPr/>
        <a:lstStyle/>
        <a:p>
          <a:endParaRPr lang="fr-FR"/>
        </a:p>
      </dgm:t>
    </dgm:pt>
    <dgm:pt modelId="{647AC019-FB9E-44CD-8BBF-87BA4BC2AD77}" type="pres">
      <dgm:prSet presAssocID="{0357349B-B6F5-48A9-BFF9-F32CDC73193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B9C6779-953B-4991-985A-1595B1BEFA70}" type="pres">
      <dgm:prSet presAssocID="{5C51654D-7FF2-4829-BC74-DB570CABDF10}" presName="node" presStyleLbl="node1" presStyleIdx="0" presStyleCnt="3" custScaleX="296427" custScaleY="14079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F5F085-2481-4AB4-A71F-EE6F25E12BC4}" type="pres">
      <dgm:prSet presAssocID="{EEBAB873-6ED1-448D-95FE-B8E2832F56C2}" presName="sibTrans" presStyleLbl="sibTrans2D1" presStyleIdx="0" presStyleCnt="2" custAng="1501611" custFlipVert="1" custScaleX="157107" custScaleY="111258" custLinFactNeighborX="0" custLinFactNeighborY="-83566"/>
      <dgm:spPr/>
      <dgm:t>
        <a:bodyPr/>
        <a:lstStyle/>
        <a:p>
          <a:endParaRPr lang="fr-FR"/>
        </a:p>
      </dgm:t>
    </dgm:pt>
    <dgm:pt modelId="{8E5A4343-F1C6-4B22-855E-FDDDA2354B1D}" type="pres">
      <dgm:prSet presAssocID="{EEBAB873-6ED1-448D-95FE-B8E2832F56C2}" presName="connectorText" presStyleLbl="sibTrans2D1" presStyleIdx="0" presStyleCnt="2"/>
      <dgm:spPr/>
      <dgm:t>
        <a:bodyPr/>
        <a:lstStyle/>
        <a:p>
          <a:endParaRPr lang="fr-FR"/>
        </a:p>
      </dgm:t>
    </dgm:pt>
    <dgm:pt modelId="{89A8B5B1-2F25-45A7-A616-B5F8B8D78AB4}" type="pres">
      <dgm:prSet presAssocID="{EE06CC83-FE57-4DE2-B7A8-398FF12412AC}" presName="node" presStyleLbl="node1" presStyleIdx="1" presStyleCnt="3" custScaleX="224282" custLinFactX="142013" custLinFactNeighborX="200000" custLinFactNeighborY="-502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42AF56-CC7B-4306-A7E5-AE6FFFD8206C}" type="pres">
      <dgm:prSet presAssocID="{F7D403B2-A578-4CB3-A51E-8DB586DA34AC}" presName="sibTrans" presStyleLbl="sibTrans2D1" presStyleIdx="1" presStyleCnt="2" custAng="18186679" custFlipVert="0" custScaleX="1508494" custScaleY="117559" custLinFactX="-1000000" custLinFactNeighborX="-1029973" custLinFactNeighborY="-49429"/>
      <dgm:spPr/>
      <dgm:t>
        <a:bodyPr/>
        <a:lstStyle/>
        <a:p>
          <a:endParaRPr lang="fr-FR"/>
        </a:p>
      </dgm:t>
    </dgm:pt>
    <dgm:pt modelId="{5AF29EB7-B681-47A2-A003-9C0880FCBA36}" type="pres">
      <dgm:prSet presAssocID="{F7D403B2-A578-4CB3-A51E-8DB586DA34AC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E395E9E1-5A10-43A6-99C0-4FD42F918A38}" type="pres">
      <dgm:prSet presAssocID="{AEDBAC42-21B1-4D8D-8FDD-77D1F9F60074}" presName="node" presStyleLbl="node1" presStyleIdx="2" presStyleCnt="3" custScaleX="248725" custScaleY="77569" custLinFactX="-100000" custLinFactNeighborX="-138048" custLinFactNeighborY="7330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D4AB4A-E189-46A4-8BD9-B30E15590C67}" type="presOf" srcId="{AEDBAC42-21B1-4D8D-8FDD-77D1F9F60074}" destId="{E395E9E1-5A10-43A6-99C0-4FD42F918A38}" srcOrd="0" destOrd="0" presId="urn:microsoft.com/office/officeart/2005/8/layout/process1"/>
    <dgm:cxn modelId="{77C2DC3D-9BDE-4C8D-9859-98D53524D82C}" type="presOf" srcId="{F7D403B2-A578-4CB3-A51E-8DB586DA34AC}" destId="{A342AF56-CC7B-4306-A7E5-AE6FFFD8206C}" srcOrd="0" destOrd="0" presId="urn:microsoft.com/office/officeart/2005/8/layout/process1"/>
    <dgm:cxn modelId="{87A1D80D-92F3-4F50-8C65-8E3927A81DC4}" type="presOf" srcId="{5C51654D-7FF2-4829-BC74-DB570CABDF10}" destId="{4B9C6779-953B-4991-985A-1595B1BEFA70}" srcOrd="0" destOrd="0" presId="urn:microsoft.com/office/officeart/2005/8/layout/process1"/>
    <dgm:cxn modelId="{DEAF3116-7A8B-46D1-BCB0-B50F2077B473}" type="presOf" srcId="{F7D403B2-A578-4CB3-A51E-8DB586DA34AC}" destId="{5AF29EB7-B681-47A2-A003-9C0880FCBA36}" srcOrd="1" destOrd="0" presId="urn:microsoft.com/office/officeart/2005/8/layout/process1"/>
    <dgm:cxn modelId="{997D24CE-0AE3-4D27-B5F9-3502A2190284}" type="presOf" srcId="{EE06CC83-FE57-4DE2-B7A8-398FF12412AC}" destId="{89A8B5B1-2F25-45A7-A616-B5F8B8D78AB4}" srcOrd="0" destOrd="0" presId="urn:microsoft.com/office/officeart/2005/8/layout/process1"/>
    <dgm:cxn modelId="{E0D3DCCA-07C1-4E79-AF84-4D01FD85C3A9}" type="presOf" srcId="{EEBAB873-6ED1-448D-95FE-B8E2832F56C2}" destId="{8E5A4343-F1C6-4B22-855E-FDDDA2354B1D}" srcOrd="1" destOrd="0" presId="urn:microsoft.com/office/officeart/2005/8/layout/process1"/>
    <dgm:cxn modelId="{5122A7E2-C86A-43D8-81EB-54A4A64CAB2E}" srcId="{0357349B-B6F5-48A9-BFF9-F32CDC731935}" destId="{EE06CC83-FE57-4DE2-B7A8-398FF12412AC}" srcOrd="1" destOrd="0" parTransId="{2FC54929-EACB-46DF-93B4-1A5668F49752}" sibTransId="{F7D403B2-A578-4CB3-A51E-8DB586DA34AC}"/>
    <dgm:cxn modelId="{9E5E75A3-D253-423B-8984-71BDBAD20912}" srcId="{0357349B-B6F5-48A9-BFF9-F32CDC731935}" destId="{AEDBAC42-21B1-4D8D-8FDD-77D1F9F60074}" srcOrd="2" destOrd="0" parTransId="{F13AE301-D7B4-42B2-9302-E96D4287C4B0}" sibTransId="{F2F4D5A3-951A-46A3-BDFA-E4C6077625DB}"/>
    <dgm:cxn modelId="{65B5D876-E0A9-4DC0-BB58-9BD32C3E9B9B}" type="presOf" srcId="{0357349B-B6F5-48A9-BFF9-F32CDC731935}" destId="{647AC019-FB9E-44CD-8BBF-87BA4BC2AD77}" srcOrd="0" destOrd="0" presId="urn:microsoft.com/office/officeart/2005/8/layout/process1"/>
    <dgm:cxn modelId="{9A5EE4BB-4218-4386-B72D-35E911A47689}" type="presOf" srcId="{EEBAB873-6ED1-448D-95FE-B8E2832F56C2}" destId="{E6F5F085-2481-4AB4-A71F-EE6F25E12BC4}" srcOrd="0" destOrd="0" presId="urn:microsoft.com/office/officeart/2005/8/layout/process1"/>
    <dgm:cxn modelId="{13BB229E-A1A2-4712-B28E-9FECE459292F}" srcId="{0357349B-B6F5-48A9-BFF9-F32CDC731935}" destId="{5C51654D-7FF2-4829-BC74-DB570CABDF10}" srcOrd="0" destOrd="0" parTransId="{21C13001-9F21-42E2-9BC3-B54DF92FCF68}" sibTransId="{EEBAB873-6ED1-448D-95FE-B8E2832F56C2}"/>
    <dgm:cxn modelId="{54D60774-ABEF-4D58-9817-D8271133B72B}" type="presParOf" srcId="{647AC019-FB9E-44CD-8BBF-87BA4BC2AD77}" destId="{4B9C6779-953B-4991-985A-1595B1BEFA70}" srcOrd="0" destOrd="0" presId="urn:microsoft.com/office/officeart/2005/8/layout/process1"/>
    <dgm:cxn modelId="{31888284-F947-4EB5-86A3-4FDECA088279}" type="presParOf" srcId="{647AC019-FB9E-44CD-8BBF-87BA4BC2AD77}" destId="{E6F5F085-2481-4AB4-A71F-EE6F25E12BC4}" srcOrd="1" destOrd="0" presId="urn:microsoft.com/office/officeart/2005/8/layout/process1"/>
    <dgm:cxn modelId="{68AE3106-3FCD-432A-987C-75DE8BBEFDA2}" type="presParOf" srcId="{E6F5F085-2481-4AB4-A71F-EE6F25E12BC4}" destId="{8E5A4343-F1C6-4B22-855E-FDDDA2354B1D}" srcOrd="0" destOrd="0" presId="urn:microsoft.com/office/officeart/2005/8/layout/process1"/>
    <dgm:cxn modelId="{5AB38249-20FF-4585-800C-641606982732}" type="presParOf" srcId="{647AC019-FB9E-44CD-8BBF-87BA4BC2AD77}" destId="{89A8B5B1-2F25-45A7-A616-B5F8B8D78AB4}" srcOrd="2" destOrd="0" presId="urn:microsoft.com/office/officeart/2005/8/layout/process1"/>
    <dgm:cxn modelId="{FFE334FE-6B57-4E6E-BAEB-12DEB1D1C2D6}" type="presParOf" srcId="{647AC019-FB9E-44CD-8BBF-87BA4BC2AD77}" destId="{A342AF56-CC7B-4306-A7E5-AE6FFFD8206C}" srcOrd="3" destOrd="0" presId="urn:microsoft.com/office/officeart/2005/8/layout/process1"/>
    <dgm:cxn modelId="{A53B7D44-E32C-4124-B967-D9FDFE95875D}" type="presParOf" srcId="{A342AF56-CC7B-4306-A7E5-AE6FFFD8206C}" destId="{5AF29EB7-B681-47A2-A003-9C0880FCBA36}" srcOrd="0" destOrd="0" presId="urn:microsoft.com/office/officeart/2005/8/layout/process1"/>
    <dgm:cxn modelId="{DF82D870-31D0-47B9-8CCA-9F2023AA26E5}" type="presParOf" srcId="{647AC019-FB9E-44CD-8BBF-87BA4BC2AD77}" destId="{E395E9E1-5A10-43A6-99C0-4FD42F918A3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CD0777-4485-4D3E-B049-D54677E07AB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B2D58B2-7132-4504-9674-779AA2221C8E}">
      <dgm:prSet phldrT="[Texte]" custT="1"/>
      <dgm:spPr/>
      <dgm:t>
        <a:bodyPr/>
        <a:lstStyle/>
        <a:p>
          <a:r>
            <a:rPr lang="fr-FR" sz="2000" dirty="0" smtClean="0"/>
            <a:t>last_jo_top5_team</a:t>
          </a:r>
          <a:endParaRPr lang="fr-FR" sz="2000" dirty="0"/>
        </a:p>
      </dgm:t>
    </dgm:pt>
    <dgm:pt modelId="{87E2C162-AEEA-4BCD-9378-EC5C8F12712F}" type="parTrans" cxnId="{73AE1D91-4674-4293-88AE-AA8CAE8D9BCF}">
      <dgm:prSet/>
      <dgm:spPr/>
      <dgm:t>
        <a:bodyPr/>
        <a:lstStyle/>
        <a:p>
          <a:endParaRPr lang="fr-FR"/>
        </a:p>
      </dgm:t>
    </dgm:pt>
    <dgm:pt modelId="{27C20AFC-E0E3-48CC-B199-4D72614B9D3B}" type="sibTrans" cxnId="{73AE1D91-4674-4293-88AE-AA8CAE8D9BCF}">
      <dgm:prSet/>
      <dgm:spPr/>
      <dgm:t>
        <a:bodyPr/>
        <a:lstStyle/>
        <a:p>
          <a:endParaRPr lang="fr-FR"/>
        </a:p>
      </dgm:t>
    </dgm:pt>
    <dgm:pt modelId="{188254F8-B4BA-4E8B-AF72-A3D301F4700C}">
      <dgm:prSet phldrT="[Texte]"/>
      <dgm:spPr/>
      <dgm:t>
        <a:bodyPr/>
        <a:lstStyle/>
        <a:p>
          <a:r>
            <a:rPr lang="fr-FR" dirty="0" smtClean="0"/>
            <a:t>last_jo_top5_f</a:t>
          </a:r>
          <a:endParaRPr lang="fr-FR" dirty="0"/>
        </a:p>
      </dgm:t>
    </dgm:pt>
    <dgm:pt modelId="{045EFCFF-D657-457A-95E1-2A6D4820DE18}" type="parTrans" cxnId="{5BAB3179-4501-450C-9743-E371476F724A}">
      <dgm:prSet/>
      <dgm:spPr/>
      <dgm:t>
        <a:bodyPr/>
        <a:lstStyle/>
        <a:p>
          <a:endParaRPr lang="fr-FR"/>
        </a:p>
      </dgm:t>
    </dgm:pt>
    <dgm:pt modelId="{84B4DC27-D468-4E9A-BAF2-1B5C248F537A}" type="sibTrans" cxnId="{5BAB3179-4501-450C-9743-E371476F724A}">
      <dgm:prSet/>
      <dgm:spPr/>
      <dgm:t>
        <a:bodyPr/>
        <a:lstStyle/>
        <a:p>
          <a:endParaRPr lang="fr-FR"/>
        </a:p>
      </dgm:t>
    </dgm:pt>
    <dgm:pt modelId="{D613E81E-6E7D-4CD2-95C1-E65098905BD1}">
      <dgm:prSet phldrT="[Texte]"/>
      <dgm:spPr/>
      <dgm:t>
        <a:bodyPr/>
        <a:lstStyle/>
        <a:p>
          <a:r>
            <a:rPr lang="fr-FR" dirty="0" smtClean="0"/>
            <a:t>……</a:t>
          </a:r>
          <a:endParaRPr lang="fr-FR" dirty="0"/>
        </a:p>
      </dgm:t>
    </dgm:pt>
    <dgm:pt modelId="{04869344-2FDE-4AA8-BCCE-78E2721B12FA}" type="parTrans" cxnId="{FFEB2A81-507E-4E3C-8781-636E258CB9EF}">
      <dgm:prSet/>
      <dgm:spPr/>
      <dgm:t>
        <a:bodyPr/>
        <a:lstStyle/>
        <a:p>
          <a:endParaRPr lang="fr-FR"/>
        </a:p>
      </dgm:t>
    </dgm:pt>
    <dgm:pt modelId="{8AABE702-83B9-41BD-93F1-3B3499EEF3D7}" type="sibTrans" cxnId="{FFEB2A81-507E-4E3C-8781-636E258CB9EF}">
      <dgm:prSet/>
      <dgm:spPr/>
      <dgm:t>
        <a:bodyPr/>
        <a:lstStyle/>
        <a:p>
          <a:endParaRPr lang="fr-FR"/>
        </a:p>
      </dgm:t>
    </dgm:pt>
    <dgm:pt modelId="{27EC1D69-F27E-42C5-A20E-3911106DF979}">
      <dgm:prSet phldrT="[Texte]"/>
      <dgm:spPr/>
      <dgm:t>
        <a:bodyPr/>
        <a:lstStyle/>
        <a:p>
          <a:r>
            <a:rPr lang="fr-FR" dirty="0" smtClean="0"/>
            <a:t>Tables UC2</a:t>
          </a:r>
          <a:endParaRPr lang="fr-FR" dirty="0"/>
        </a:p>
      </dgm:t>
    </dgm:pt>
    <dgm:pt modelId="{DECA1D3C-0EA4-4D1E-AD6E-1AE05CFE57FF}" type="sibTrans" cxnId="{C540D61C-8F55-4E4A-88F8-DF86D00619A7}">
      <dgm:prSet/>
      <dgm:spPr/>
      <dgm:t>
        <a:bodyPr/>
        <a:lstStyle/>
        <a:p>
          <a:endParaRPr lang="fr-FR"/>
        </a:p>
      </dgm:t>
    </dgm:pt>
    <dgm:pt modelId="{0291E25E-8629-44D6-BEAC-A15CF6D0F39B}" type="parTrans" cxnId="{C540D61C-8F55-4E4A-88F8-DF86D00619A7}">
      <dgm:prSet/>
      <dgm:spPr/>
      <dgm:t>
        <a:bodyPr/>
        <a:lstStyle/>
        <a:p>
          <a:endParaRPr lang="fr-FR"/>
        </a:p>
      </dgm:t>
    </dgm:pt>
    <dgm:pt modelId="{B30D3615-95B6-4EB7-B10E-AFB34AEE9911}" type="pres">
      <dgm:prSet presAssocID="{0CCD0777-4485-4D3E-B049-D54677E07AB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F9D5344-8278-47EB-A755-0109884BADFB}" type="pres">
      <dgm:prSet presAssocID="{27EC1D69-F27E-42C5-A20E-3911106DF979}" presName="root1" presStyleCnt="0"/>
      <dgm:spPr/>
    </dgm:pt>
    <dgm:pt modelId="{0147A71A-F228-43BB-9C0D-73A91C7FBF49}" type="pres">
      <dgm:prSet presAssocID="{27EC1D69-F27E-42C5-A20E-3911106DF97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C98E29F-9516-462C-9043-B957E779441C}" type="pres">
      <dgm:prSet presAssocID="{27EC1D69-F27E-42C5-A20E-3911106DF979}" presName="level2hierChild" presStyleCnt="0"/>
      <dgm:spPr/>
    </dgm:pt>
    <dgm:pt modelId="{A4C94C7A-2569-4E41-9038-4698909CAAF8}" type="pres">
      <dgm:prSet presAssocID="{87E2C162-AEEA-4BCD-9378-EC5C8F12712F}" presName="conn2-1" presStyleLbl="parChTrans1D2" presStyleIdx="0" presStyleCnt="3"/>
      <dgm:spPr/>
      <dgm:t>
        <a:bodyPr/>
        <a:lstStyle/>
        <a:p>
          <a:endParaRPr lang="fr-FR"/>
        </a:p>
      </dgm:t>
    </dgm:pt>
    <dgm:pt modelId="{599A173F-A6BD-4F3C-A69F-259A812EDD84}" type="pres">
      <dgm:prSet presAssocID="{87E2C162-AEEA-4BCD-9378-EC5C8F12712F}" presName="connTx" presStyleLbl="parChTrans1D2" presStyleIdx="0" presStyleCnt="3"/>
      <dgm:spPr/>
      <dgm:t>
        <a:bodyPr/>
        <a:lstStyle/>
        <a:p>
          <a:endParaRPr lang="fr-FR"/>
        </a:p>
      </dgm:t>
    </dgm:pt>
    <dgm:pt modelId="{3D149F65-3D66-4C6A-A3E5-96FBA07E7764}" type="pres">
      <dgm:prSet presAssocID="{AB2D58B2-7132-4504-9674-779AA2221C8E}" presName="root2" presStyleCnt="0"/>
      <dgm:spPr/>
    </dgm:pt>
    <dgm:pt modelId="{1CEB2D26-647B-4511-B381-49FD29B10430}" type="pres">
      <dgm:prSet presAssocID="{AB2D58B2-7132-4504-9674-779AA2221C8E}" presName="LevelTwoTextNode" presStyleLbl="node2" presStyleIdx="0" presStyleCnt="3" custScaleX="2538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8B77F04-82FE-4326-9D5C-95531481A2E9}" type="pres">
      <dgm:prSet presAssocID="{AB2D58B2-7132-4504-9674-779AA2221C8E}" presName="level3hierChild" presStyleCnt="0"/>
      <dgm:spPr/>
    </dgm:pt>
    <dgm:pt modelId="{8847ABB5-E5C3-46CE-9AC3-3484602202C6}" type="pres">
      <dgm:prSet presAssocID="{045EFCFF-D657-457A-95E1-2A6D4820DE18}" presName="conn2-1" presStyleLbl="parChTrans1D2" presStyleIdx="1" presStyleCnt="3"/>
      <dgm:spPr/>
      <dgm:t>
        <a:bodyPr/>
        <a:lstStyle/>
        <a:p>
          <a:endParaRPr lang="fr-FR"/>
        </a:p>
      </dgm:t>
    </dgm:pt>
    <dgm:pt modelId="{E4ED383B-4FD2-436D-B6CC-920586567265}" type="pres">
      <dgm:prSet presAssocID="{045EFCFF-D657-457A-95E1-2A6D4820DE18}" presName="connTx" presStyleLbl="parChTrans1D2" presStyleIdx="1" presStyleCnt="3"/>
      <dgm:spPr/>
      <dgm:t>
        <a:bodyPr/>
        <a:lstStyle/>
        <a:p>
          <a:endParaRPr lang="fr-FR"/>
        </a:p>
      </dgm:t>
    </dgm:pt>
    <dgm:pt modelId="{5CF8FFDD-988E-4E2D-9EF7-FAF0CDB71FA2}" type="pres">
      <dgm:prSet presAssocID="{188254F8-B4BA-4E8B-AF72-A3D301F4700C}" presName="root2" presStyleCnt="0"/>
      <dgm:spPr/>
    </dgm:pt>
    <dgm:pt modelId="{B9BDC115-4FB9-48C1-8E57-C838BE0A2ABA}" type="pres">
      <dgm:prSet presAssocID="{188254F8-B4BA-4E8B-AF72-A3D301F4700C}" presName="LevelTwoTextNode" presStyleLbl="node2" presStyleIdx="1" presStyleCnt="3" custScaleX="25190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10927AC-46AA-4B01-B53B-D3AC001FCE0F}" type="pres">
      <dgm:prSet presAssocID="{188254F8-B4BA-4E8B-AF72-A3D301F4700C}" presName="level3hierChild" presStyleCnt="0"/>
      <dgm:spPr/>
    </dgm:pt>
    <dgm:pt modelId="{6CDB3343-0039-447E-BF66-BB6196631A06}" type="pres">
      <dgm:prSet presAssocID="{04869344-2FDE-4AA8-BCCE-78E2721B12FA}" presName="conn2-1" presStyleLbl="parChTrans1D2" presStyleIdx="2" presStyleCnt="3"/>
      <dgm:spPr/>
      <dgm:t>
        <a:bodyPr/>
        <a:lstStyle/>
        <a:p>
          <a:endParaRPr lang="fr-FR"/>
        </a:p>
      </dgm:t>
    </dgm:pt>
    <dgm:pt modelId="{2E679600-C955-4C3C-B914-0C2ABF8A1FC5}" type="pres">
      <dgm:prSet presAssocID="{04869344-2FDE-4AA8-BCCE-78E2721B12FA}" presName="connTx" presStyleLbl="parChTrans1D2" presStyleIdx="2" presStyleCnt="3"/>
      <dgm:spPr/>
      <dgm:t>
        <a:bodyPr/>
        <a:lstStyle/>
        <a:p>
          <a:endParaRPr lang="fr-FR"/>
        </a:p>
      </dgm:t>
    </dgm:pt>
    <dgm:pt modelId="{D3EA232C-7CC6-44BF-BF97-771F3D8490DB}" type="pres">
      <dgm:prSet presAssocID="{D613E81E-6E7D-4CD2-95C1-E65098905BD1}" presName="root2" presStyleCnt="0"/>
      <dgm:spPr/>
    </dgm:pt>
    <dgm:pt modelId="{7FBF59F0-4477-4182-93DF-C298D4537512}" type="pres">
      <dgm:prSet presAssocID="{D613E81E-6E7D-4CD2-95C1-E65098905BD1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96A9CB2-D0C1-4401-B25D-54BE92362D42}" type="pres">
      <dgm:prSet presAssocID="{D613E81E-6E7D-4CD2-95C1-E65098905BD1}" presName="level3hierChild" presStyleCnt="0"/>
      <dgm:spPr/>
    </dgm:pt>
  </dgm:ptLst>
  <dgm:cxnLst>
    <dgm:cxn modelId="{C540D61C-8F55-4E4A-88F8-DF86D00619A7}" srcId="{0CCD0777-4485-4D3E-B049-D54677E07AB9}" destId="{27EC1D69-F27E-42C5-A20E-3911106DF979}" srcOrd="0" destOrd="0" parTransId="{0291E25E-8629-44D6-BEAC-A15CF6D0F39B}" sibTransId="{DECA1D3C-0EA4-4D1E-AD6E-1AE05CFE57FF}"/>
    <dgm:cxn modelId="{B61B2F98-7F9B-4289-A6A1-650021BDADC3}" type="presOf" srcId="{188254F8-B4BA-4E8B-AF72-A3D301F4700C}" destId="{B9BDC115-4FB9-48C1-8E57-C838BE0A2ABA}" srcOrd="0" destOrd="0" presId="urn:microsoft.com/office/officeart/2008/layout/HorizontalMultiLevelHierarchy"/>
    <dgm:cxn modelId="{8025B070-3976-49F4-B3DB-8032E184DA65}" type="presOf" srcId="{045EFCFF-D657-457A-95E1-2A6D4820DE18}" destId="{E4ED383B-4FD2-436D-B6CC-920586567265}" srcOrd="1" destOrd="0" presId="urn:microsoft.com/office/officeart/2008/layout/HorizontalMultiLevelHierarchy"/>
    <dgm:cxn modelId="{2EB6EAFA-A20B-4050-95B7-CBB17A869229}" type="presOf" srcId="{AB2D58B2-7132-4504-9674-779AA2221C8E}" destId="{1CEB2D26-647B-4511-B381-49FD29B10430}" srcOrd="0" destOrd="0" presId="urn:microsoft.com/office/officeart/2008/layout/HorizontalMultiLevelHierarchy"/>
    <dgm:cxn modelId="{4FEE817D-958C-472F-95AF-87E358BC5517}" type="presOf" srcId="{87E2C162-AEEA-4BCD-9378-EC5C8F12712F}" destId="{599A173F-A6BD-4F3C-A69F-259A812EDD84}" srcOrd="1" destOrd="0" presId="urn:microsoft.com/office/officeart/2008/layout/HorizontalMultiLevelHierarchy"/>
    <dgm:cxn modelId="{031F175A-3DF0-4958-B83A-0D934E1A03FD}" type="presOf" srcId="{27EC1D69-F27E-42C5-A20E-3911106DF979}" destId="{0147A71A-F228-43BB-9C0D-73A91C7FBF49}" srcOrd="0" destOrd="0" presId="urn:microsoft.com/office/officeart/2008/layout/HorizontalMultiLevelHierarchy"/>
    <dgm:cxn modelId="{11191AEA-02CC-4203-AA2E-BE402A0C0841}" type="presOf" srcId="{D613E81E-6E7D-4CD2-95C1-E65098905BD1}" destId="{7FBF59F0-4477-4182-93DF-C298D4537512}" srcOrd="0" destOrd="0" presId="urn:microsoft.com/office/officeart/2008/layout/HorizontalMultiLevelHierarchy"/>
    <dgm:cxn modelId="{07B58BBB-ABBB-41F6-82D5-562E01002C0D}" type="presOf" srcId="{045EFCFF-D657-457A-95E1-2A6D4820DE18}" destId="{8847ABB5-E5C3-46CE-9AC3-3484602202C6}" srcOrd="0" destOrd="0" presId="urn:microsoft.com/office/officeart/2008/layout/HorizontalMultiLevelHierarchy"/>
    <dgm:cxn modelId="{FFEB2A81-507E-4E3C-8781-636E258CB9EF}" srcId="{27EC1D69-F27E-42C5-A20E-3911106DF979}" destId="{D613E81E-6E7D-4CD2-95C1-E65098905BD1}" srcOrd="2" destOrd="0" parTransId="{04869344-2FDE-4AA8-BCCE-78E2721B12FA}" sibTransId="{8AABE702-83B9-41BD-93F1-3B3499EEF3D7}"/>
    <dgm:cxn modelId="{D72B6E9B-E12E-4DF0-9E5C-0A6ABCE2B464}" type="presOf" srcId="{04869344-2FDE-4AA8-BCCE-78E2721B12FA}" destId="{2E679600-C955-4C3C-B914-0C2ABF8A1FC5}" srcOrd="1" destOrd="0" presId="urn:microsoft.com/office/officeart/2008/layout/HorizontalMultiLevelHierarchy"/>
    <dgm:cxn modelId="{5BAB3179-4501-450C-9743-E371476F724A}" srcId="{27EC1D69-F27E-42C5-A20E-3911106DF979}" destId="{188254F8-B4BA-4E8B-AF72-A3D301F4700C}" srcOrd="1" destOrd="0" parTransId="{045EFCFF-D657-457A-95E1-2A6D4820DE18}" sibTransId="{84B4DC27-D468-4E9A-BAF2-1B5C248F537A}"/>
    <dgm:cxn modelId="{18807D52-A2AB-4862-994F-319169C81E97}" type="presOf" srcId="{04869344-2FDE-4AA8-BCCE-78E2721B12FA}" destId="{6CDB3343-0039-447E-BF66-BB6196631A06}" srcOrd="0" destOrd="0" presId="urn:microsoft.com/office/officeart/2008/layout/HorizontalMultiLevelHierarchy"/>
    <dgm:cxn modelId="{5B04A62E-7478-4AAC-9928-DC12DFA15030}" type="presOf" srcId="{0CCD0777-4485-4D3E-B049-D54677E07AB9}" destId="{B30D3615-95B6-4EB7-B10E-AFB34AEE9911}" srcOrd="0" destOrd="0" presId="urn:microsoft.com/office/officeart/2008/layout/HorizontalMultiLevelHierarchy"/>
    <dgm:cxn modelId="{73AE1D91-4674-4293-88AE-AA8CAE8D9BCF}" srcId="{27EC1D69-F27E-42C5-A20E-3911106DF979}" destId="{AB2D58B2-7132-4504-9674-779AA2221C8E}" srcOrd="0" destOrd="0" parTransId="{87E2C162-AEEA-4BCD-9378-EC5C8F12712F}" sibTransId="{27C20AFC-E0E3-48CC-B199-4D72614B9D3B}"/>
    <dgm:cxn modelId="{67D6A6A8-696D-46EB-A922-55627C30A934}" type="presOf" srcId="{87E2C162-AEEA-4BCD-9378-EC5C8F12712F}" destId="{A4C94C7A-2569-4E41-9038-4698909CAAF8}" srcOrd="0" destOrd="0" presId="urn:microsoft.com/office/officeart/2008/layout/HorizontalMultiLevelHierarchy"/>
    <dgm:cxn modelId="{CABCDC6D-5B76-442B-AA94-A082C1114A08}" type="presParOf" srcId="{B30D3615-95B6-4EB7-B10E-AFB34AEE9911}" destId="{EF9D5344-8278-47EB-A755-0109884BADFB}" srcOrd="0" destOrd="0" presId="urn:microsoft.com/office/officeart/2008/layout/HorizontalMultiLevelHierarchy"/>
    <dgm:cxn modelId="{68B58DA3-0953-4495-8476-6439A21DE565}" type="presParOf" srcId="{EF9D5344-8278-47EB-A755-0109884BADFB}" destId="{0147A71A-F228-43BB-9C0D-73A91C7FBF49}" srcOrd="0" destOrd="0" presId="urn:microsoft.com/office/officeart/2008/layout/HorizontalMultiLevelHierarchy"/>
    <dgm:cxn modelId="{F5EFC36B-C60F-4EEF-AE98-5F23FA074526}" type="presParOf" srcId="{EF9D5344-8278-47EB-A755-0109884BADFB}" destId="{FC98E29F-9516-462C-9043-B957E779441C}" srcOrd="1" destOrd="0" presId="urn:microsoft.com/office/officeart/2008/layout/HorizontalMultiLevelHierarchy"/>
    <dgm:cxn modelId="{2DDDCE55-80B9-4E89-900E-5EB9E7FC190C}" type="presParOf" srcId="{FC98E29F-9516-462C-9043-B957E779441C}" destId="{A4C94C7A-2569-4E41-9038-4698909CAAF8}" srcOrd="0" destOrd="0" presId="urn:microsoft.com/office/officeart/2008/layout/HorizontalMultiLevelHierarchy"/>
    <dgm:cxn modelId="{86738398-6C93-4FE3-B0C7-769DFD8C592A}" type="presParOf" srcId="{A4C94C7A-2569-4E41-9038-4698909CAAF8}" destId="{599A173F-A6BD-4F3C-A69F-259A812EDD84}" srcOrd="0" destOrd="0" presId="urn:microsoft.com/office/officeart/2008/layout/HorizontalMultiLevelHierarchy"/>
    <dgm:cxn modelId="{25CF9498-6A10-49A6-8B6C-3C2C9B182A48}" type="presParOf" srcId="{FC98E29F-9516-462C-9043-B957E779441C}" destId="{3D149F65-3D66-4C6A-A3E5-96FBA07E7764}" srcOrd="1" destOrd="0" presId="urn:microsoft.com/office/officeart/2008/layout/HorizontalMultiLevelHierarchy"/>
    <dgm:cxn modelId="{5A79A31F-9A5B-4999-B14E-39DB329DA3A5}" type="presParOf" srcId="{3D149F65-3D66-4C6A-A3E5-96FBA07E7764}" destId="{1CEB2D26-647B-4511-B381-49FD29B10430}" srcOrd="0" destOrd="0" presId="urn:microsoft.com/office/officeart/2008/layout/HorizontalMultiLevelHierarchy"/>
    <dgm:cxn modelId="{923D19C0-D019-4401-B060-3C28C7A7F5AA}" type="presParOf" srcId="{3D149F65-3D66-4C6A-A3E5-96FBA07E7764}" destId="{38B77F04-82FE-4326-9D5C-95531481A2E9}" srcOrd="1" destOrd="0" presId="urn:microsoft.com/office/officeart/2008/layout/HorizontalMultiLevelHierarchy"/>
    <dgm:cxn modelId="{2AF619E6-7311-499B-8650-0E6CE9CC5989}" type="presParOf" srcId="{FC98E29F-9516-462C-9043-B957E779441C}" destId="{8847ABB5-E5C3-46CE-9AC3-3484602202C6}" srcOrd="2" destOrd="0" presId="urn:microsoft.com/office/officeart/2008/layout/HorizontalMultiLevelHierarchy"/>
    <dgm:cxn modelId="{03E763AB-2DA6-42CD-B066-DA568E76EFBF}" type="presParOf" srcId="{8847ABB5-E5C3-46CE-9AC3-3484602202C6}" destId="{E4ED383B-4FD2-436D-B6CC-920586567265}" srcOrd="0" destOrd="0" presId="urn:microsoft.com/office/officeart/2008/layout/HorizontalMultiLevelHierarchy"/>
    <dgm:cxn modelId="{FC0CF01E-4150-4CAB-9BC9-E9547773E31C}" type="presParOf" srcId="{FC98E29F-9516-462C-9043-B957E779441C}" destId="{5CF8FFDD-988E-4E2D-9EF7-FAF0CDB71FA2}" srcOrd="3" destOrd="0" presId="urn:microsoft.com/office/officeart/2008/layout/HorizontalMultiLevelHierarchy"/>
    <dgm:cxn modelId="{251E1B89-294E-4808-B127-911D7E513F8B}" type="presParOf" srcId="{5CF8FFDD-988E-4E2D-9EF7-FAF0CDB71FA2}" destId="{B9BDC115-4FB9-48C1-8E57-C838BE0A2ABA}" srcOrd="0" destOrd="0" presId="urn:microsoft.com/office/officeart/2008/layout/HorizontalMultiLevelHierarchy"/>
    <dgm:cxn modelId="{F02EAEE9-0B12-4650-AB9F-F5F8F0D0C071}" type="presParOf" srcId="{5CF8FFDD-988E-4E2D-9EF7-FAF0CDB71FA2}" destId="{110927AC-46AA-4B01-B53B-D3AC001FCE0F}" srcOrd="1" destOrd="0" presId="urn:microsoft.com/office/officeart/2008/layout/HorizontalMultiLevelHierarchy"/>
    <dgm:cxn modelId="{72BA84FB-5036-4F75-A112-1B095F833FC8}" type="presParOf" srcId="{FC98E29F-9516-462C-9043-B957E779441C}" destId="{6CDB3343-0039-447E-BF66-BB6196631A06}" srcOrd="4" destOrd="0" presId="urn:microsoft.com/office/officeart/2008/layout/HorizontalMultiLevelHierarchy"/>
    <dgm:cxn modelId="{AC98E778-72DE-444F-A4E1-7CD11F2B3DC9}" type="presParOf" srcId="{6CDB3343-0039-447E-BF66-BB6196631A06}" destId="{2E679600-C955-4C3C-B914-0C2ABF8A1FC5}" srcOrd="0" destOrd="0" presId="urn:microsoft.com/office/officeart/2008/layout/HorizontalMultiLevelHierarchy"/>
    <dgm:cxn modelId="{E55D1B82-C657-4F90-AD79-6DCB038CBA61}" type="presParOf" srcId="{FC98E29F-9516-462C-9043-B957E779441C}" destId="{D3EA232C-7CC6-44BF-BF97-771F3D8490DB}" srcOrd="5" destOrd="0" presId="urn:microsoft.com/office/officeart/2008/layout/HorizontalMultiLevelHierarchy"/>
    <dgm:cxn modelId="{7ACF26C6-6B85-417F-A072-1D77E33EDB81}" type="presParOf" srcId="{D3EA232C-7CC6-44BF-BF97-771F3D8490DB}" destId="{7FBF59F0-4477-4182-93DF-C298D4537512}" srcOrd="0" destOrd="0" presId="urn:microsoft.com/office/officeart/2008/layout/HorizontalMultiLevelHierarchy"/>
    <dgm:cxn modelId="{47D75DDF-9EB0-4E1A-8B94-8FCB97AA209D}" type="presParOf" srcId="{D3EA232C-7CC6-44BF-BF97-771F3D8490DB}" destId="{496A9CB2-D0C1-4401-B25D-54BE92362D4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D077F-A640-4C8D-ACDD-5CDC4CC1F1ED}">
      <dsp:nvSpPr>
        <dsp:cNvPr id="0" name=""/>
        <dsp:cNvSpPr/>
      </dsp:nvSpPr>
      <dsp:spPr>
        <a:xfrm>
          <a:off x="578291" y="1462435"/>
          <a:ext cx="364555" cy="694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277" y="0"/>
              </a:lnTo>
              <a:lnTo>
                <a:pt x="182277" y="694656"/>
              </a:lnTo>
              <a:lnTo>
                <a:pt x="364555" y="69465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740957" y="1790151"/>
        <a:ext cx="39225" cy="39225"/>
      </dsp:txXfrm>
    </dsp:sp>
    <dsp:sp modelId="{59BEE61D-4554-450C-8620-D3FBB2760D64}">
      <dsp:nvSpPr>
        <dsp:cNvPr id="0" name=""/>
        <dsp:cNvSpPr/>
      </dsp:nvSpPr>
      <dsp:spPr>
        <a:xfrm>
          <a:off x="578291" y="1416715"/>
          <a:ext cx="3645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4555" y="4572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751456" y="1453321"/>
        <a:ext cx="18227" cy="18227"/>
      </dsp:txXfrm>
    </dsp:sp>
    <dsp:sp modelId="{1D0C4A87-823A-4C2B-AD84-56B299D21C42}">
      <dsp:nvSpPr>
        <dsp:cNvPr id="0" name=""/>
        <dsp:cNvSpPr/>
      </dsp:nvSpPr>
      <dsp:spPr>
        <a:xfrm>
          <a:off x="578291" y="767778"/>
          <a:ext cx="364555" cy="694656"/>
        </a:xfrm>
        <a:custGeom>
          <a:avLst/>
          <a:gdLst/>
          <a:ahLst/>
          <a:cxnLst/>
          <a:rect l="0" t="0" r="0" b="0"/>
          <a:pathLst>
            <a:path>
              <a:moveTo>
                <a:pt x="0" y="694656"/>
              </a:moveTo>
              <a:lnTo>
                <a:pt x="182277" y="694656"/>
              </a:lnTo>
              <a:lnTo>
                <a:pt x="182277" y="0"/>
              </a:lnTo>
              <a:lnTo>
                <a:pt x="364555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740957" y="1095494"/>
        <a:ext cx="39225" cy="39225"/>
      </dsp:txXfrm>
    </dsp:sp>
    <dsp:sp modelId="{FA3389E4-42C2-41D1-8545-4559F171C3FB}">
      <dsp:nvSpPr>
        <dsp:cNvPr id="0" name=""/>
        <dsp:cNvSpPr/>
      </dsp:nvSpPr>
      <dsp:spPr>
        <a:xfrm rot="16200000">
          <a:off x="-1162006" y="1184572"/>
          <a:ext cx="2924870" cy="5557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dirty="0" smtClean="0"/>
            <a:t>CSV</a:t>
          </a:r>
          <a:endParaRPr lang="fr-FR" sz="3600" kern="1200" dirty="0"/>
        </a:p>
      </dsp:txBody>
      <dsp:txXfrm>
        <a:off x="-1162006" y="1184572"/>
        <a:ext cx="2924870" cy="555725"/>
      </dsp:txXfrm>
    </dsp:sp>
    <dsp:sp modelId="{6448E817-BCC3-44AF-A07F-6E7BD25432C6}">
      <dsp:nvSpPr>
        <dsp:cNvPr id="0" name=""/>
        <dsp:cNvSpPr/>
      </dsp:nvSpPr>
      <dsp:spPr>
        <a:xfrm>
          <a:off x="942847" y="489915"/>
          <a:ext cx="1822779" cy="5557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1896-Summer</a:t>
          </a:r>
          <a:endParaRPr lang="fr-FR" sz="2100" kern="1200" dirty="0"/>
        </a:p>
      </dsp:txBody>
      <dsp:txXfrm>
        <a:off x="942847" y="489915"/>
        <a:ext cx="1822779" cy="555725"/>
      </dsp:txXfrm>
    </dsp:sp>
    <dsp:sp modelId="{6BB11F93-5948-4438-9748-48AFADC94B69}">
      <dsp:nvSpPr>
        <dsp:cNvPr id="0" name=""/>
        <dsp:cNvSpPr/>
      </dsp:nvSpPr>
      <dsp:spPr>
        <a:xfrm>
          <a:off x="942847" y="1184572"/>
          <a:ext cx="1822779" cy="5557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…….</a:t>
          </a:r>
          <a:endParaRPr lang="fr-FR" sz="2100" kern="1200" dirty="0"/>
        </a:p>
      </dsp:txBody>
      <dsp:txXfrm>
        <a:off x="942847" y="1184572"/>
        <a:ext cx="1822779" cy="555725"/>
      </dsp:txXfrm>
    </dsp:sp>
    <dsp:sp modelId="{5BC0F9F4-EBC1-463C-AE61-0E149E19151D}">
      <dsp:nvSpPr>
        <dsp:cNvPr id="0" name=""/>
        <dsp:cNvSpPr/>
      </dsp:nvSpPr>
      <dsp:spPr>
        <a:xfrm>
          <a:off x="942847" y="1879229"/>
          <a:ext cx="1822779" cy="5557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2008-Winter</a:t>
          </a:r>
          <a:endParaRPr lang="fr-FR" sz="2100" kern="1200" dirty="0"/>
        </a:p>
      </dsp:txBody>
      <dsp:txXfrm>
        <a:off x="942847" y="1879229"/>
        <a:ext cx="1822779" cy="5557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C6779-953B-4991-985A-1595B1BEFA70}">
      <dsp:nvSpPr>
        <dsp:cNvPr id="0" name=""/>
        <dsp:cNvSpPr/>
      </dsp:nvSpPr>
      <dsp:spPr>
        <a:xfrm>
          <a:off x="2649" y="283222"/>
          <a:ext cx="1320667" cy="1796722"/>
        </a:xfrm>
        <a:prstGeom prst="roundRect">
          <a:avLst>
            <a:gd name="adj" fmla="val 10000"/>
          </a:avLst>
        </a:prstGeom>
        <a:solidFill>
          <a:schemeClr val="accent6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External</a:t>
          </a:r>
          <a:r>
            <a:rPr lang="fr-FR" sz="1400" kern="1200" dirty="0" smtClean="0"/>
            <a:t> table: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JO-full-</a:t>
          </a:r>
          <a:r>
            <a:rPr lang="fr-FR" sz="1400" kern="1200" dirty="0" err="1" smtClean="0"/>
            <a:t>games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100" kern="1200" dirty="0"/>
        </a:p>
      </dsp:txBody>
      <dsp:txXfrm>
        <a:off x="41330" y="321903"/>
        <a:ext cx="1243305" cy="1719360"/>
      </dsp:txXfrm>
    </dsp:sp>
    <dsp:sp modelId="{E6F5F085-2481-4AB4-A71F-EE6F25E12BC4}">
      <dsp:nvSpPr>
        <dsp:cNvPr id="0" name=""/>
        <dsp:cNvSpPr/>
      </dsp:nvSpPr>
      <dsp:spPr>
        <a:xfrm rot="21013006" flipV="1">
          <a:off x="1392988" y="730713"/>
          <a:ext cx="720241" cy="1229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 rot="-10800000">
        <a:off x="1393256" y="758432"/>
        <a:ext cx="683362" cy="73758"/>
      </dsp:txXfrm>
    </dsp:sp>
    <dsp:sp modelId="{89A8B5B1-2F25-45A7-A616-B5F8B8D78AB4}">
      <dsp:nvSpPr>
        <dsp:cNvPr id="0" name=""/>
        <dsp:cNvSpPr/>
      </dsp:nvSpPr>
      <dsp:spPr>
        <a:xfrm>
          <a:off x="2157865" y="0"/>
          <a:ext cx="999241" cy="12761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UC1 Tables</a:t>
          </a:r>
        </a:p>
      </dsp:txBody>
      <dsp:txXfrm>
        <a:off x="2187132" y="29267"/>
        <a:ext cx="940707" cy="1217583"/>
      </dsp:txXfrm>
    </dsp:sp>
    <dsp:sp modelId="{A342AF56-CC7B-4306-A7E5-AE6FFFD8206C}">
      <dsp:nvSpPr>
        <dsp:cNvPr id="0" name=""/>
        <dsp:cNvSpPr/>
      </dsp:nvSpPr>
      <dsp:spPr>
        <a:xfrm rot="1669763">
          <a:off x="1280986" y="1206603"/>
          <a:ext cx="780255" cy="1298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 dirty="0"/>
        </a:p>
      </dsp:txBody>
      <dsp:txXfrm>
        <a:off x="1283239" y="1223485"/>
        <a:ext cx="741287" cy="77936"/>
      </dsp:txXfrm>
    </dsp:sp>
    <dsp:sp modelId="{E395E9E1-5A10-43A6-99C0-4FD42F918A38}">
      <dsp:nvSpPr>
        <dsp:cNvPr id="0" name=""/>
        <dsp:cNvSpPr/>
      </dsp:nvSpPr>
      <dsp:spPr>
        <a:xfrm>
          <a:off x="2217143" y="1373296"/>
          <a:ext cx="1108141" cy="9898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UC2 Tables</a:t>
          </a:r>
          <a:endParaRPr lang="fr-FR" sz="1800" kern="1200" dirty="0"/>
        </a:p>
      </dsp:txBody>
      <dsp:txXfrm>
        <a:off x="2246135" y="1402288"/>
        <a:ext cx="1050157" cy="9318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B3343-0039-447E-BF66-BB6196631A06}">
      <dsp:nvSpPr>
        <dsp:cNvPr id="0" name=""/>
        <dsp:cNvSpPr/>
      </dsp:nvSpPr>
      <dsp:spPr>
        <a:xfrm>
          <a:off x="340121" y="1123406"/>
          <a:ext cx="221574" cy="422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0787" y="0"/>
              </a:lnTo>
              <a:lnTo>
                <a:pt x="110787" y="422208"/>
              </a:lnTo>
              <a:lnTo>
                <a:pt x="221574" y="42220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38988" y="1322589"/>
        <a:ext cx="23840" cy="23840"/>
      </dsp:txXfrm>
    </dsp:sp>
    <dsp:sp modelId="{8847ABB5-E5C3-46CE-9AC3-3484602202C6}">
      <dsp:nvSpPr>
        <dsp:cNvPr id="0" name=""/>
        <dsp:cNvSpPr/>
      </dsp:nvSpPr>
      <dsp:spPr>
        <a:xfrm>
          <a:off x="340121" y="1077686"/>
          <a:ext cx="2215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1574" y="4572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45369" y="1117866"/>
        <a:ext cx="11078" cy="11078"/>
      </dsp:txXfrm>
    </dsp:sp>
    <dsp:sp modelId="{A4C94C7A-2569-4E41-9038-4698909CAAF8}">
      <dsp:nvSpPr>
        <dsp:cNvPr id="0" name=""/>
        <dsp:cNvSpPr/>
      </dsp:nvSpPr>
      <dsp:spPr>
        <a:xfrm>
          <a:off x="340121" y="701197"/>
          <a:ext cx="221574" cy="422208"/>
        </a:xfrm>
        <a:custGeom>
          <a:avLst/>
          <a:gdLst/>
          <a:ahLst/>
          <a:cxnLst/>
          <a:rect l="0" t="0" r="0" b="0"/>
          <a:pathLst>
            <a:path>
              <a:moveTo>
                <a:pt x="0" y="422208"/>
              </a:moveTo>
              <a:lnTo>
                <a:pt x="110787" y="422208"/>
              </a:lnTo>
              <a:lnTo>
                <a:pt x="110787" y="0"/>
              </a:lnTo>
              <a:lnTo>
                <a:pt x="221574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38988" y="900381"/>
        <a:ext cx="23840" cy="23840"/>
      </dsp:txXfrm>
    </dsp:sp>
    <dsp:sp modelId="{0147A71A-F228-43BB-9C0D-73A91C7FBF49}">
      <dsp:nvSpPr>
        <dsp:cNvPr id="0" name=""/>
        <dsp:cNvSpPr/>
      </dsp:nvSpPr>
      <dsp:spPr>
        <a:xfrm rot="16200000">
          <a:off x="-717621" y="954522"/>
          <a:ext cx="1777719" cy="3377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Tables UC2</a:t>
          </a:r>
          <a:endParaRPr lang="fr-FR" sz="2200" kern="1200" dirty="0"/>
        </a:p>
      </dsp:txBody>
      <dsp:txXfrm>
        <a:off x="-717621" y="954522"/>
        <a:ext cx="1777719" cy="337766"/>
      </dsp:txXfrm>
    </dsp:sp>
    <dsp:sp modelId="{1CEB2D26-647B-4511-B381-49FD29B10430}">
      <dsp:nvSpPr>
        <dsp:cNvPr id="0" name=""/>
        <dsp:cNvSpPr/>
      </dsp:nvSpPr>
      <dsp:spPr>
        <a:xfrm>
          <a:off x="561696" y="532314"/>
          <a:ext cx="2811975" cy="3377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last_jo_top5_team</a:t>
          </a:r>
          <a:endParaRPr lang="fr-FR" sz="2000" kern="1200" dirty="0"/>
        </a:p>
      </dsp:txBody>
      <dsp:txXfrm>
        <a:off x="561696" y="532314"/>
        <a:ext cx="2811975" cy="337766"/>
      </dsp:txXfrm>
    </dsp:sp>
    <dsp:sp modelId="{B9BDC115-4FB9-48C1-8E57-C838BE0A2ABA}">
      <dsp:nvSpPr>
        <dsp:cNvPr id="0" name=""/>
        <dsp:cNvSpPr/>
      </dsp:nvSpPr>
      <dsp:spPr>
        <a:xfrm>
          <a:off x="561696" y="954522"/>
          <a:ext cx="2790792" cy="3377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last_jo_top5_f</a:t>
          </a:r>
          <a:endParaRPr lang="fr-FR" sz="2100" kern="1200" dirty="0"/>
        </a:p>
      </dsp:txBody>
      <dsp:txXfrm>
        <a:off x="561696" y="954522"/>
        <a:ext cx="2790792" cy="337766"/>
      </dsp:txXfrm>
    </dsp:sp>
    <dsp:sp modelId="{7FBF59F0-4477-4182-93DF-C298D4537512}">
      <dsp:nvSpPr>
        <dsp:cNvPr id="0" name=""/>
        <dsp:cNvSpPr/>
      </dsp:nvSpPr>
      <dsp:spPr>
        <a:xfrm>
          <a:off x="561696" y="1376731"/>
          <a:ext cx="1107874" cy="3377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……</a:t>
          </a:r>
          <a:endParaRPr lang="fr-FR" sz="2100" kern="1200" dirty="0"/>
        </a:p>
      </dsp:txBody>
      <dsp:txXfrm>
        <a:off x="561696" y="1376731"/>
        <a:ext cx="1107874" cy="337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16C78-AE2F-4CF5-9EF3-D1DD231FBFE3}" type="datetimeFigureOut">
              <a:rPr lang="fr-FR" smtClean="0"/>
              <a:t>12/10/2019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38E62-07D8-451C-9F59-427522C4B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2190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E5CDB-061A-4896-9F30-893FD231905A}" type="datetimeFigureOut">
              <a:rPr lang="fr-FR" smtClean="0"/>
              <a:t>12/10/2019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8910-390D-4E2D-864A-4A553316EE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3629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126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924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modifications étant petites et nombreuses, plus la volumétrie relativement peu élevée,</a:t>
            </a:r>
            <a:r>
              <a:rPr lang="fr-FR" baseline="0" dirty="0" smtClean="0"/>
              <a:t> HDFS n’est pas adaptée. Perf.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301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supprimer????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628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70412CE-9466-4070-8462-8F7F32F4CE0D}" type="slidenum">
              <a:t>29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984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30B24A8-C074-4743-853C-6BF1263FA2B7}" type="slidenum">
              <a:t>35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539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999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61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049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780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7261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strike="noStrike" spc="-1" dirty="0" smtClean="0">
              <a:solidFill>
                <a:schemeClr val="accent2"/>
              </a:solidFill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strike="noStrike" spc="-1" dirty="0" smtClean="0">
                <a:solidFill>
                  <a:schemeClr val="accent2"/>
                </a:solidFill>
                <a:latin typeface="+mn-lt"/>
              </a:rPr>
              <a:t>Les fichiers traités par le</a:t>
            </a:r>
            <a:r>
              <a:rPr lang="fr-FR" sz="1200" b="0" strike="noStrike" spc="-1" baseline="0" dirty="0" smtClean="0">
                <a:solidFill>
                  <a:schemeClr val="accent2"/>
                </a:solidFill>
                <a:latin typeface="+mn-lt"/>
              </a:rPr>
              <a:t> processus d’ingestion sont mis dans le répertoire « </a:t>
            </a:r>
            <a:r>
              <a:rPr lang="fr-FR" sz="1200" b="0" strike="noStrike" spc="-1" baseline="0" dirty="0" err="1" smtClean="0">
                <a:solidFill>
                  <a:schemeClr val="accent2"/>
                </a:solidFill>
                <a:latin typeface="+mn-lt"/>
              </a:rPr>
              <a:t>done</a:t>
            </a:r>
            <a:r>
              <a:rPr lang="fr-FR" sz="1200" b="0" strike="noStrike" spc="-1" baseline="0" dirty="0" smtClean="0">
                <a:solidFill>
                  <a:schemeClr val="accent2"/>
                </a:solidFill>
                <a:latin typeface="+mn-lt"/>
              </a:rPr>
              <a:t> » afin de garder une traçabilité des fichiers traités et d’éviter de </a:t>
            </a:r>
            <a:r>
              <a:rPr lang="fr-FR" sz="1200" b="0" strike="noStrike" spc="-1" baseline="0" dirty="0" err="1" smtClean="0">
                <a:solidFill>
                  <a:schemeClr val="accent2"/>
                </a:solidFill>
                <a:latin typeface="+mn-lt"/>
              </a:rPr>
              <a:t>réingérer</a:t>
            </a:r>
            <a:r>
              <a:rPr lang="fr-FR" sz="1200" b="0" strike="noStrike" spc="-1" baseline="0" dirty="0" smtClean="0">
                <a:solidFill>
                  <a:schemeClr val="accent2"/>
                </a:solidFill>
                <a:latin typeface="+mn-lt"/>
              </a:rPr>
              <a:t> le fichier s’il était resté dans le répertoire.</a:t>
            </a:r>
            <a:endParaRPr lang="fr-FR" sz="1200" b="0" strike="noStrike" spc="-1" dirty="0" smtClean="0">
              <a:solidFill>
                <a:schemeClr val="accent2"/>
              </a:solidFill>
              <a:latin typeface="+mn-lt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596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Transformed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files are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stored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into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a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specific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folder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on the cluster. This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folder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is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« 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lake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spc="-1" dirty="0" smtClean="0">
              <a:solidFill>
                <a:schemeClr val="accent2"/>
              </a:solidFill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The parquet files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will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be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regenerated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each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time the workflow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will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run</a:t>
            </a:r>
            <a:endParaRPr lang="fr-FR" sz="1600" b="0" strike="noStrike" spc="-1" dirty="0" smtClean="0">
              <a:solidFill>
                <a:srgbClr val="000000"/>
              </a:solidFill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spc="-1" dirty="0" smtClean="0">
              <a:solidFill>
                <a:schemeClr val="accent2"/>
              </a:solidFill>
              <a:latin typeface="+mn-lt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579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312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D5BE8C0-239A-47CF-A7EE-3F842BCA1CFC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10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AAA33BD-3E29-40CF-94F3-5E515C33F816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370C44C3-95D2-4047-B85C-3FFB59B95D13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503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10075B1-8363-488A-AB83-C5B98294379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370C44C3-95D2-4047-B85C-3FFB59B95D13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4042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26A1EF1-A173-4FAB-BF28-3D1A5A6D6EB2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370C44C3-95D2-4047-B85C-3FFB59B95D13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2083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C7345FC-ADC2-4677-AEB9-891E0E1943E8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370C44C3-95D2-4047-B85C-3FFB59B95D13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4396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57DBAC0-8DEA-4872-9D41-C5D75647296B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370C44C3-95D2-4047-B85C-3FFB59B95D13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0855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60150A8-7E55-4CD5-97ED-64F8E5EDEC2F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8783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D92E5B9-FFAF-4863-946F-02FD14BE2DD9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1938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268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C1D9412-720B-4018-BAE0-ED3DEFDA114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470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08F194E-A840-47CB-888F-B10CA13956C9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400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7A7AC2E-DD94-4035-A2DB-8DA1147680B7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371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40164AD-646D-4DAF-A589-E95EB0FACBA2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949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6FD8827-0EDA-4657-AB54-BBCB5058261C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83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9E054D5F-0AF7-4AD3-A9B1-A81D7619AB2F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641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BCF6F6D7-391F-4162-8268-5C3E6E63A664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89684EF-353C-4FFD-8C0D-D85262FFB698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167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B512951C-341C-4C60-A3B7-D416A6932F08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370C44C3-95D2-4047-B85C-3FFB59B95D13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062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pfe-cegefos/core/blob/master/Scala/src/main/hive/usc1-1-jo_top5_male_female_last_games.hql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fe-cegefos/core/blob/master/Scala/src/main/scala/fr/cegefos/pfe/controller/ApplicationIngestion.scal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fe-cegefos/core/blob/master/Scala/src/main/hive/usc2-last_jo_avg_age.hql" TargetMode="External"/><Relationship Id="rId2" Type="http://schemas.openxmlformats.org/officeDocument/2006/relationships/hyperlink" Target="https://github.com/pfe-cegefos/core/tree/master/Scala/src/main/hiv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hyperlink" Target="https://github.com/pfe-cegefos/core/blob/master/Scala/src/main/hive/usc2-avg_age_p_team_lst5gms_p_seas.hql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fe-cegefos/core/blob/master/Scala/src/main/scala/fr/cegefos/pfe/controller/ApplicationMongoDB.scala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diagramDrawing" Target="../diagrams/drawing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9.png"/><Relationship Id="rId10" Type="http://schemas.openxmlformats.org/officeDocument/2006/relationships/diagramLayout" Target="../diagrams/layout2.xml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Relationship Id="rId9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fe-cegefos/core/blob/master/Scala/src/main/scripts/initUserStructure.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fe-cegefos/core/blob/master/Scala/src/main/scripts/initApplicationStructure.s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fe-cegefos/core/blob/master/Scala/src/main/oozie/workflow/workflow.xml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hyperlink" Target="https://github.com/pfe-cegefos/core/blob/master/Scala/src/main/scripts/ingestion.sh" TargetMode="External"/><Relationship Id="rId4" Type="http://schemas.openxmlformats.org/officeDocument/2006/relationships/hyperlink" Target="https://github.com/pfe-cegefos/core/blob/master/Scala/src/main/oozie/coordinator/coordinator.x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299700" y="1417448"/>
            <a:ext cx="11808308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fr-FR" sz="6000" b="0" strike="noStrike" spc="-1" dirty="0" smtClean="0">
                <a:solidFill>
                  <a:srgbClr val="000000"/>
                </a:solidFill>
                <a:latin typeface="Calibri Light"/>
              </a:rPr>
              <a:t>Formation </a:t>
            </a:r>
            <a:r>
              <a:rPr lang="fr-FR" sz="6000" b="0" strike="noStrike" spc="-1" dirty="0" err="1" smtClean="0">
                <a:solidFill>
                  <a:srgbClr val="000000"/>
                </a:solidFill>
                <a:latin typeface="Calibri Light"/>
              </a:rPr>
              <a:t>Big</a:t>
            </a:r>
            <a:r>
              <a:rPr lang="fr-FR" sz="6000" b="0" strike="noStrike" spc="-1" dirty="0" smtClean="0">
                <a:solidFill>
                  <a:srgbClr val="000000"/>
                </a:solidFill>
                <a:latin typeface="Calibri Light"/>
              </a:rPr>
              <a:t> Data</a:t>
            </a:r>
          </a:p>
          <a:p>
            <a:pPr algn="ctr">
              <a:lnSpc>
                <a:spcPct val="90000"/>
              </a:lnSpc>
            </a:pPr>
            <a:r>
              <a:rPr lang="fr-FR" sz="6000" b="0" strike="noStrike" spc="-1" dirty="0" smtClean="0">
                <a:solidFill>
                  <a:srgbClr val="000000"/>
                </a:solidFill>
                <a:latin typeface="Calibri Light"/>
              </a:rPr>
              <a:t>Projet de Fin d’Etude</a:t>
            </a:r>
          </a:p>
          <a:p>
            <a:pPr algn="ctr">
              <a:lnSpc>
                <a:spcPct val="90000"/>
              </a:lnSpc>
            </a:pPr>
            <a:r>
              <a:rPr lang="fr-FR" sz="4000" spc="-1" dirty="0" smtClean="0">
                <a:solidFill>
                  <a:srgbClr val="000000"/>
                </a:solidFill>
                <a:latin typeface="Calibri Light"/>
              </a:rPr>
              <a:t>Olympic </a:t>
            </a:r>
            <a:r>
              <a:rPr lang="fr-FR" sz="4000" spc="-1" dirty="0" err="1" smtClean="0">
                <a:solidFill>
                  <a:srgbClr val="000000"/>
                </a:solidFill>
                <a:latin typeface="Calibri Light"/>
              </a:rPr>
              <a:t>Games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299700" y="4993424"/>
            <a:ext cx="4316362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1" u="sng" strike="noStrike" spc="-1" dirty="0" smtClean="0">
                <a:solidFill>
                  <a:srgbClr val="000000"/>
                </a:solidFill>
                <a:latin typeface="Calibri"/>
              </a:rPr>
              <a:t>Stagiaires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Houda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OUALI ALAMI</a:t>
            </a:r>
            <a:endParaRPr lang="fr-FR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Arthur TCHAMOKOUEN CHEPING</a:t>
            </a:r>
            <a:endParaRPr lang="fr-FR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Grégoire RESVE</a:t>
            </a:r>
            <a:endParaRPr lang="fr-FR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Romain ADANLETE</a:t>
            </a:r>
            <a:endParaRPr lang="fr-FR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>
              <a:latin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00" y="125700"/>
            <a:ext cx="3177153" cy="112248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316" y="121248"/>
            <a:ext cx="3432692" cy="112693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379" y="4067735"/>
            <a:ext cx="3028950" cy="1514475"/>
          </a:xfrm>
          <a:prstGeom prst="rect">
            <a:avLst/>
          </a:prstGeom>
        </p:spPr>
      </p:pic>
      <p:sp>
        <p:nvSpPr>
          <p:cNvPr id="7" name="TextShape 2"/>
          <p:cNvSpPr txBox="1"/>
          <p:nvPr/>
        </p:nvSpPr>
        <p:spPr>
          <a:xfrm>
            <a:off x="7875638" y="4993424"/>
            <a:ext cx="4316362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u="sng" strike="noStrike" spc="-1" dirty="0" smtClean="0">
                <a:solidFill>
                  <a:srgbClr val="000000"/>
                </a:solidFill>
                <a:latin typeface="Calibri"/>
              </a:rPr>
              <a:t>Responsables Formation</a:t>
            </a:r>
            <a:endParaRPr lang="fr-FR" sz="2400" b="0" u="sng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smtClean="0">
                <a:latin typeface="Arial"/>
              </a:rPr>
              <a:t>Mehdi TAZI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err="1" smtClean="0">
                <a:latin typeface="Arial"/>
              </a:rPr>
              <a:t>Razika</a:t>
            </a:r>
            <a:r>
              <a:rPr lang="fr-FR" sz="2400" spc="-1" dirty="0" smtClean="0">
                <a:latin typeface="Arial"/>
              </a:rPr>
              <a:t> BELHADDAD</a:t>
            </a:r>
            <a:endParaRPr lang="fr-FR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66904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676760" y="307764"/>
            <a:ext cx="9831135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UC1 – Architecture - File types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Different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filetypes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are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process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all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tasks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: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- CSV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filetype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store native data (data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without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any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change)</a:t>
            </a:r>
          </a:p>
          <a:p>
            <a:pPr lvl="1"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- PARQUET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filetype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help on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analytic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queries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faster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processing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as</a:t>
            </a:r>
          </a:p>
          <a:p>
            <a:pPr lvl="1"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   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compared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other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file formats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).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506" y="4893885"/>
            <a:ext cx="2149931" cy="91750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58" y="4816395"/>
            <a:ext cx="1067851" cy="1067851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3B77AA2-F753-48A4-A85C-904EE4267949}" type="datetime1">
              <a:rPr lang="fr-FR" sz="14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400" b="0" strike="noStrike" spc="-1" dirty="0"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10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676760" y="469047"/>
            <a:ext cx="10110428" cy="105260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UC1 - Architecture - Tables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600336" y="1788899"/>
            <a:ext cx="10991566" cy="555293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Two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types of tables 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are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created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: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e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xternal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tables and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m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anaged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tables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Hive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manage 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and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query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data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already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present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in HDFS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datalake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: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External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tables: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they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provide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view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on data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already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present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can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then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easily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request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data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. </a:t>
            </a:r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457560"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	Ex: 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  <a:hlinkClick r:id="" action="ppaction://noaction"/>
              </a:rPr>
              <a:t>dev_lake_jo.jo_full_games</a:t>
            </a:r>
            <a:endParaRPr lang="fr-FR" sz="2400" spc="-1" dirty="0" smtClean="0">
              <a:solidFill>
                <a:srgbClr val="000000"/>
              </a:solidFill>
              <a:latin typeface="Calibri"/>
            </a:endParaRPr>
          </a:p>
          <a:p>
            <a:pPr marL="457560"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Managed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internal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)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tables: 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store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calculated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data. In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these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tables, the data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reset for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each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recalculation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. So,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each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time new data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received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, the table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truncated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and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populated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anew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457560"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 		 Ex: </a:t>
            </a:r>
          </a:p>
          <a:p>
            <a:pPr marL="2629260" lvl="5" indent="-3429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Tx/>
              <a:buChar char="-"/>
            </a:pPr>
            <a:r>
              <a:rPr lang="fr-FR" sz="2400" spc="-1" dirty="0" smtClean="0">
                <a:solidFill>
                  <a:srgbClr val="000000"/>
                </a:solidFill>
                <a:latin typeface="Calibri"/>
                <a:hlinkClick r:id="rId2"/>
              </a:rPr>
              <a:t>dev_lake_jo.jo_top5_male_female_last_games</a:t>
            </a:r>
            <a:endParaRPr lang="fr-FR" sz="2400" spc="-1" dirty="0" smtClean="0">
              <a:solidFill>
                <a:srgbClr val="000000"/>
              </a:solidFill>
              <a:latin typeface="Calibri"/>
            </a:endParaRPr>
          </a:p>
          <a:p>
            <a:pPr marL="2629260" lvl="5" indent="-3429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Tx/>
              <a:buChar char="-"/>
            </a:pPr>
            <a:r>
              <a:rPr lang="fr-FR" sz="2400" spc="-1" dirty="0" smtClean="0">
                <a:solidFill>
                  <a:srgbClr val="000000"/>
                </a:solidFill>
                <a:latin typeface="Calibri"/>
                <a:hlinkClick r:id="" action="ppaction://noaction"/>
              </a:rPr>
              <a:t>dev_lake_jo.jo_top5_athletes_per_country  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          </a:t>
            </a:r>
          </a:p>
          <a:p>
            <a:pPr marL="1371960" lvl="3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endParaRPr lang="fr-FR" sz="2400" spc="-1" dirty="0" smtClean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CD58D4B-AF36-40A8-8ECD-336B36DA677B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11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880" y="5365033"/>
            <a:ext cx="1316575" cy="11832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508065" y="565752"/>
            <a:ext cx="7842412" cy="80918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UC1 – Scripts - Ingestion - </a:t>
            </a:r>
            <a:r>
              <a:rPr lang="fr-FR" sz="4400" b="1" spc="-1" dirty="0" err="1">
                <a:solidFill>
                  <a:srgbClr val="000000"/>
                </a:solidFill>
                <a:latin typeface="Calibri Light"/>
              </a:rPr>
              <a:t>R</a:t>
            </a:r>
            <a:r>
              <a:rPr lang="fr-FR" sz="4400" b="1" strike="noStrike" spc="-1" dirty="0" err="1" smtClean="0">
                <a:solidFill>
                  <a:srgbClr val="000000"/>
                </a:solidFill>
                <a:latin typeface="Calibri Light"/>
              </a:rPr>
              <a:t>aw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31812" y="1712111"/>
            <a:ext cx="11491493" cy="474623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As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explained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in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previous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slide, </a:t>
            </a:r>
            <a:r>
              <a:rPr lang="fr-FR" sz="2800" b="0" strike="noStrike" spc="-1" dirty="0">
                <a:solidFill>
                  <a:srgbClr val="5B9BD5"/>
                </a:solidFill>
                <a:latin typeface="Calibri"/>
                <a:hlinkClick r:id="rId3"/>
              </a:rPr>
              <a:t>Scala/Hadoop</a:t>
            </a:r>
            <a:r>
              <a:rPr lang="fr-FR" sz="2800" b="0" strike="noStrike" spc="-1" dirty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5B9BD5"/>
                </a:solidFill>
                <a:latin typeface="Calibri"/>
              </a:rPr>
              <a:t>FileSystem</a:t>
            </a:r>
            <a:r>
              <a:rPr lang="fr-FR" sz="2800" b="0" strike="noStrike" spc="-1" dirty="0">
                <a:solidFill>
                  <a:srgbClr val="5B9BD5"/>
                </a:solidFill>
                <a:latin typeface="Calibri"/>
              </a:rPr>
              <a:t>(Spark)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ingest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data.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The  files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have to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ingest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in the </a:t>
            </a:r>
            <a:r>
              <a:rPr lang="fr-FR" sz="2000" spc="-1" dirty="0" err="1">
                <a:solidFill>
                  <a:srgbClr val="000000"/>
                </a:solidFill>
                <a:latin typeface="Calibri"/>
              </a:rPr>
              <a:t>datalake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 are </a:t>
            </a:r>
            <a:r>
              <a:rPr lang="fr-FR" sz="2000" spc="-1" dirty="0" err="1">
                <a:solidFill>
                  <a:srgbClr val="000000"/>
                </a:solidFill>
                <a:latin typeface="Calibri"/>
              </a:rPr>
              <a:t>stored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spc="-1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fr-FR" sz="2000" spc="-1" dirty="0" smtClean="0">
                <a:solidFill>
                  <a:srgbClr val="000000"/>
                </a:solidFill>
                <a:latin typeface="Calibri"/>
              </a:rPr>
              <a:t>landing zone on </a:t>
            </a:r>
            <a:r>
              <a:rPr lang="fr-FR" sz="2000" spc="-1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 cluster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filename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pattern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1" strike="noStrike" spc="-1" dirty="0">
                <a:solidFill>
                  <a:srgbClr val="000000"/>
                </a:solidFill>
                <a:latin typeface="Calibri"/>
              </a:rPr>
              <a:t>&lt;</a:t>
            </a:r>
            <a:r>
              <a:rPr lang="fr-FR" sz="2000" b="1" strike="noStrike" spc="-1" dirty="0" err="1">
                <a:solidFill>
                  <a:srgbClr val="000000"/>
                </a:solidFill>
                <a:latin typeface="Calibri"/>
              </a:rPr>
              <a:t>year</a:t>
            </a:r>
            <a:r>
              <a:rPr lang="fr-FR" sz="2000" b="1" strike="noStrike" spc="-1" dirty="0">
                <a:solidFill>
                  <a:srgbClr val="000000"/>
                </a:solidFill>
                <a:latin typeface="Calibri"/>
              </a:rPr>
              <a:t>&gt;-&lt;</a:t>
            </a:r>
            <a:r>
              <a:rPr lang="fr-FR" sz="2000" b="1" strike="noStrike" spc="-1" dirty="0" err="1">
                <a:solidFill>
                  <a:srgbClr val="000000"/>
                </a:solidFill>
                <a:latin typeface="Calibri"/>
              </a:rPr>
              <a:t>season</a:t>
            </a:r>
            <a:r>
              <a:rPr lang="fr-FR" sz="2000" b="1" strike="noStrike" spc="-1" dirty="0">
                <a:solidFill>
                  <a:srgbClr val="000000"/>
                </a:solidFill>
                <a:latin typeface="Calibri"/>
              </a:rPr>
              <a:t>&gt;.</a:t>
            </a:r>
            <a:r>
              <a:rPr lang="fr-FR" sz="2000" b="1" strike="noStrike" spc="-1" dirty="0" smtClean="0">
                <a:solidFill>
                  <a:srgbClr val="000000"/>
                </a:solidFill>
                <a:latin typeface="Calibri"/>
              </a:rPr>
              <a:t>csv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fr-FR" sz="20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Each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time the workflow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run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and 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a file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found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in the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folder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000" spc="-1" dirty="0" err="1" smtClean="0">
                <a:solidFill>
                  <a:srgbClr val="000000"/>
                </a:solidFill>
                <a:latin typeface="Calibri"/>
              </a:rPr>
              <a:t>it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ingested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in the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raw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space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set in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datalake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722313" lvl="1" indent="-265113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If a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same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« 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year-season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 »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already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exists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raw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it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archived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specific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timeline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versionning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)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folder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before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the ingestion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occurs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fr-FR" sz="20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457560"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1500" spc="-1" dirty="0" smtClean="0">
                <a:solidFill>
                  <a:srgbClr val="000000"/>
                </a:solidFill>
                <a:latin typeface="Calibri"/>
              </a:rPr>
              <a:t>P</a:t>
            </a:r>
            <a:r>
              <a:rPr lang="fr-FR" sz="1500" spc="-1" dirty="0">
                <a:solidFill>
                  <a:srgbClr val="000000"/>
                </a:solidFill>
                <a:latin typeface="Calibri"/>
              </a:rPr>
              <a:t>ath </a:t>
            </a:r>
            <a:r>
              <a:rPr lang="fr-FR" sz="1500" spc="-1" dirty="0" err="1" smtClean="0">
                <a:solidFill>
                  <a:srgbClr val="000000"/>
                </a:solidFill>
                <a:latin typeface="Calibri"/>
              </a:rPr>
              <a:t>samples</a:t>
            </a:r>
            <a:r>
              <a:rPr lang="fr-FR" sz="1500" spc="-1" dirty="0" smtClean="0">
                <a:solidFill>
                  <a:srgbClr val="FFC000"/>
                </a:solidFill>
                <a:latin typeface="Calibri"/>
              </a:rPr>
              <a:t> </a:t>
            </a:r>
            <a:r>
              <a:rPr lang="fr-FR" sz="1500" spc="-1" dirty="0" smtClean="0">
                <a:solidFill>
                  <a:srgbClr val="000000"/>
                </a:solidFill>
                <a:latin typeface="Calibri"/>
              </a:rPr>
              <a:t>: </a:t>
            </a:r>
          </a:p>
          <a:p>
            <a:pPr marL="457560"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1500" b="0" strike="noStrike" spc="-1" dirty="0" smtClean="0">
                <a:solidFill>
                  <a:srgbClr val="000000"/>
                </a:solidFill>
                <a:latin typeface="Calibri"/>
              </a:rPr>
              <a:t>	</a:t>
            </a:r>
            <a:r>
              <a:rPr lang="fr-FR" sz="15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500" spc="-1" dirty="0" smtClean="0">
                <a:solidFill>
                  <a:srgbClr val="000000"/>
                </a:solidFill>
                <a:latin typeface="Calibri"/>
              </a:rPr>
              <a:t>- </a:t>
            </a:r>
            <a:r>
              <a:rPr lang="fr-FR" sz="1500" spc="-1" dirty="0" err="1" smtClean="0">
                <a:solidFill>
                  <a:srgbClr val="000000"/>
                </a:solidFill>
                <a:latin typeface="Calibri"/>
              </a:rPr>
              <a:t>Development</a:t>
            </a:r>
            <a:r>
              <a:rPr lang="fr-FR" sz="15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500" spc="-1" dirty="0" err="1">
                <a:solidFill>
                  <a:srgbClr val="000000"/>
                </a:solidFill>
                <a:latin typeface="Calibri"/>
              </a:rPr>
              <a:t>environment</a:t>
            </a:r>
            <a:r>
              <a:rPr lang="fr-FR" sz="15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500" spc="-1" dirty="0" smtClean="0">
                <a:solidFill>
                  <a:srgbClr val="000000"/>
                </a:solidFill>
                <a:latin typeface="Calibri"/>
              </a:rPr>
              <a:t>HDFS:  </a:t>
            </a:r>
            <a:r>
              <a:rPr lang="fr-FR" sz="1500" b="1" strike="noStrike" spc="-1" dirty="0" smtClean="0">
                <a:solidFill>
                  <a:srgbClr val="000000"/>
                </a:solidFill>
                <a:latin typeface="Calibri"/>
              </a:rPr>
              <a:t>/</a:t>
            </a:r>
            <a:r>
              <a:rPr lang="fr-FR" sz="1500" b="1" spc="-1" dirty="0" err="1" smtClean="0">
                <a:solidFill>
                  <a:srgbClr val="000000"/>
                </a:solidFill>
                <a:latin typeface="Calibri"/>
              </a:rPr>
              <a:t>dev</a:t>
            </a:r>
            <a:r>
              <a:rPr lang="fr-FR" sz="1500" b="1" spc="-1" dirty="0" smtClean="0">
                <a:solidFill>
                  <a:srgbClr val="000000"/>
                </a:solidFill>
                <a:latin typeface="Calibri"/>
              </a:rPr>
              <a:t>/</a:t>
            </a:r>
            <a:r>
              <a:rPr lang="fr-FR" sz="1500" b="1" spc="-1" dirty="0" err="1" smtClean="0">
                <a:solidFill>
                  <a:srgbClr val="000000"/>
                </a:solidFill>
                <a:latin typeface="Calibri"/>
              </a:rPr>
              <a:t>raw</a:t>
            </a:r>
            <a:r>
              <a:rPr lang="fr-FR" sz="1500" b="1" spc="-1" dirty="0" smtClean="0">
                <a:solidFill>
                  <a:srgbClr val="000000"/>
                </a:solidFill>
                <a:latin typeface="Calibri"/>
              </a:rPr>
              <a:t>/JO/data/version=</a:t>
            </a:r>
            <a:r>
              <a:rPr lang="fr-FR" sz="1500" b="1" spc="-1" dirty="0" err="1" smtClean="0">
                <a:solidFill>
                  <a:srgbClr val="000000"/>
                </a:solidFill>
                <a:latin typeface="Calibri"/>
              </a:rPr>
              <a:t>current</a:t>
            </a:r>
            <a:r>
              <a:rPr lang="fr-FR" sz="1500" b="1" spc="-1" dirty="0" smtClean="0">
                <a:solidFill>
                  <a:srgbClr val="000000"/>
                </a:solidFill>
                <a:latin typeface="Calibri"/>
              </a:rPr>
              <a:t>/2016-summer/xxxxx.csv               </a:t>
            </a:r>
          </a:p>
          <a:p>
            <a:pPr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1500" spc="-1" dirty="0" smtClean="0">
                <a:solidFill>
                  <a:srgbClr val="000000"/>
                </a:solidFill>
                <a:latin typeface="Calibri"/>
              </a:rPr>
              <a:t>        </a:t>
            </a:r>
            <a:r>
              <a:rPr lang="fr-FR" sz="1500" spc="-1" dirty="0" smtClean="0">
                <a:solidFill>
                  <a:srgbClr val="000000"/>
                </a:solidFill>
                <a:latin typeface="Calibri"/>
              </a:rPr>
              <a:t>    </a:t>
            </a:r>
            <a:r>
              <a:rPr lang="fr-FR" sz="1500" spc="-1" dirty="0" smtClean="0">
                <a:solidFill>
                  <a:srgbClr val="000000"/>
                </a:solidFill>
                <a:latin typeface="Calibri"/>
              </a:rPr>
              <a:t>- Archive </a:t>
            </a:r>
            <a:r>
              <a:rPr lang="fr-FR" sz="1500" spc="-1" dirty="0" err="1">
                <a:solidFill>
                  <a:srgbClr val="000000"/>
                </a:solidFill>
                <a:latin typeface="Calibri"/>
              </a:rPr>
              <a:t>environment</a:t>
            </a:r>
            <a:r>
              <a:rPr lang="fr-FR" sz="15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500" spc="-1" dirty="0" smtClean="0">
                <a:solidFill>
                  <a:srgbClr val="000000"/>
                </a:solidFill>
                <a:latin typeface="Calibri"/>
              </a:rPr>
              <a:t>                    : </a:t>
            </a:r>
            <a:r>
              <a:rPr lang="fr-FR" sz="1500" b="1" spc="-1" dirty="0" smtClean="0">
                <a:solidFill>
                  <a:srgbClr val="000000"/>
                </a:solidFill>
                <a:latin typeface="Calibri"/>
              </a:rPr>
              <a:t>/</a:t>
            </a:r>
            <a:r>
              <a:rPr lang="fr-FR" sz="1500" b="1" spc="-1" dirty="0">
                <a:solidFill>
                  <a:srgbClr val="000000"/>
                </a:solidFill>
                <a:latin typeface="Calibri"/>
              </a:rPr>
              <a:t>data/</a:t>
            </a:r>
            <a:r>
              <a:rPr lang="fr-FR" sz="1500" b="1" spc="-1" dirty="0" err="1">
                <a:solidFill>
                  <a:srgbClr val="000000"/>
                </a:solidFill>
                <a:latin typeface="Calibri"/>
              </a:rPr>
              <a:t>raw</a:t>
            </a:r>
            <a:r>
              <a:rPr lang="fr-FR" sz="1500" b="1" spc="-1" dirty="0">
                <a:solidFill>
                  <a:srgbClr val="000000"/>
                </a:solidFill>
                <a:latin typeface="Calibri"/>
              </a:rPr>
              <a:t>/JO/data/version=20190709/2016-summer/xxxxx.csv</a:t>
            </a:r>
          </a:p>
          <a:p>
            <a:pPr marL="457560" lvl="1" indent="-3429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fr-FR" sz="19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477" y="571560"/>
            <a:ext cx="2458646" cy="909362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A69DBE0-ABDC-4992-8EF4-463CF81CD7E3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676760" y="500400"/>
            <a:ext cx="9338903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UC1 – Scripts - Ingestion - </a:t>
            </a:r>
            <a:r>
              <a:rPr lang="fr-FR" sz="4400" b="1" spc="-1" dirty="0">
                <a:solidFill>
                  <a:srgbClr val="000000"/>
                </a:solidFill>
                <a:latin typeface="Calibri Light"/>
              </a:rPr>
              <a:t>L</a:t>
            </a:r>
            <a:r>
              <a:rPr lang="fr-FR" sz="4400" b="1" strike="noStrike" spc="-1" dirty="0" smtClean="0">
                <a:solidFill>
                  <a:srgbClr val="000000"/>
                </a:solidFill>
                <a:latin typeface="Calibri Light"/>
              </a:rPr>
              <a:t>ake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678426" y="1825560"/>
            <a:ext cx="11194026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Same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here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800" b="0" strike="noStrike" spc="-1" dirty="0">
                <a:solidFill>
                  <a:srgbClr val="5B9BD5"/>
                </a:solidFill>
                <a:latin typeface="Calibri"/>
              </a:rPr>
              <a:t>Scala/Spark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transform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csv files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into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parquet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files type for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analyticalpurpose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Each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time the workflow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runs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the parquet files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replaced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A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path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example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: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/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dev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/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lake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/JO/data/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Games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=2016-Summer/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xxxxx.parquet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914760" lvl="2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</a:pPr>
            <a:endParaRPr lang="fr-FR" sz="2000" spc="-1" dirty="0">
              <a:solidFill>
                <a:srgbClr val="FF0000"/>
              </a:solidFill>
              <a:latin typeface="Calibri"/>
            </a:endParaRPr>
          </a:p>
          <a:p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F6A1D2A-661B-4052-91F8-7F0AA038A712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13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500" y="4910166"/>
            <a:ext cx="1413805" cy="7364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516953" y="485973"/>
            <a:ext cx="10515240" cy="99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UC1 – Scripts - </a:t>
            </a:r>
            <a:r>
              <a:rPr lang="fr-FR" sz="4400" b="1" strike="noStrike" spc="-1" dirty="0" err="1">
                <a:solidFill>
                  <a:srgbClr val="000000"/>
                </a:solidFill>
                <a:latin typeface="Calibri Light"/>
              </a:rPr>
              <a:t>Metric</a:t>
            </a: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 tables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785745" y="1333093"/>
            <a:ext cx="10515240" cy="4817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Assuming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data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available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in the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lake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 in parquet format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: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First : 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create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Hive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external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table for the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whole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parket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file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storage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  <a:p>
            <a:pPr marL="3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Second :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create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managed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tables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based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on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previous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external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table. 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         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This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enable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generate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new data,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that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« 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Metric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data ». 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         8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managed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tables, one for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each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of the 8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metrics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requested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in UC1. 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         6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managed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tables, one for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each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of the 6 BI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metrics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in UC2. 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1700" spc="-1" dirty="0" smtClean="0">
                <a:solidFill>
                  <a:schemeClr val="accent2"/>
                </a:solidFill>
                <a:latin typeface="Calibri"/>
              </a:rPr>
              <a:t>     </a:t>
            </a:r>
            <a:endParaRPr lang="fr-FR" sz="1700" spc="-1" dirty="0">
              <a:solidFill>
                <a:schemeClr val="accent2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lang="fr-FR" sz="2000" b="0" strike="noStrike" spc="-1" dirty="0" smtClean="0">
                <a:solidFill>
                  <a:srgbClr val="FF0000"/>
                </a:solidFill>
                <a:latin typeface="Calibri"/>
                <a:hlinkClick r:id="rId2"/>
              </a:rPr>
              <a:t>Scripts </a:t>
            </a:r>
            <a:r>
              <a:rPr lang="fr-FR" sz="2000" b="0" strike="noStrike" spc="-1" dirty="0">
                <a:solidFill>
                  <a:srgbClr val="FF0000"/>
                </a:solidFill>
                <a:latin typeface="Calibri"/>
                <a:hlinkClick r:id="rId2"/>
              </a:rPr>
              <a:t>: </a:t>
            </a:r>
            <a:r>
              <a:rPr lang="fr-FR" sz="2000" b="0" strike="noStrike" spc="-1" dirty="0" err="1">
                <a:solidFill>
                  <a:srgbClr val="FF0000"/>
                </a:solidFill>
                <a:latin typeface="Calibri"/>
                <a:hlinkClick r:id="rId2"/>
              </a:rPr>
              <a:t>Appendix</a:t>
            </a:r>
            <a:r>
              <a:rPr lang="fr-FR" sz="2000" b="0" strike="noStrike" spc="-1" dirty="0">
                <a:solidFill>
                  <a:srgbClr val="FF0000"/>
                </a:solidFill>
                <a:latin typeface="Calibri"/>
                <a:hlinkClick r:id="rId2"/>
              </a:rPr>
              <a:t> </a:t>
            </a:r>
            <a:r>
              <a:rPr lang="fr-FR" sz="2000" b="0" strike="noStrike" spc="-1" dirty="0" smtClean="0">
                <a:solidFill>
                  <a:srgbClr val="FF0000"/>
                </a:solidFill>
                <a:latin typeface="Calibri"/>
                <a:hlinkClick r:id="rId2"/>
              </a:rPr>
              <a:t>1.3.1 - </a:t>
            </a:r>
            <a:r>
              <a:rPr lang="fr-FR" sz="2000" b="0" strike="noStrike" spc="-1" dirty="0" err="1" smtClean="0">
                <a:solidFill>
                  <a:srgbClr val="FF0000"/>
                </a:solidFill>
                <a:latin typeface="Calibri"/>
                <a:hlinkClick r:id="rId2"/>
              </a:rPr>
              <a:t>External</a:t>
            </a:r>
            <a:r>
              <a:rPr lang="fr-FR" sz="2000" b="0" strike="noStrike" spc="-1" dirty="0" smtClean="0">
                <a:solidFill>
                  <a:srgbClr val="FF0000"/>
                </a:solidFill>
                <a:latin typeface="Calibri"/>
                <a:hlinkClick r:id="rId2"/>
              </a:rPr>
              <a:t> </a:t>
            </a:r>
            <a:r>
              <a:rPr lang="fr-FR" sz="2000" b="0" strike="noStrike" spc="-1" dirty="0" smtClean="0">
                <a:solidFill>
                  <a:srgbClr val="FF0000"/>
                </a:solidFill>
                <a:latin typeface="Calibri"/>
                <a:hlinkClick r:id="rId2"/>
              </a:rPr>
              <a:t>table</a:t>
            </a:r>
            <a:endParaRPr lang="fr-FR" sz="2000" b="0" strike="noStrike" spc="-1" dirty="0" smtClean="0">
              <a:solidFill>
                <a:srgbClr val="FF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lang="fr-FR" sz="2000" spc="-1" dirty="0" smtClean="0">
                <a:solidFill>
                  <a:srgbClr val="FF0000"/>
                </a:solidFill>
                <a:latin typeface="Calibri"/>
                <a:hlinkClick r:id="rId3"/>
              </a:rPr>
              <a:t>Ex : </a:t>
            </a:r>
            <a:r>
              <a:rPr lang="fr-FR" sz="2000" spc="-1" dirty="0" err="1" smtClean="0">
                <a:solidFill>
                  <a:srgbClr val="FF0000"/>
                </a:solidFill>
                <a:latin typeface="Calibri"/>
                <a:hlinkClick r:id="rId3"/>
              </a:rPr>
              <a:t>last_jo_avg_age</a:t>
            </a:r>
            <a:r>
              <a:rPr lang="fr-FR" sz="2000" spc="-1" dirty="0" smtClean="0">
                <a:solidFill>
                  <a:srgbClr val="FF0000"/>
                </a:solidFill>
                <a:latin typeface="Calibri"/>
                <a:hlinkClick r:id="rId3"/>
              </a:rPr>
              <a:t>: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224" y="485973"/>
            <a:ext cx="2248168" cy="1152907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5FE2CD1-401B-4347-A641-A68BFC0603D0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14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523880" y="1122480"/>
            <a:ext cx="9143640" cy="871783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/>
            <a:r>
              <a:rPr lang="en-US" sz="2800" spc="-1" dirty="0">
                <a:latin typeface="Times New Roman"/>
              </a:rPr>
              <a:t>PFE Big Data : Olympic Games Athens 1896 - Rio 2016</a:t>
            </a:r>
            <a:endParaRPr lang="fr-FR" sz="2800" spc="-1" dirty="0">
              <a:latin typeface="Times New Roman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957943" y="2275291"/>
            <a:ext cx="6740435" cy="395369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UC1</a:t>
            </a:r>
            <a:endParaRPr lang="fr-FR" sz="2400" spc="-1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4000" b="1" spc="-1" dirty="0" smtClean="0">
                <a:solidFill>
                  <a:srgbClr val="000000"/>
                </a:solidFill>
                <a:latin typeface="Calibri"/>
              </a:rPr>
              <a:t>UC2-Datavisualization</a:t>
            </a:r>
            <a:endParaRPr lang="fr-FR" sz="4000" b="1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UC3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Demo</a:t>
            </a:r>
            <a:endParaRPr lang="fr-FR" sz="2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406" y="2905020"/>
            <a:ext cx="4795095" cy="269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365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9E054D5F-0AF7-4AD3-A9B1-A81D7619AB2F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16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Demi-tour 4"/>
          <p:cNvSpPr/>
          <p:nvPr/>
        </p:nvSpPr>
        <p:spPr>
          <a:xfrm>
            <a:off x="4284359" y="3202359"/>
            <a:ext cx="966651" cy="32657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Nuage 5"/>
          <p:cNvSpPr/>
          <p:nvPr/>
        </p:nvSpPr>
        <p:spPr>
          <a:xfrm>
            <a:off x="3807565" y="2020824"/>
            <a:ext cx="2189187" cy="1181535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ODBC </a:t>
            </a:r>
            <a:r>
              <a:rPr lang="fr-FR" dirty="0" err="1" smtClean="0"/>
              <a:t>Hive</a:t>
            </a:r>
            <a:r>
              <a:rPr lang="fr-FR" dirty="0" smtClean="0"/>
              <a:t>  </a:t>
            </a:r>
            <a:r>
              <a:rPr lang="fr-FR" dirty="0" err="1" smtClean="0"/>
              <a:t>connector</a:t>
            </a:r>
            <a:endParaRPr lang="fr-FR" dirty="0" smtClean="0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719637287"/>
              </p:ext>
            </p:extLst>
          </p:nvPr>
        </p:nvGraphicFramePr>
        <p:xfrm>
          <a:off x="1019368" y="2983557"/>
          <a:ext cx="3376027" cy="2246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9024" y="3493007"/>
            <a:ext cx="6429375" cy="1890850"/>
          </a:xfrm>
          <a:prstGeom prst="rect">
            <a:avLst/>
          </a:prstGeom>
        </p:spPr>
      </p:pic>
      <p:sp>
        <p:nvSpPr>
          <p:cNvPr id="9" name="Nuage 8"/>
          <p:cNvSpPr/>
          <p:nvPr/>
        </p:nvSpPr>
        <p:spPr>
          <a:xfrm>
            <a:off x="7183592" y="2261833"/>
            <a:ext cx="1920241" cy="940526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Power BI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99479" y="643999"/>
            <a:ext cx="36265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b="1" spc="-1" dirty="0">
                <a:solidFill>
                  <a:srgbClr val="000000"/>
                </a:solidFill>
                <a:latin typeface="Calibri Light"/>
              </a:rPr>
              <a:t>UC2 - </a:t>
            </a:r>
            <a:r>
              <a:rPr lang="fr-FR" sz="4400" b="1" spc="-1" dirty="0" err="1">
                <a:solidFill>
                  <a:srgbClr val="000000"/>
                </a:solidFill>
                <a:latin typeface="Calibri Light"/>
              </a:rPr>
              <a:t>Overview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1245338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97032" y="427636"/>
            <a:ext cx="10515240" cy="1107299"/>
          </a:xfrm>
        </p:spPr>
        <p:txBody>
          <a:bodyPr>
            <a:normAutofit/>
          </a:bodyPr>
          <a:lstStyle/>
          <a:p>
            <a:r>
              <a:rPr lang="fr-FR" sz="4400" b="1" spc="-1" dirty="0">
                <a:solidFill>
                  <a:srgbClr val="000000"/>
                </a:solidFill>
                <a:latin typeface="Calibri"/>
              </a:rPr>
              <a:t>UC2 – Data </a:t>
            </a:r>
            <a:r>
              <a:rPr lang="fr-FR" sz="4400" b="1" spc="-1" dirty="0" err="1">
                <a:solidFill>
                  <a:srgbClr val="000000"/>
                </a:solidFill>
                <a:latin typeface="Calibri"/>
              </a:rPr>
              <a:t>Visualization</a:t>
            </a:r>
            <a:endParaRPr lang="fr-FR" sz="4400" dirty="0"/>
          </a:p>
        </p:txBody>
      </p:sp>
      <p:sp>
        <p:nvSpPr>
          <p:cNvPr id="3" name="Espace réservé du texte 2"/>
          <p:cNvSpPr>
            <a:spLocks noGrp="1"/>
          </p:cNvSpPr>
          <p:nvPr>
            <p:ph sz="half" idx="1"/>
          </p:nvPr>
        </p:nvSpPr>
        <p:spPr>
          <a:xfrm>
            <a:off x="1023296" y="1683112"/>
            <a:ext cx="3394129" cy="231599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sz="2400" dirty="0"/>
              <a:t>In </a:t>
            </a:r>
            <a:r>
              <a:rPr lang="fr-FR" sz="2400" dirty="0" err="1"/>
              <a:t>order</a:t>
            </a:r>
            <a:r>
              <a:rPr lang="fr-FR" sz="2400" dirty="0"/>
              <a:t> to </a:t>
            </a:r>
            <a:r>
              <a:rPr lang="fr-FR" sz="2400" dirty="0" err="1"/>
              <a:t>load</a:t>
            </a:r>
            <a:r>
              <a:rPr lang="fr-FR" sz="2400" dirty="0"/>
              <a:t> the data on </a:t>
            </a:r>
            <a:r>
              <a:rPr lang="fr-FR" sz="2400" dirty="0" err="1"/>
              <a:t>which</a:t>
            </a:r>
            <a:r>
              <a:rPr lang="fr-FR" sz="2400" dirty="0"/>
              <a:t> reports and charts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dirty="0"/>
              <a:t>are </a:t>
            </a:r>
            <a:r>
              <a:rPr lang="fr-FR" sz="2400" dirty="0" err="1"/>
              <a:t>based</a:t>
            </a:r>
            <a:r>
              <a:rPr lang="fr-FR" sz="2400" dirty="0"/>
              <a:t>,</a:t>
            </a:r>
          </a:p>
          <a:p>
            <a:pPr marL="0" indent="0">
              <a:buNone/>
            </a:pPr>
            <a:r>
              <a:rPr lang="fr-FR" sz="2400" dirty="0" err="1"/>
              <a:t>we</a:t>
            </a:r>
            <a:r>
              <a:rPr lang="fr-FR" sz="2400" dirty="0"/>
              <a:t> have </a:t>
            </a:r>
            <a:r>
              <a:rPr lang="fr-FR" sz="2400" dirty="0" err="1"/>
              <a:t>connected</a:t>
            </a:r>
            <a:r>
              <a:rPr lang="fr-FR" sz="2400" dirty="0"/>
              <a:t> the </a:t>
            </a:r>
            <a:r>
              <a:rPr lang="fr-FR" sz="2400" dirty="0" err="1"/>
              <a:t>reporting</a:t>
            </a:r>
            <a:r>
              <a:rPr lang="fr-FR" sz="2400" dirty="0"/>
              <a:t> </a:t>
            </a:r>
            <a:r>
              <a:rPr lang="fr-FR" sz="2400" dirty="0" err="1"/>
              <a:t>tool</a:t>
            </a:r>
            <a:r>
              <a:rPr lang="fr-FR" sz="2400" dirty="0"/>
              <a:t> Power BI on </a:t>
            </a:r>
            <a:r>
              <a:rPr lang="fr-FR" sz="2400" dirty="0" err="1"/>
              <a:t>Hive</a:t>
            </a:r>
            <a:r>
              <a:rPr lang="fr-FR" sz="2400" dirty="0"/>
              <a:t> </a:t>
            </a:r>
            <a:r>
              <a:rPr lang="fr-FR" sz="2400" dirty="0" err="1"/>
              <a:t>platform</a:t>
            </a:r>
            <a:r>
              <a:rPr lang="fr-FR" sz="2400" dirty="0"/>
              <a:t> </a:t>
            </a:r>
            <a:r>
              <a:rPr lang="fr-FR" sz="2400" dirty="0" err="1"/>
              <a:t>using</a:t>
            </a:r>
            <a:r>
              <a:rPr lang="fr-FR" sz="2400" dirty="0"/>
              <a:t> an ODBC </a:t>
            </a:r>
            <a:r>
              <a:rPr lang="fr-FR" sz="2400" dirty="0" err="1"/>
              <a:t>connector</a:t>
            </a:r>
            <a:r>
              <a:rPr lang="fr-FR" sz="2400" dirty="0"/>
              <a:t> . 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sz="half" idx="2"/>
          </p:nvPr>
        </p:nvSpPr>
        <p:spPr>
          <a:xfrm>
            <a:off x="4572000" y="1825560"/>
            <a:ext cx="6785280" cy="4350960"/>
          </a:xfrm>
        </p:spPr>
        <p:txBody>
          <a:bodyPr>
            <a:normAutofit fontScale="85000" lnSpcReduction="10000"/>
          </a:bodyPr>
          <a:lstStyle/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83112"/>
            <a:ext cx="6781320" cy="473468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338" y="4180109"/>
            <a:ext cx="1720311" cy="1720311"/>
          </a:xfrm>
          <a:prstGeom prst="rect">
            <a:avLst/>
          </a:prstGeom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10361612" y="6351657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0A3EF897-ADB4-4D87-90E5-CB7A1F262B04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17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239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731273" y="485973"/>
            <a:ext cx="10013052" cy="99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trike="noStrike" spc="-1" dirty="0" smtClean="0">
                <a:solidFill>
                  <a:srgbClr val="000000"/>
                </a:solidFill>
                <a:latin typeface="Calibri Light"/>
              </a:rPr>
              <a:t>UC2 – </a:t>
            </a:r>
            <a:r>
              <a:rPr lang="fr-FR" sz="4400" b="1" strike="noStrike" spc="-1" dirty="0" err="1">
                <a:solidFill>
                  <a:srgbClr val="000000"/>
                </a:solidFill>
                <a:latin typeface="Calibri Light"/>
              </a:rPr>
              <a:t>Metric</a:t>
            </a: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 tables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65423" y="1881733"/>
            <a:ext cx="10515240" cy="4817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Assuming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data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available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in the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lake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 in parquet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format,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create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managed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tables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based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on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previous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external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table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: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         6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managed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tables, one for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each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of the 6 BI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metrics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in UC2. 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1700" spc="-1" dirty="0" smtClean="0">
                <a:solidFill>
                  <a:schemeClr val="accent2"/>
                </a:solidFill>
                <a:latin typeface="Calibri"/>
              </a:rPr>
              <a:t>     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lang="fr-FR" sz="2000" b="0" strike="noStrike" spc="-1" dirty="0" smtClean="0">
                <a:solidFill>
                  <a:srgbClr val="FF0000"/>
                </a:solidFill>
                <a:latin typeface="Calibri"/>
                <a:hlinkClick r:id="rId2"/>
              </a:rPr>
              <a:t>Scripts </a:t>
            </a:r>
            <a:r>
              <a:rPr lang="fr-FR" sz="2000" spc="-1" dirty="0" smtClean="0">
                <a:solidFill>
                  <a:srgbClr val="FF0000"/>
                </a:solidFill>
                <a:latin typeface="Calibri"/>
                <a:hlinkClick r:id="rId2"/>
              </a:rPr>
              <a:t>- </a:t>
            </a:r>
            <a:r>
              <a:rPr lang="fr-FR" sz="2000" spc="-1" dirty="0" smtClean="0">
                <a:solidFill>
                  <a:srgbClr val="FF0000"/>
                </a:solidFill>
                <a:latin typeface="Calibri"/>
                <a:hlinkClick r:id="rId2"/>
              </a:rPr>
              <a:t>Ex</a:t>
            </a:r>
            <a:r>
              <a:rPr lang="fr-FR" sz="2000" b="0" strike="noStrike" spc="-1" dirty="0" smtClean="0">
                <a:solidFill>
                  <a:srgbClr val="FF0000"/>
                </a:solidFill>
                <a:latin typeface="Calibri"/>
                <a:hlinkClick r:id="rId2"/>
              </a:rPr>
              <a:t> : </a:t>
            </a:r>
            <a:r>
              <a:rPr lang="fr-FR" sz="2000" spc="-1" dirty="0" err="1" smtClean="0">
                <a:solidFill>
                  <a:srgbClr val="FF0000"/>
                </a:solidFill>
                <a:latin typeface="Calibri"/>
                <a:hlinkClick r:id="rId2"/>
              </a:rPr>
              <a:t>m</a:t>
            </a:r>
            <a:r>
              <a:rPr lang="fr-FR" sz="2000" b="0" strike="noStrike" spc="-1" dirty="0" err="1" smtClean="0">
                <a:solidFill>
                  <a:srgbClr val="FF0000"/>
                </a:solidFill>
                <a:latin typeface="Calibri"/>
                <a:hlinkClick r:id="rId2"/>
              </a:rPr>
              <a:t>anaged</a:t>
            </a:r>
            <a:r>
              <a:rPr lang="fr-FR" sz="2000" b="0" strike="noStrike" spc="-1" dirty="0" smtClean="0">
                <a:solidFill>
                  <a:srgbClr val="FF0000"/>
                </a:solidFill>
                <a:latin typeface="Calibri"/>
                <a:hlinkClick r:id="rId2"/>
              </a:rPr>
              <a:t> </a:t>
            </a:r>
            <a:r>
              <a:rPr lang="fr-FR" sz="2000" b="0" strike="noStrike" spc="-1" dirty="0" smtClean="0">
                <a:solidFill>
                  <a:srgbClr val="FF0000"/>
                </a:solidFill>
                <a:latin typeface="Calibri"/>
                <a:hlinkClick r:id="rId2"/>
              </a:rPr>
              <a:t>tables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573" y="3741853"/>
            <a:ext cx="1926816" cy="903582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5FE2CD1-401B-4347-A641-A68BFC0603D0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18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319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1" y="330495"/>
            <a:ext cx="9679094" cy="969668"/>
          </a:xfrm>
        </p:spPr>
        <p:txBody>
          <a:bodyPr>
            <a:noAutofit/>
          </a:bodyPr>
          <a:lstStyle/>
          <a:p>
            <a:pPr algn="ctr"/>
            <a:r>
              <a:rPr lang="fr-FR" sz="3200" spc="-1" dirty="0">
                <a:solidFill>
                  <a:srgbClr val="000000"/>
                </a:solidFill>
                <a:latin typeface="Calibri"/>
              </a:rPr>
              <a:t>UC2 : 1 - S</a:t>
            </a:r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tatic </a:t>
            </a:r>
            <a:r>
              <a:rPr lang="fr-FR" sz="3200" spc="-1" dirty="0">
                <a:solidFill>
                  <a:srgbClr val="000000"/>
                </a:solidFill>
                <a:latin typeface="Calibri"/>
              </a:rPr>
              <a:t>report of </a:t>
            </a:r>
            <a:r>
              <a:rPr lang="fr-FR" sz="3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3200" spc="-1" dirty="0">
                <a:solidFill>
                  <a:srgbClr val="000000"/>
                </a:solidFill>
                <a:latin typeface="Calibri"/>
              </a:rPr>
              <a:t>the last Olympic games </a:t>
            </a:r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 </a:t>
            </a:r>
            <a:br>
              <a:rPr lang="fr-FR" sz="3200" spc="-1" dirty="0" smtClean="0">
                <a:solidFill>
                  <a:srgbClr val="000000"/>
                </a:solidFill>
                <a:latin typeface="Calibri"/>
              </a:rPr>
            </a:br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Average </a:t>
            </a:r>
            <a:r>
              <a:rPr lang="fr-FR" sz="3200" spc="-1" dirty="0">
                <a:solidFill>
                  <a:srgbClr val="000000"/>
                </a:solidFill>
                <a:latin typeface="Calibri"/>
              </a:rPr>
              <a:t>athletes 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C1D9412-720B-4018-BAE0-ED3DEFDA114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19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7" name="Espace réservé du contenu 6" descr="Capture d’écra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21" y="1800235"/>
            <a:ext cx="6233564" cy="372760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180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523880" y="461555"/>
            <a:ext cx="9143640" cy="1506584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2800" spc="-1" dirty="0">
                <a:latin typeface="Times New Roman"/>
              </a:rPr>
              <a:t>PFE Big Data : Olympic Games Athens 1896 - Rio </a:t>
            </a:r>
            <a:r>
              <a:rPr lang="en-US" sz="2800" spc="-1" dirty="0" smtClean="0">
                <a:latin typeface="Times New Roman"/>
              </a:rPr>
              <a:t>2016</a:t>
            </a:r>
          </a:p>
          <a:p>
            <a:pPr algn="ctr">
              <a:lnSpc>
                <a:spcPct val="90000"/>
              </a:lnSpc>
            </a:pPr>
            <a:endParaRPr lang="fr-FR" sz="2800" spc="-1" dirty="0">
              <a:latin typeface="Times New Roman"/>
            </a:endParaRPr>
          </a:p>
          <a:p>
            <a:pPr algn="ctr">
              <a:lnSpc>
                <a:spcPct val="90000"/>
              </a:lnSpc>
            </a:pPr>
            <a:r>
              <a:rPr lang="fr-FR" sz="4400" b="1" strike="noStrike" spc="-1" dirty="0" err="1" smtClean="0">
                <a:solidFill>
                  <a:srgbClr val="000000"/>
                </a:solidFill>
                <a:latin typeface="Calibri Light"/>
              </a:rPr>
              <a:t>Summary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00595" y="2523716"/>
            <a:ext cx="5791200" cy="314332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lvl="4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UC1-Datalake</a:t>
            </a:r>
          </a:p>
          <a:p>
            <a:pPr lvl="4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UC2-Data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Visualization</a:t>
            </a:r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lvl="4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UC3-Operational &amp; Real time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                         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Demo</a:t>
            </a:r>
            <a:endParaRPr lang="fr-FR" sz="2400" b="0" strike="noStrike" spc="-1" dirty="0">
              <a:latin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794" y="2523717"/>
            <a:ext cx="5793785" cy="31433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4500" y="138318"/>
            <a:ext cx="10344150" cy="914573"/>
          </a:xfrm>
        </p:spPr>
        <p:txBody>
          <a:bodyPr>
            <a:normAutofit fontScale="90000"/>
          </a:bodyPr>
          <a:lstStyle/>
          <a:p>
            <a:pPr algn="ctr"/>
            <a:r>
              <a:rPr lang="fr-FR" spc="-1" dirty="0">
                <a:solidFill>
                  <a:srgbClr val="000000"/>
                </a:solidFill>
                <a:latin typeface="Calibri"/>
              </a:rPr>
              <a:t>UC2: 1 - S</a:t>
            </a:r>
            <a:r>
              <a:rPr lang="fr-FR" spc="-1" dirty="0" smtClean="0">
                <a:solidFill>
                  <a:srgbClr val="000000"/>
                </a:solidFill>
                <a:latin typeface="Calibri"/>
              </a:rPr>
              <a:t>tatic 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report of  the last Olympic games </a:t>
            </a:r>
            <a:r>
              <a:rPr lang="fr-FR" spc="-1" dirty="0" smtClean="0">
                <a:solidFill>
                  <a:srgbClr val="000000"/>
                </a:solidFill>
                <a:latin typeface="Calibri"/>
              </a:rPr>
              <a:t/>
            </a:r>
            <a:br>
              <a:rPr lang="fr-FR" spc="-1" dirty="0" smtClean="0">
                <a:solidFill>
                  <a:srgbClr val="000000"/>
                </a:solidFill>
                <a:latin typeface="Calibri"/>
              </a:rPr>
            </a:br>
            <a:r>
              <a:rPr lang="fr-FR" spc="-1" dirty="0" smtClean="0">
                <a:solidFill>
                  <a:srgbClr val="000000"/>
                </a:solidFill>
                <a:latin typeface="Calibri"/>
              </a:rPr>
              <a:t>Top 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5 </a:t>
            </a:r>
            <a:r>
              <a:rPr lang="fr-FR" spc="-1" dirty="0" err="1">
                <a:solidFill>
                  <a:srgbClr val="000000"/>
                </a:solidFill>
                <a:latin typeface="Calibri"/>
              </a:rPr>
              <a:t>female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 and male athletes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C1D9412-720B-4018-BAE0-ED3DEFDA114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20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7" name="Espace réservé du contenu 6" descr="Capture d’écra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636" y="1407435"/>
            <a:ext cx="4875731" cy="50933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580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00253" y="138319"/>
            <a:ext cx="9418631" cy="1280890"/>
          </a:xfrm>
        </p:spPr>
        <p:txBody>
          <a:bodyPr>
            <a:normAutofit/>
          </a:bodyPr>
          <a:lstStyle/>
          <a:p>
            <a:pPr algn="ctr"/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UC2: 1 - </a:t>
            </a:r>
            <a:r>
              <a:rPr lang="fr-FR" sz="3200" spc="-1" dirty="0">
                <a:solidFill>
                  <a:srgbClr val="000000"/>
                </a:solidFill>
                <a:latin typeface="Calibri"/>
              </a:rPr>
              <a:t>Static report of  the last Olympic games </a:t>
            </a:r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/>
            </a:r>
            <a:br>
              <a:rPr lang="fr-FR" sz="3200" spc="-1" dirty="0" smtClean="0">
                <a:solidFill>
                  <a:srgbClr val="000000"/>
                </a:solidFill>
                <a:latin typeface="Calibri"/>
              </a:rPr>
            </a:br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Top </a:t>
            </a:r>
            <a:r>
              <a:rPr lang="fr-FR" sz="3200" spc="-1" dirty="0">
                <a:solidFill>
                  <a:srgbClr val="000000"/>
                </a:solidFill>
                <a:latin typeface="Calibri"/>
              </a:rPr>
              <a:t>5 best countries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361612" y="6330469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3C1D9412-720B-4018-BAE0-ED3DEFDA114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21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7" name="Espace réservé du contenu 6" descr="Capture d’écra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1543642"/>
            <a:ext cx="4409145" cy="52342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07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14488" y="430208"/>
            <a:ext cx="10273712" cy="955679"/>
          </a:xfrm>
        </p:spPr>
        <p:txBody>
          <a:bodyPr>
            <a:noAutofit/>
          </a:bodyPr>
          <a:lstStyle/>
          <a:p>
            <a:pPr algn="ctr"/>
            <a:r>
              <a:rPr lang="fr-FR" sz="3200" spc="-1" dirty="0">
                <a:solidFill>
                  <a:srgbClr val="000000"/>
                </a:solidFill>
                <a:latin typeface="Calibri"/>
              </a:rPr>
              <a:t>UC2- </a:t>
            </a:r>
            <a:r>
              <a:rPr lang="fr-FR" sz="3200" spc="-1" dirty="0" err="1">
                <a:solidFill>
                  <a:srgbClr val="000000"/>
                </a:solidFill>
                <a:latin typeface="Calibri"/>
              </a:rPr>
              <a:t>Dynamic</a:t>
            </a:r>
            <a:r>
              <a:rPr lang="fr-FR" sz="3200" spc="-1" dirty="0">
                <a:solidFill>
                  <a:srgbClr val="000000"/>
                </a:solidFill>
                <a:latin typeface="Calibri"/>
              </a:rPr>
              <a:t> charts </a:t>
            </a:r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/>
            </a:r>
            <a:br>
              <a:rPr lang="fr-FR" sz="3200" spc="-1" dirty="0" smtClean="0">
                <a:solidFill>
                  <a:srgbClr val="000000"/>
                </a:solidFill>
                <a:latin typeface="Calibri"/>
              </a:rPr>
            </a:br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Evolutions </a:t>
            </a:r>
            <a:r>
              <a:rPr lang="fr-FR" sz="3200" spc="-1" dirty="0">
                <a:solidFill>
                  <a:srgbClr val="000000"/>
                </a:solidFill>
                <a:latin typeface="Calibri"/>
              </a:rPr>
              <a:t>over last </a:t>
            </a:r>
            <a:r>
              <a:rPr lang="fr-FR" sz="3200" spc="-1" dirty="0">
                <a:solidFill>
                  <a:srgbClr val="000000"/>
                </a:solidFill>
                <a:latin typeface="Calibri"/>
              </a:rPr>
              <a:t>5 </a:t>
            </a:r>
            <a:r>
              <a:rPr lang="fr-FR" sz="3200" spc="-1" dirty="0" err="1">
                <a:solidFill>
                  <a:srgbClr val="000000"/>
                </a:solidFill>
                <a:latin typeface="Calibri"/>
              </a:rPr>
              <a:t>years</a:t>
            </a:r>
            <a:endParaRPr lang="fr-FR" sz="32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" name="Image 6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87" y="1678156"/>
            <a:ext cx="7229475" cy="50720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0361612" y="6351657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EAF4A301-97E6-42C8-8F90-CABE626394C4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22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407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14488" y="458784"/>
            <a:ext cx="10273712" cy="984253"/>
          </a:xfrm>
        </p:spPr>
        <p:txBody>
          <a:bodyPr>
            <a:noAutofit/>
          </a:bodyPr>
          <a:lstStyle/>
          <a:p>
            <a:pPr algn="ctr"/>
            <a:r>
              <a:rPr lang="fr-FR" sz="3200" spc="-1" dirty="0">
                <a:solidFill>
                  <a:srgbClr val="000000"/>
                </a:solidFill>
                <a:latin typeface="Calibri"/>
              </a:rPr>
              <a:t>UC2- </a:t>
            </a:r>
            <a:r>
              <a:rPr lang="fr-FR" sz="3200" spc="-1" dirty="0" err="1">
                <a:solidFill>
                  <a:srgbClr val="000000"/>
                </a:solidFill>
                <a:latin typeface="Calibri"/>
              </a:rPr>
              <a:t>Dynamic</a:t>
            </a:r>
            <a:r>
              <a:rPr lang="fr-FR" sz="3200" spc="-1" dirty="0">
                <a:solidFill>
                  <a:srgbClr val="000000"/>
                </a:solidFill>
                <a:latin typeface="Calibri"/>
              </a:rPr>
              <a:t> charts </a:t>
            </a:r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/>
            </a:r>
            <a:br>
              <a:rPr lang="fr-FR" sz="3200" spc="-1" dirty="0" smtClean="0">
                <a:solidFill>
                  <a:srgbClr val="000000"/>
                </a:solidFill>
                <a:latin typeface="Calibri"/>
              </a:rPr>
            </a:br>
            <a:r>
              <a:rPr lang="fr-FR" sz="3200" spc="-1" dirty="0" smtClean="0">
                <a:solidFill>
                  <a:srgbClr val="000000"/>
                </a:solidFill>
                <a:latin typeface="Calibri"/>
              </a:rPr>
              <a:t>Evolutions </a:t>
            </a:r>
            <a:r>
              <a:rPr lang="fr-FR" sz="3200" spc="-1" dirty="0">
                <a:solidFill>
                  <a:srgbClr val="000000"/>
                </a:solidFill>
                <a:latin typeface="Calibri"/>
              </a:rPr>
              <a:t>over last </a:t>
            </a:r>
            <a:r>
              <a:rPr lang="fr-FR" sz="3200" spc="-1" dirty="0">
                <a:solidFill>
                  <a:srgbClr val="000000"/>
                </a:solidFill>
                <a:latin typeface="Calibri"/>
              </a:rPr>
              <a:t>5 </a:t>
            </a:r>
            <a:r>
              <a:rPr lang="fr-FR" sz="3200" spc="-1" dirty="0" err="1">
                <a:solidFill>
                  <a:srgbClr val="000000"/>
                </a:solidFill>
                <a:latin typeface="Calibri"/>
              </a:rPr>
              <a:t>years</a:t>
            </a:r>
            <a:endParaRPr lang="fr-FR" sz="32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" name="Image 8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537" y="1678156"/>
            <a:ext cx="6757988" cy="48643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0361612" y="6351657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EAF4A301-97E6-42C8-8F90-CABE626394C4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23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465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523880" y="1122480"/>
            <a:ext cx="9143640" cy="871783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/>
            <a:r>
              <a:rPr lang="en-US" sz="2800" spc="-1" dirty="0">
                <a:latin typeface="Times New Roman"/>
              </a:rPr>
              <a:t>PFE Big Data : Olympic Games Athens 1896 - Rio 2016</a:t>
            </a:r>
            <a:endParaRPr lang="fr-FR" sz="2800" spc="-1" dirty="0">
              <a:latin typeface="Times New Roman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523880" y="2325189"/>
            <a:ext cx="6714429" cy="3953691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UC1</a:t>
            </a:r>
            <a:endParaRPr lang="fr-FR" sz="2400" spc="-1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UC2</a:t>
            </a:r>
            <a:endParaRPr lang="fr-FR" sz="2400" spc="-1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6000" b="1" spc="-1" dirty="0" smtClean="0">
                <a:solidFill>
                  <a:srgbClr val="000000"/>
                </a:solidFill>
                <a:latin typeface="Calibri"/>
              </a:rPr>
              <a:t>UC3-Operational 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6000" b="1" spc="-1" dirty="0" smtClean="0">
                <a:solidFill>
                  <a:srgbClr val="000000"/>
                </a:solidFill>
                <a:latin typeface="Calibri"/>
              </a:rPr>
              <a:t>&amp; Real time</a:t>
            </a:r>
            <a:endParaRPr lang="fr-FR" sz="6000" b="1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Demo</a:t>
            </a:r>
            <a:endParaRPr lang="fr-FR" sz="2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302034"/>
            <a:ext cx="4639952" cy="238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871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723918" y="493632"/>
            <a:ext cx="9783977" cy="99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UC3 – </a:t>
            </a:r>
            <a:r>
              <a:rPr lang="fr-FR" sz="4400" b="1" strike="noStrike" spc="-1" dirty="0" err="1">
                <a:solidFill>
                  <a:srgbClr val="000000"/>
                </a:solidFill>
                <a:latin typeface="Calibri Light"/>
              </a:rPr>
              <a:t>Database</a:t>
            </a: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fr-FR" sz="4400" b="1" strike="noStrike" spc="-1" dirty="0" err="1">
                <a:solidFill>
                  <a:srgbClr val="000000"/>
                </a:solidFill>
                <a:latin typeface="Calibri Light"/>
              </a:rPr>
              <a:t>choice</a:t>
            </a: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 1/2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458656"/>
            <a:ext cx="10515240" cy="4817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Because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lot of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random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R/W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operations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are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done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because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the volume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b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ig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but not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very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huge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less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than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Pbytes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),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have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chosen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an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Operational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: </a:t>
            </a:r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457560"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Both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5B9BD5"/>
                </a:solidFill>
                <a:latin typeface="Calibri"/>
              </a:rPr>
              <a:t>Relational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d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atabase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fr-FR" sz="2400" b="0" strike="noStrike" spc="-1" dirty="0" smtClean="0">
                <a:solidFill>
                  <a:srgbClr val="5B9BD5"/>
                </a:solidFill>
                <a:latin typeface="Calibri"/>
              </a:rPr>
              <a:t>NoSQL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d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atabase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are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convenient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.</a:t>
            </a:r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fr-FR" sz="2400" spc="-1" dirty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determinate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what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kind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of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databases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need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have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z="2400" b="0" strike="noStrike" spc="-1" dirty="0">
                <a:solidFill>
                  <a:srgbClr val="5B9BD5"/>
                </a:solidFill>
                <a:latin typeface="Calibri"/>
              </a:rPr>
              <a:t>CAP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principles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As the tables are </a:t>
            </a:r>
            <a:r>
              <a:rPr lang="fr-FR" sz="2400" spc="-1" dirty="0" err="1" smtClean="0">
                <a:solidFill>
                  <a:srgbClr val="5B9BD5"/>
                </a:solidFill>
                <a:latin typeface="Calibri"/>
              </a:rPr>
              <a:t>designed</a:t>
            </a:r>
            <a:r>
              <a:rPr lang="fr-FR" sz="2400" spc="-1" dirty="0" smtClean="0">
                <a:solidFill>
                  <a:srgbClr val="5B9BD5"/>
                </a:solidFill>
                <a:latin typeface="Calibri"/>
              </a:rPr>
              <a:t> by </a:t>
            </a:r>
            <a:r>
              <a:rPr lang="fr-FR" sz="2400" spc="-1" dirty="0" err="1" smtClean="0">
                <a:solidFill>
                  <a:srgbClr val="5B9BD5"/>
                </a:solidFill>
                <a:latin typeface="Calibri"/>
              </a:rPr>
              <a:t>query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,  NoSQL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are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definitely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more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suitable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457560"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endParaRPr lang="fr-FR" sz="2400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Because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5B9BD5"/>
                </a:solidFill>
                <a:latin typeface="Calibri"/>
              </a:rPr>
              <a:t>Availability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not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really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required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can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pick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a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for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which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>
                <a:solidFill>
                  <a:srgbClr val="5B9BD5"/>
                </a:solidFill>
                <a:latin typeface="Calibri"/>
              </a:rPr>
              <a:t>Partition </a:t>
            </a:r>
            <a:r>
              <a:rPr lang="fr-FR" sz="2400" spc="-1" dirty="0" err="1">
                <a:solidFill>
                  <a:srgbClr val="5B9BD5"/>
                </a:solidFill>
                <a:latin typeface="Calibri"/>
              </a:rPr>
              <a:t>Tolerance</a:t>
            </a:r>
            <a:r>
              <a:rPr lang="fr-FR" sz="2400" spc="-1" dirty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and</a:t>
            </a:r>
            <a:r>
              <a:rPr lang="fr-FR" sz="2400" spc="-1" dirty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5B9BD5"/>
                </a:solidFill>
                <a:latin typeface="Calibri"/>
              </a:rPr>
              <a:t>Consistency</a:t>
            </a:r>
            <a:r>
              <a:rPr lang="fr-FR" sz="2400" spc="-1" dirty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requirements</a:t>
            </a:r>
            <a:r>
              <a:rPr lang="fr-FR" sz="2400" spc="-1" dirty="0" smtClean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are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fullfilled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In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this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case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databases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range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somewhat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wide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: </a:t>
            </a:r>
            <a:r>
              <a:rPr lang="fr-FR" sz="1900" b="1" i="1" strike="noStrike" spc="-1" dirty="0">
                <a:solidFill>
                  <a:srgbClr val="000000"/>
                </a:solidFill>
                <a:latin typeface="Calibri"/>
              </a:rPr>
              <a:t>Cassandra, MongoDB, </a:t>
            </a:r>
            <a:r>
              <a:rPr lang="fr-FR" sz="1900" b="1" i="1" strike="noStrike" spc="-1" dirty="0" err="1">
                <a:solidFill>
                  <a:srgbClr val="000000"/>
                </a:solidFill>
                <a:latin typeface="Calibri"/>
              </a:rPr>
              <a:t>Hbase</a:t>
            </a:r>
            <a:r>
              <a:rPr lang="fr-FR" sz="1900" b="1" i="1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1900" b="1" i="1" strike="noStrike" spc="-1" dirty="0" err="1" smtClean="0">
                <a:solidFill>
                  <a:srgbClr val="000000"/>
                </a:solidFill>
                <a:latin typeface="Calibri"/>
              </a:rPr>
              <a:t>CosmosDB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etc.</a:t>
            </a:r>
            <a:endParaRPr lang="fr-FR" sz="2400" b="0" strike="noStrike" spc="-1" dirty="0" smtClean="0">
              <a:solidFill>
                <a:srgbClr val="FFC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choice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of the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was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based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on an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selection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matrix.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0504492" y="6387621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3ED6F5A0-6713-4166-A771-2C179C6568E1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25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747344" y="512364"/>
            <a:ext cx="10515240" cy="99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UC3 – </a:t>
            </a:r>
            <a:r>
              <a:rPr lang="fr-FR" sz="4400" b="1" strike="noStrike" spc="-1" dirty="0" err="1">
                <a:solidFill>
                  <a:srgbClr val="000000"/>
                </a:solidFill>
                <a:latin typeface="Calibri Light"/>
              </a:rPr>
              <a:t>Database</a:t>
            </a: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fr-FR" sz="4400" b="1" strike="noStrike" spc="-1" dirty="0" err="1">
                <a:solidFill>
                  <a:srgbClr val="000000"/>
                </a:solidFill>
                <a:latin typeface="Calibri Light"/>
              </a:rPr>
              <a:t>choice</a:t>
            </a: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 2/2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30785" y="1358640"/>
            <a:ext cx="11297421" cy="4817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determinate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which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implement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have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a </a:t>
            </a:r>
            <a:r>
              <a:rPr lang="fr-FR" sz="2400" b="0" strike="noStrike" spc="-1" dirty="0">
                <a:solidFill>
                  <a:srgbClr val="5B9BD5"/>
                </a:solidFill>
                <a:latin typeface="Calibri"/>
              </a:rPr>
              <a:t>multi </a:t>
            </a:r>
            <a:r>
              <a:rPr lang="fr-FR" sz="2400" b="0" strike="noStrike" spc="-1" dirty="0" err="1">
                <a:solidFill>
                  <a:srgbClr val="5B9BD5"/>
                </a:solidFill>
                <a:latin typeface="Calibri"/>
              </a:rPr>
              <a:t>criteria</a:t>
            </a:r>
            <a:r>
              <a:rPr lang="fr-FR" sz="2400" b="0" strike="noStrike" spc="-1" dirty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400" b="0" strike="noStrike" spc="-1" dirty="0" smtClean="0">
                <a:solidFill>
                  <a:srgbClr val="5B9BD5"/>
                </a:solidFill>
                <a:latin typeface="Calibri"/>
              </a:rPr>
              <a:t>matrix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fr-FR" sz="2400" spc="-1" dirty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According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to the matrix 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in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context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the best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choice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1" strike="noStrike" spc="-1" dirty="0">
                <a:solidFill>
                  <a:srgbClr val="5B9BD5"/>
                </a:solidFill>
                <a:latin typeface="Calibri"/>
              </a:rPr>
              <a:t>MongoDB</a:t>
            </a:r>
            <a:r>
              <a:rPr lang="fr-FR" sz="2400" b="0" strike="noStrike" spc="-1" dirty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000" spc="-1" dirty="0">
                <a:solidFill>
                  <a:schemeClr val="accent2"/>
                </a:solidFill>
                <a:latin typeface="Calibri"/>
              </a:rPr>
              <a:t>.</a:t>
            </a:r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06" name="Table 3"/>
          <p:cNvGraphicFramePr/>
          <p:nvPr>
            <p:extLst>
              <p:ext uri="{D42A27DB-BD31-4B8C-83A1-F6EECF244321}">
                <p14:modId xmlns:p14="http://schemas.microsoft.com/office/powerpoint/2010/main" val="3992545169"/>
              </p:ext>
            </p:extLst>
          </p:nvPr>
        </p:nvGraphicFramePr>
        <p:xfrm>
          <a:off x="2586600" y="1985400"/>
          <a:ext cx="6747900" cy="2612001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484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07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102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587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0379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80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200" b="1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Weight</a:t>
                      </a:r>
                      <a:endParaRPr lang="fr-FR" sz="1200" b="1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MongoDB</a:t>
                      </a:r>
                      <a:endParaRPr lang="fr-FR" sz="1200" b="1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Cassandra</a:t>
                      </a:r>
                      <a:endParaRPr lang="fr-FR" sz="1200" b="1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1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Hbase</a:t>
                      </a:r>
                      <a:endParaRPr lang="fr-FR" sz="1200" b="1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80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Cost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1,5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80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Avaibility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3,5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5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Consistency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80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Language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2,5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80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  <a:endParaRPr lang="fr-FR" sz="1800" b="1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fr-FR" sz="1800" b="1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3,9</a:t>
                      </a:r>
                      <a:endParaRPr lang="fr-FR" sz="1800" b="1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3,2</a:t>
                      </a:r>
                      <a:endParaRPr lang="fr-FR" sz="1800" b="1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3,05</a:t>
                      </a:r>
                      <a:endParaRPr lang="fr-FR" sz="1800" b="1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85" y="1985400"/>
            <a:ext cx="1444242" cy="80069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875" y="2675464"/>
            <a:ext cx="1249191" cy="83128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376" y="5680662"/>
            <a:ext cx="1943522" cy="496218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0290876" y="6294863"/>
            <a:ext cx="1217020" cy="323953"/>
          </a:xfrm>
        </p:spPr>
        <p:txBody>
          <a:bodyPr/>
          <a:lstStyle/>
          <a:p>
            <a:pPr>
              <a:lnSpc>
                <a:spcPct val="100000"/>
              </a:lnSpc>
            </a:pPr>
            <a:fld id="{F248FA7B-9251-40A3-9F24-9074BF73E951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26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611320" y="473544"/>
            <a:ext cx="10515240" cy="99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UC3 – Technologies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921695" y="1768422"/>
            <a:ext cx="10515240" cy="4817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To help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operational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team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request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MongoDB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propose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them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different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tools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manage (administration) collections and documents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Terminal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5B9BD5"/>
              </a:buClr>
              <a:buFont typeface="Arial"/>
              <a:buChar char="•"/>
            </a:pPr>
            <a:r>
              <a:rPr lang="fr-FR" sz="2400" b="0" strike="noStrike" spc="-1" dirty="0" err="1">
                <a:solidFill>
                  <a:srgbClr val="5B9BD5"/>
                </a:solidFill>
                <a:latin typeface="Calibri"/>
              </a:rPr>
              <a:t>Robo</a:t>
            </a:r>
            <a:r>
              <a:rPr lang="fr-FR" sz="2400" b="0" strike="noStrike" spc="-1" dirty="0">
                <a:solidFill>
                  <a:srgbClr val="5B9BD5"/>
                </a:solidFill>
                <a:latin typeface="Calibri"/>
              </a:rPr>
              <a:t> 3T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Studio 3T</a:t>
            </a: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Robo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3T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a free version.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It’s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easy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install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and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manipulate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284FE22-6CFE-445F-8F91-4F712F3CFA77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27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676760" y="538607"/>
            <a:ext cx="10515240" cy="99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UC3 – </a:t>
            </a:r>
            <a:r>
              <a:rPr lang="fr-FR" sz="4400" b="1" strike="noStrike" spc="-1" dirty="0" smtClean="0">
                <a:solidFill>
                  <a:srgbClr val="000000"/>
                </a:solidFill>
                <a:latin typeface="Calibri Light"/>
              </a:rPr>
              <a:t>Document </a:t>
            </a: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Structures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1311579" y="1953720"/>
            <a:ext cx="10515240" cy="4817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execute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real</a:t>
            </a:r>
            <a:r>
              <a:rPr lang="fr-FR" sz="2800" b="0" strike="noStrike" spc="-1" dirty="0" smtClean="0">
                <a:solidFill>
                  <a:schemeClr val="accent4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R/W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operations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operational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should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have documents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which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expose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all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fields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for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which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modifications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can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done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spc="-1" dirty="0">
                <a:solidFill>
                  <a:srgbClr val="000000"/>
                </a:solidFill>
                <a:latin typeface="Calibri"/>
              </a:rPr>
              <a:t>As no restriction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has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been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given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consider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possibility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modify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all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fields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exept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athlet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ID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).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The modifications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occur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only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for the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last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game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Collection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which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stores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documents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named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fr-FR" sz="2800" b="0" strike="noStrike" spc="-1" dirty="0" err="1" smtClean="0">
                <a:solidFill>
                  <a:srgbClr val="5B9BD5"/>
                </a:solidFill>
                <a:latin typeface="Calibri"/>
              </a:rPr>
              <a:t>JO.LastGames</a:t>
            </a:r>
            <a:endParaRPr lang="fr-FR" sz="2800" b="0" strike="noStrike" spc="-1" dirty="0" smtClean="0">
              <a:solidFill>
                <a:srgbClr val="5B9BD5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structure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example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can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found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in Structure : </a:t>
            </a:r>
            <a:r>
              <a:rPr lang="fr-FR" sz="2800" b="0" strike="noStrike" spc="-1" dirty="0" err="1" smtClean="0">
                <a:solidFill>
                  <a:srgbClr val="FF0000"/>
                </a:solidFill>
                <a:latin typeface="Calibri"/>
              </a:rPr>
              <a:t>Appendix</a:t>
            </a:r>
            <a:r>
              <a:rPr lang="fr-FR" sz="2800" b="0" strike="noStrike" spc="-1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FF0000"/>
                </a:solidFill>
                <a:latin typeface="Calibri"/>
                <a:hlinkClick r:id="rId2" action="ppaction://hlinksldjump"/>
              </a:rPr>
              <a:t>3.1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F792FB3-115D-480A-8B38-E31048C789EF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28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1653428" y="775526"/>
            <a:ext cx="10538572" cy="92868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>
              <a:lnSpc>
                <a:spcPct val="90000"/>
              </a:lnSpc>
              <a:defRPr sz="1800"/>
            </a:pPr>
            <a:r>
              <a:rPr lang="fr-FR" sz="36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DejaVu Sans" pitchFamily="2"/>
                <a:cs typeface="DejaVu Sans" pitchFamily="2"/>
              </a:rPr>
              <a:t>UC3</a:t>
            </a:r>
            <a:r>
              <a:rPr lang="fr-FR" sz="3600" dirty="0" smtClean="0">
                <a:solidFill>
                  <a:srgbClr val="000000"/>
                </a:solidFill>
                <a:latin typeface="Calibri Light" pitchFamily="18"/>
                <a:ea typeface="DejaVu Sans" pitchFamily="2"/>
                <a:cs typeface="DejaVu Sans" pitchFamily="2"/>
              </a:rPr>
              <a:t> – </a:t>
            </a:r>
            <a:r>
              <a:rPr lang="fr-FR" sz="3600" dirty="0" err="1" smtClean="0">
                <a:solidFill>
                  <a:srgbClr val="000000"/>
                </a:solidFill>
                <a:latin typeface="Calibri Light" pitchFamily="18"/>
                <a:ea typeface="DejaVu Sans" pitchFamily="2"/>
                <a:cs typeface="DejaVu Sans" pitchFamily="2"/>
              </a:rPr>
              <a:t>LastGames</a:t>
            </a:r>
            <a:r>
              <a:rPr lang="fr-FR" sz="3600" dirty="0" smtClean="0">
                <a:solidFill>
                  <a:srgbClr val="000000"/>
                </a:solidFill>
                <a:latin typeface="Calibri Light" pitchFamily="18"/>
                <a:ea typeface="DejaVu Sans" pitchFamily="2"/>
                <a:cs typeface="DejaVu Sans" pitchFamily="2"/>
              </a:rPr>
              <a:t> Collection</a:t>
            </a:r>
            <a:endParaRPr lang="fr-FR" sz="3600" dirty="0">
              <a:solidFill>
                <a:srgbClr val="000000"/>
              </a:solidFill>
              <a:latin typeface="Calibri Light" pitchFamily="18"/>
              <a:ea typeface="DejaVu Sans" pitchFamily="2"/>
              <a:cs typeface="DejaVu Sans" pitchFamily="2"/>
            </a:endParaRP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fr-FR" sz="36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 Light" pitchFamily="18"/>
              <a:ea typeface="DejaVu Sans" pitchFamily="2"/>
              <a:cs typeface="DejaVu Sans" pitchFamily="2"/>
            </a:endParaRPr>
          </a:p>
        </p:txBody>
      </p:sp>
      <p:pic>
        <p:nvPicPr>
          <p:cNvPr id="3" name="Image 3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521208" y="1493280"/>
            <a:ext cx="11475720" cy="3870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545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19867" y="624110"/>
            <a:ext cx="9184745" cy="1056644"/>
          </a:xfrm>
        </p:spPr>
        <p:txBody>
          <a:bodyPr/>
          <a:lstStyle/>
          <a:p>
            <a:r>
              <a:rPr lang="fr-FR" b="1" dirty="0"/>
              <a:t>A</a:t>
            </a:r>
            <a:r>
              <a:rPr lang="fr-FR" b="1" dirty="0" smtClean="0"/>
              <a:t>rchitecture main components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561644" y="6359045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3C1D9412-720B-4018-BAE0-ED3DEFDA114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3</a:t>
            </a:fld>
            <a:endParaRPr lang="fr-FR" sz="1200" b="0" strike="noStrike" spc="-1" dirty="0">
              <a:latin typeface="Times New Roman"/>
            </a:endParaRP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624" y="1680754"/>
            <a:ext cx="9478150" cy="423109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195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676760" y="473544"/>
            <a:ext cx="10515240" cy="99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UC3 – MongoDB - Initial </a:t>
            </a:r>
            <a:r>
              <a:rPr lang="fr-FR" sz="4400" b="1" strike="noStrike" spc="-1" dirty="0" err="1">
                <a:solidFill>
                  <a:srgbClr val="000000"/>
                </a:solidFill>
                <a:latin typeface="Calibri Light"/>
              </a:rPr>
              <a:t>load</a:t>
            </a: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 scripts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1068963" y="1646079"/>
            <a:ext cx="10077573" cy="3968337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use 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  <a:hlinkClick r:id="rId2"/>
              </a:rPr>
              <a:t>Scala/Spark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to copy data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from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datalake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MongoDB collection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Scripts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consist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in </a:t>
            </a:r>
            <a:r>
              <a:rPr lang="fr-FR" sz="2000" spc="-1" dirty="0" err="1">
                <a:solidFill>
                  <a:srgbClr val="000000"/>
                </a:solidFill>
                <a:latin typeface="Calibri"/>
              </a:rPr>
              <a:t>initiating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a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SparkSession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with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some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settings </a:t>
            </a:r>
            <a:r>
              <a:rPr lang="fr-FR" sz="2000" spc="-1" dirty="0" err="1">
                <a:solidFill>
                  <a:srgbClr val="000000"/>
                </a:solidFill>
                <a:latin typeface="Calibri"/>
              </a:rPr>
              <a:t>relating</a:t>
            </a:r>
            <a:r>
              <a:rPr lang="fr-FR" sz="2000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mongodb</a:t>
            </a:r>
            <a:endParaRPr lang="fr-FR" sz="20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914760" lvl="2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20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.config("</a:t>
            </a:r>
            <a:r>
              <a:rPr lang="fr-FR" sz="2000" b="0" strike="noStrike" spc="-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spark.mongodb.input.uri</a:t>
            </a:r>
            <a:r>
              <a:rPr lang="fr-FR" sz="20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", "</a:t>
            </a:r>
            <a:r>
              <a:rPr lang="fr-FR" sz="2000" b="0" strike="noStrike" spc="-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mongodb</a:t>
            </a:r>
            <a:r>
              <a:rPr lang="fr-FR" sz="20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://localhost:27017/</a:t>
            </a:r>
            <a:r>
              <a:rPr lang="fr-FR" sz="2000" b="0" strike="noStrike" spc="-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JO.LastGames</a:t>
            </a:r>
            <a:r>
              <a:rPr lang="fr-FR" sz="20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")</a:t>
            </a:r>
          </a:p>
          <a:p>
            <a:pPr marL="914760" lvl="2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20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.config("spark.mongodb.input.readPreference.name", "</a:t>
            </a:r>
            <a:r>
              <a:rPr lang="fr-FR" sz="2000" b="0" strike="noStrike" spc="-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secondaryPreferred</a:t>
            </a:r>
            <a:r>
              <a:rPr lang="fr-FR" sz="20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")</a:t>
            </a:r>
          </a:p>
          <a:p>
            <a:pPr marL="914760" lvl="2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20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.config("</a:t>
            </a:r>
            <a:r>
              <a:rPr lang="fr-FR" sz="2000" b="0" strike="noStrike" spc="-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spark.mongodb.output.uri</a:t>
            </a:r>
            <a:r>
              <a:rPr lang="fr-FR" sz="20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", "</a:t>
            </a:r>
            <a:r>
              <a:rPr lang="fr-FR" sz="2000" b="0" strike="noStrike" spc="-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mongodb</a:t>
            </a:r>
            <a:r>
              <a:rPr lang="fr-FR" sz="20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://localhost:27017/</a:t>
            </a:r>
            <a:r>
              <a:rPr lang="fr-FR" sz="2000" b="0" strike="noStrike" spc="-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JO.LastGames</a:t>
            </a:r>
            <a:r>
              <a:rPr lang="fr-FR" sz="2000" b="0" strike="noStrike" spc="-1" dirty="0" smtClean="0">
                <a:solidFill>
                  <a:schemeClr val="accent2">
                    <a:lumMod val="75000"/>
                  </a:schemeClr>
                </a:solidFill>
                <a:latin typeface="Calibri"/>
              </a:rPr>
              <a:t>")</a:t>
            </a:r>
          </a:p>
          <a:p>
            <a:pPr marL="457560"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endParaRPr lang="fr-FR" sz="2000" b="0" strike="noStrike" spc="-1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Once a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dataframe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created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using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the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same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SparkSession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based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on source data,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transform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it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in </a:t>
            </a:r>
            <a:r>
              <a:rPr lang="fr-FR" sz="2000" spc="-1" dirty="0" smtClean="0">
                <a:solidFill>
                  <a:srgbClr val="5B9BD5"/>
                </a:solidFill>
                <a:latin typeface="Calibri"/>
              </a:rPr>
              <a:t>RDD.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Then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the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rdd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written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mongodb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using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specific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class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from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:</a:t>
            </a:r>
          </a:p>
          <a:p>
            <a:pPr marL="914760" lvl="2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2000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import </a:t>
            </a:r>
            <a:r>
              <a:rPr lang="fr-FR" sz="2000" spc="-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com.mongodb.spark.MongoSpark</a:t>
            </a:r>
            <a:endParaRPr lang="fr-FR" sz="2000" spc="-1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0361612" y="6440147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E70DE72A-B233-4D0F-8E51-F216F5DAC7F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30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551312" y="473544"/>
            <a:ext cx="10515240" cy="99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UC3 – </a:t>
            </a:r>
            <a:r>
              <a:rPr lang="fr-FR" sz="4400" b="1" strike="noStrike" spc="-1" dirty="0" err="1">
                <a:solidFill>
                  <a:srgbClr val="000000"/>
                </a:solidFill>
                <a:latin typeface="Calibri Light"/>
              </a:rPr>
              <a:t>DesignByQuery</a:t>
            </a: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 Structure </a:t>
            </a:r>
            <a:r>
              <a:rPr lang="fr-FR" sz="4400" b="1" strike="noStrike" spc="-1" dirty="0" smtClean="0">
                <a:solidFill>
                  <a:srgbClr val="000000"/>
                </a:solidFill>
                <a:latin typeface="Calibri Light"/>
              </a:rPr>
              <a:t>1/2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1311579" y="1781382"/>
            <a:ext cx="9744554" cy="2798388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Optimized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document </a:t>
            </a:r>
            <a:r>
              <a:rPr lang="fr-FR" sz="2800" spc="-1" dirty="0" err="1" smtClean="0">
                <a:solidFill>
                  <a:srgbClr val="000000"/>
                </a:solidFill>
                <a:latin typeface="Calibri"/>
              </a:rPr>
              <a:t>designed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return the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list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of the best athletes per country and per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sport.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for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research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purpose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and not for modification.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fr-FR" sz="1900" spc="-1" dirty="0">
              <a:solidFill>
                <a:schemeClr val="accent2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5" name="Table 3"/>
          <p:cNvGraphicFramePr/>
          <p:nvPr>
            <p:extLst>
              <p:ext uri="{D42A27DB-BD31-4B8C-83A1-F6EECF244321}">
                <p14:modId xmlns:p14="http://schemas.microsoft.com/office/powerpoint/2010/main" val="4166234066"/>
              </p:ext>
            </p:extLst>
          </p:nvPr>
        </p:nvGraphicFramePr>
        <p:xfrm>
          <a:off x="3586218" y="3891217"/>
          <a:ext cx="3288890" cy="224175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0651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37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316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b="1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BestAthletesByCountryAndSport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7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7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Integer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7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String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7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City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List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7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Sport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String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7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Rank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Integer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0376360" y="6342282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000436D6-F71F-491E-B0C6-2C529308F92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31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606176" y="473544"/>
            <a:ext cx="10515240" cy="99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UC3 – </a:t>
            </a:r>
            <a:r>
              <a:rPr lang="fr-FR" sz="4400" b="1" strike="noStrike" spc="-1" dirty="0" err="1">
                <a:solidFill>
                  <a:srgbClr val="000000"/>
                </a:solidFill>
                <a:latin typeface="Calibri Light"/>
              </a:rPr>
              <a:t>DesignByQuery</a:t>
            </a: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 Structure 2/2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1311579" y="1601351"/>
            <a:ext cx="10515240" cy="4817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Optimized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document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designed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return the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list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of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athletes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per range of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weight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(40-, 40-60, 60-80, 80-100,100+)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8" name="Table 3"/>
          <p:cNvGraphicFramePr/>
          <p:nvPr>
            <p:extLst>
              <p:ext uri="{D42A27DB-BD31-4B8C-83A1-F6EECF244321}">
                <p14:modId xmlns:p14="http://schemas.microsoft.com/office/powerpoint/2010/main" val="220316"/>
              </p:ext>
            </p:extLst>
          </p:nvPr>
        </p:nvGraphicFramePr>
        <p:xfrm>
          <a:off x="4454013" y="2752561"/>
          <a:ext cx="2772267" cy="2615851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2984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37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3693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b="1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AthletesByWeightCategory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3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Integer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3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String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3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WeightRange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String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3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3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0361612" y="6233673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5E3029CF-1195-45E8-9444-B42C5037A732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32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523880" y="1122480"/>
            <a:ext cx="9143640" cy="871783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/>
            <a:r>
              <a:rPr lang="en-US" sz="2800" spc="-1" dirty="0">
                <a:latin typeface="Times New Roman"/>
              </a:rPr>
              <a:t>PFE Big Data : Olympic Games Athens 1896 - Rio 2016</a:t>
            </a:r>
            <a:endParaRPr lang="fr-FR" sz="2800" spc="-1" dirty="0">
              <a:latin typeface="Times New Roman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523880" y="2325189"/>
            <a:ext cx="6714429" cy="395369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UC1</a:t>
            </a:r>
            <a:endParaRPr lang="fr-FR" sz="2400" spc="-1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UC2</a:t>
            </a:r>
            <a:endParaRPr lang="fr-FR" sz="2400" spc="-1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UC3</a:t>
            </a:r>
            <a:endParaRPr lang="fr-FR" sz="2400" spc="-1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6000" b="1" spc="-1" dirty="0" err="1">
                <a:solidFill>
                  <a:srgbClr val="000000"/>
                </a:solidFill>
                <a:latin typeface="Calibri"/>
              </a:rPr>
              <a:t>Demo</a:t>
            </a:r>
            <a:endParaRPr lang="fr-FR" sz="6000" b="1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794" y="2516778"/>
            <a:ext cx="5536338" cy="264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612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2"/>
          <p:cNvSpPr txBox="1"/>
          <p:nvPr/>
        </p:nvSpPr>
        <p:spPr>
          <a:xfrm>
            <a:off x="761584" y="2817862"/>
            <a:ext cx="10515240" cy="159915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fr-FR" sz="6000" b="0" strike="noStrike" spc="-1" dirty="0" err="1" smtClean="0">
                <a:solidFill>
                  <a:srgbClr val="000000"/>
                </a:solidFill>
                <a:latin typeface="Calibri"/>
              </a:rPr>
              <a:t>Appendix</a:t>
            </a:r>
            <a:endParaRPr lang="fr-FR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B3DC90D-FACC-4417-976F-0BFF03576E35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34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838080" y="41040"/>
            <a:ext cx="10514880" cy="614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44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DejaVu Sans" pitchFamily="2"/>
                <a:cs typeface="DejaVu Sans" pitchFamily="2"/>
              </a:rPr>
              <a:t>Appendix</a:t>
            </a:r>
            <a:r>
              <a:rPr lang="fr-FR" sz="44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DejaVu Sans" pitchFamily="2"/>
                <a:cs typeface="DejaVu Sans" pitchFamily="2"/>
              </a:rPr>
              <a:t> – 3.2 – MongoDB Ingestion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838080" y="692279"/>
          <a:ext cx="10515240" cy="62172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574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21720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package 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fr.cegefos.pfe.controller</a:t>
                      </a:r>
                      <a:endParaRPr lang="fr-FR" sz="800" b="0" i="0" u="none" strike="noStrike" kern="1200" spc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endParaRPr lang="fr-FR" sz="800" b="0" i="0" u="none" strike="noStrike" kern="1200" spc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Arial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import 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fr.cegefos.pfe.service.MongoDBWriter</a:t>
                      </a:r>
                      <a:endParaRPr lang="fr-FR" sz="800" b="0" i="0" u="none" strike="noStrike" kern="1200" spc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Arial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import 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org.apache.hadoop.conf.Configuration</a:t>
                      </a:r>
                      <a:endParaRPr lang="fr-FR" sz="800" b="0" i="0" u="none" strike="noStrike" kern="1200" spc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Arial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import 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org.apache.hadoop.fs.FileSystem</a:t>
                      </a:r>
                      <a:endParaRPr lang="fr-FR" sz="800" b="0" i="0" u="none" strike="noStrike" kern="1200" spc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Arial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import org.apache.log4j.{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Level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, 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Logger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}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import 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org.apache.spark.sql.SQLContext</a:t>
                      </a:r>
                      <a:endParaRPr lang="fr-FR" sz="800" b="0" i="0" u="none" strike="noStrike" kern="1200" spc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Arial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import 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org.apache.spark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.{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SparkConf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, 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SparkContext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}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endParaRPr lang="fr-FR" sz="800" b="0" i="0" u="none" strike="noStrike" kern="1200" spc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Arial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object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ApplicationMongoDB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{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def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main(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args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: 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Array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[String]): Unit = {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Logger.getLogger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("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org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").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setLevel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(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Level.ERROR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endParaRPr lang="fr-FR" sz="800" b="0" i="0" u="none" strike="noStrike" kern="1200" spc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Arial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if (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args.length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== 0) {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  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println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("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dude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, i 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need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at least one 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parameter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}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else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{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  val 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sparkConf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= new 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SparkConf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().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setAppName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("PFE Project - MongoDB")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                                .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setMaster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("local") //TODO REMOVE FOR CLUSTER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                                .set("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spark.mongodb.input.uri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", "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mongodb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://localhost:27017/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JO.LastGames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                                .set("spark.mongodb.input.readPreference.name", "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secondaryPreferred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                                .set("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spark.mongodb.output.uri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", "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mongodb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://localhost:27017/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JO.LastGames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endParaRPr lang="fr-FR" sz="800" b="0" i="0" u="none" strike="noStrike" kern="1200" spc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Arial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  val 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sparkContext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= new 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SparkContext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(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sparkConf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  val 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sqlContext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= new 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SQLContext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(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sparkContext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/*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  val 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sqlContext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= 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SQLContext.builder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()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    .config(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sparkConf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    .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setMaster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("local")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    .config("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spark.mongodb.input.uri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", "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mongodb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://localhost:27017/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JO.LastGames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    .config("spark.mongodb.input.readPreference.name", "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secondaryPreferred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    .config("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spark.mongodb.output.uri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", "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mongodb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://localhost:27017/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JO.LastGames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    .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getOrCreate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()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*/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endParaRPr lang="fr-FR" sz="800" b="0" i="0" u="none" strike="noStrike" kern="1200" spc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Arial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endParaRPr lang="fr-FR" sz="800" b="0" i="0" u="none" strike="noStrike" kern="1200" spc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Arial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  val 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localConf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= new Configuration()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  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localConf.set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("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fs.defaultFS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", "file://localhost")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  val 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localFS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= 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FileSystem.get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(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localConf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endParaRPr lang="fr-FR" sz="800" b="0" i="0" u="none" strike="noStrike" kern="1200" spc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Arial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  val 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src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= 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args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(0)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endParaRPr lang="fr-FR" sz="800" b="0" i="0" u="none" strike="noStrike" kern="1200" spc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Arial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  val 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mongoDBWriter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= new 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MongoDBWriter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(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sqlContext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, 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localFS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  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mongoDBWriter.start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(</a:t>
                      </a:r>
                      <a:r>
                        <a:rPr lang="fr-FR" sz="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src</a:t>
                      </a: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}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}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package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fr.cegefos.pfe.service</a:t>
                      </a:r>
                      <a:endParaRPr lang="fr-FR" sz="700" b="0" i="0" u="none" strike="noStrike" kern="1200" spc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endParaRPr lang="fr-FR" sz="800" b="0" i="0" u="none" strike="noStrike" kern="1200" spc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import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com.mongodb.spark.MongoSpark</a:t>
                      </a:r>
                      <a:endParaRPr lang="fr-FR" sz="700" b="0" i="0" u="none" strike="noStrike" kern="1200" spc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import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org.apache.hadoop.fs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.{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FileStatus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,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FileSystem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, Path}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import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org.apache.spark.rdd.RDD</a:t>
                      </a:r>
                      <a:endParaRPr lang="fr-FR" sz="700" b="0" i="0" u="none" strike="noStrike" kern="1200" spc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import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org.apache.spark.sql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.{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DataFrame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,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Dataset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,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Row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,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SQLContext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}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import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org.bson.Document</a:t>
                      </a:r>
                      <a:endParaRPr lang="fr-FR" sz="700" b="0" i="0" u="none" strike="noStrike" kern="1200" spc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endParaRPr lang="fr-FR" sz="800" b="0" i="0" u="none" strike="noStrike" kern="1200" spc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class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MongoDBWriter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(var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sqlContext:SQLContext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, var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localFS:FileSystem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) {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endParaRPr lang="fr-FR" sz="800" b="0" i="0" u="none" strike="noStrike" kern="1200" spc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//Copy data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from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hdfs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to MongoDB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def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start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(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inputPath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: String) {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//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determine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last games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val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status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: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Array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[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FileStatus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] =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localFS.listStatus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(new Path(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inputPath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))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endParaRPr lang="fr-FR" sz="800" b="0" i="0" u="none" strike="noStrike" kern="1200" spc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val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srcPath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=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status.foldLeft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(new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FileStatus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())((a: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FileStatus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, b: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FileStatus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) =&gt;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if (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a.toString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().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compareTo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(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b.toString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) &gt; 0) a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else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b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endParaRPr lang="fr-FR" sz="800" b="0" i="0" u="none" strike="noStrike" kern="1200" spc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val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df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: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DataFrame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=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sqlContext.read.format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("com.databricks.spark.csv").option("header", "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true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").option("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quoteMode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", "NONE").option("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delimiter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", ";").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load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(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srcPath.getPath.toString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endParaRPr lang="fr-FR" sz="800" b="0" i="0" u="none" strike="noStrike" kern="1200" spc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val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lines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: RDD[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Row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] =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df.rdd</a:t>
                      </a:r>
                      <a:endParaRPr lang="fr-FR" sz="700" b="0" i="0" u="none" strike="noStrike" kern="1200" spc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lines.mapPartitionsWithIndex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{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(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idx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,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iter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) =&gt; if (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idx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== 0)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iter.drop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(1)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else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iter</a:t>
                      </a:r>
                      <a:endParaRPr lang="fr-FR" sz="700" b="0" i="0" u="none" strike="noStrike" kern="1200" spc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}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endParaRPr lang="fr-FR" sz="800" b="0" i="0" u="none" strike="noStrike" kern="1200" spc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val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players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: RDD[Document] =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lines</a:t>
                      </a:r>
                      <a:endParaRPr lang="fr-FR" sz="700" b="0" i="0" u="none" strike="noStrike" kern="1200" spc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.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map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(line =&gt; line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.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toString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()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.replace(",]", "").replace("[", "")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.split(",")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.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map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(line =&gt; {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val doc = new Document()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doc.append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("ID", line(0))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doc.append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("Name", line(1))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doc.append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("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Sex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", if (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line.length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&gt; 2) line(2)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else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"")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doc.append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("Age", if (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line.length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&gt; 3) line(3)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else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"")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doc.append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("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Height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", if (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line.length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&gt; 4) line(4)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else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"")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doc.append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("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Weight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", if (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line.length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&gt; 5) line(5)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else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"")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doc.append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("Team", if (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line.length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&gt; 6) line(6)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else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"")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doc.append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("NOC", if (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line.length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&gt; 7) line(7)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else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"")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doc.append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("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Year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", if (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line.length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&gt; 8) line(8)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else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"")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doc.append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("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Season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", if (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line.length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&gt; 9) line(9)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else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"")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doc.append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("City", if (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line.length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&gt; 10) line(10)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else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"")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doc.append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("Sport", if (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line.length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&gt; 11) line(11)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else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"")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doc.append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("Event", if (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line.length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&gt; 12) line(12)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else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"")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doc.append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("Medal", if (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line.length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&gt; 13) line(13)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else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"")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endParaRPr lang="fr-FR" sz="800" b="0" i="0" u="none" strike="noStrike" kern="1200" spc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doc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})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endParaRPr lang="fr-FR" sz="800" b="0" i="0" u="none" strike="noStrike" kern="1200" spc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//drop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entire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collection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MongoSpark.write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(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df.filter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("ID=-1")).mode("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overwrite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").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save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()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endParaRPr lang="fr-FR" sz="800" b="0" i="0" u="none" strike="noStrike" kern="1200" spc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MongoSpark.save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(</a:t>
                      </a:r>
                      <a:r>
                        <a:rPr lang="fr-FR" sz="7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players</a:t>
                      </a: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}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07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523880" y="1122480"/>
            <a:ext cx="9143640" cy="871783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/>
            <a:r>
              <a:rPr lang="en-US" sz="2800" spc="-1" dirty="0">
                <a:latin typeface="Times New Roman"/>
              </a:rPr>
              <a:t>PFE Big Data : Olympic Games Athens 1896 - Rio 2016</a:t>
            </a:r>
            <a:endParaRPr lang="fr-FR" sz="2800" spc="-1" dirty="0">
              <a:latin typeface="Times New Roman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171576" y="2325190"/>
            <a:ext cx="4400550" cy="3318374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6000" b="1" spc="-1" dirty="0" smtClean="0">
                <a:solidFill>
                  <a:srgbClr val="000000"/>
                </a:solidFill>
                <a:latin typeface="Calibri"/>
              </a:rPr>
              <a:t>UC1-Datalake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UC2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UC3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Demo</a:t>
            </a:r>
            <a:endParaRPr lang="fr-FR" sz="2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572" y="3239588"/>
            <a:ext cx="6654395" cy="342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292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19867" y="624110"/>
            <a:ext cx="9184745" cy="1056644"/>
          </a:xfrm>
        </p:spPr>
        <p:txBody>
          <a:bodyPr/>
          <a:lstStyle/>
          <a:p>
            <a:r>
              <a:rPr lang="fr-FR" b="1" dirty="0" smtClean="0"/>
              <a:t>UC1 - </a:t>
            </a:r>
            <a:r>
              <a:rPr lang="fr-FR" b="1" dirty="0" err="1" smtClean="0"/>
              <a:t>Overview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761676" y="6459057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3C1D9412-720B-4018-BAE0-ED3DEFDA114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5</a:t>
            </a:fld>
            <a:endParaRPr lang="fr-FR" sz="1200" b="0" strike="noStrike" spc="-1" dirty="0">
              <a:latin typeface="Times New Roman"/>
            </a:endParaRPr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089477726"/>
              </p:ext>
            </p:extLst>
          </p:nvPr>
        </p:nvGraphicFramePr>
        <p:xfrm>
          <a:off x="2964755" y="1498273"/>
          <a:ext cx="2788194" cy="2924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Flèche vers le bas 8"/>
          <p:cNvSpPr/>
          <p:nvPr/>
        </p:nvSpPr>
        <p:spPr>
          <a:xfrm rot="1566361">
            <a:off x="4353015" y="4217791"/>
            <a:ext cx="259133" cy="83602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912901" y="1498273"/>
            <a:ext cx="1840048" cy="2697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3135265" y="4992904"/>
            <a:ext cx="1395510" cy="1182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Textfile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4614265" y="4992904"/>
            <a:ext cx="1670802" cy="1128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Parquet</a:t>
            </a:r>
            <a:endParaRPr lang="fr-FR" dirty="0"/>
          </a:p>
        </p:txBody>
      </p:sp>
      <p:sp>
        <p:nvSpPr>
          <p:cNvPr id="13" name="Nuage 12"/>
          <p:cNvSpPr/>
          <p:nvPr/>
        </p:nvSpPr>
        <p:spPr>
          <a:xfrm>
            <a:off x="1633067" y="4490719"/>
            <a:ext cx="1460453" cy="728304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Scala/</a:t>
            </a:r>
            <a:r>
              <a:rPr lang="fr-FR" dirty="0" err="1" smtClean="0"/>
              <a:t>Spark</a:t>
            </a:r>
            <a:endParaRPr lang="fr-FR" dirty="0" smtClean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6902" y="3840462"/>
            <a:ext cx="1280039" cy="640019"/>
          </a:xfrm>
          <a:prstGeom prst="rect">
            <a:avLst/>
          </a:prstGeom>
        </p:spPr>
      </p:pic>
      <p:graphicFrame>
        <p:nvGraphicFramePr>
          <p:cNvPr id="15" name="Diagramme 14"/>
          <p:cNvGraphicFramePr/>
          <p:nvPr>
            <p:extLst>
              <p:ext uri="{D42A27DB-BD31-4B8C-83A1-F6EECF244321}">
                <p14:modId xmlns:p14="http://schemas.microsoft.com/office/powerpoint/2010/main" val="448834133"/>
              </p:ext>
            </p:extLst>
          </p:nvPr>
        </p:nvGraphicFramePr>
        <p:xfrm>
          <a:off x="6847642" y="4451936"/>
          <a:ext cx="3789772" cy="2363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16" name="Imag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8277471">
            <a:off x="6268128" y="5373289"/>
            <a:ext cx="596453" cy="42215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8313796">
            <a:off x="4832192" y="4231823"/>
            <a:ext cx="499915" cy="792549"/>
          </a:xfrm>
          <a:prstGeom prst="rect">
            <a:avLst/>
          </a:prstGeom>
        </p:spPr>
      </p:pic>
      <p:sp>
        <p:nvSpPr>
          <p:cNvPr id="18" name="Rectangle à coins arrondis 17"/>
          <p:cNvSpPr/>
          <p:nvPr/>
        </p:nvSpPr>
        <p:spPr>
          <a:xfrm>
            <a:off x="1442206" y="2306961"/>
            <a:ext cx="1522549" cy="1632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Raw</a:t>
            </a:r>
            <a:r>
              <a:rPr lang="fr-FR" dirty="0" smtClean="0"/>
              <a:t> data ingestion/ Storage:</a:t>
            </a:r>
          </a:p>
          <a:p>
            <a:pPr algn="ctr"/>
            <a:r>
              <a:rPr lang="fr-FR" dirty="0" smtClean="0"/>
              <a:t>HDFS</a:t>
            </a:r>
          </a:p>
        </p:txBody>
      </p:sp>
      <p:sp>
        <p:nvSpPr>
          <p:cNvPr id="19" name="Nuage 18"/>
          <p:cNvSpPr/>
          <p:nvPr/>
        </p:nvSpPr>
        <p:spPr>
          <a:xfrm>
            <a:off x="1311579" y="1533313"/>
            <a:ext cx="1352624" cy="502185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SHELL</a:t>
            </a:r>
          </a:p>
        </p:txBody>
      </p:sp>
    </p:spTree>
    <p:extLst>
      <p:ext uri="{BB962C8B-B14F-4D97-AF65-F5344CB8AC3E}">
        <p14:creationId xmlns:p14="http://schemas.microsoft.com/office/powerpoint/2010/main" val="162659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614488" y="307764"/>
            <a:ext cx="10441524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UC1 - Architecture - Technologies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719072"/>
            <a:ext cx="11217932" cy="480455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Since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complex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system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required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allow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data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exposure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from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datalake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many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tools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/technologies are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         </a:t>
            </a:r>
          </a:p>
          <a:p>
            <a:pPr lvl="1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- </a:t>
            </a:r>
            <a:r>
              <a:rPr lang="fr-FR" sz="2400" spc="-1" dirty="0">
                <a:solidFill>
                  <a:srgbClr val="5B9BD5"/>
                </a:solidFill>
                <a:latin typeface="Calibri"/>
              </a:rPr>
              <a:t>HDFS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Hadoop File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Sytem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for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datalake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,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- </a:t>
            </a:r>
            <a:r>
              <a:rPr lang="fr-FR" sz="2400" spc="-1" dirty="0" err="1">
                <a:solidFill>
                  <a:srgbClr val="5B9BD5"/>
                </a:solidFill>
                <a:latin typeface="Calibri"/>
              </a:rPr>
              <a:t>Oozie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for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tasks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scheduling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,</a:t>
            </a:r>
          </a:p>
          <a:p>
            <a:pPr lvl="1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- </a:t>
            </a:r>
            <a:r>
              <a:rPr lang="fr-FR" sz="2400" spc="-1" dirty="0" err="1">
                <a:solidFill>
                  <a:srgbClr val="5B9BD5"/>
                </a:solidFill>
                <a:latin typeface="Calibri"/>
              </a:rPr>
              <a:t>Hive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to expose data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,</a:t>
            </a:r>
            <a:r>
              <a:rPr lang="fr-FR" sz="2400" spc="-1" dirty="0" smtClean="0">
                <a:solidFill>
                  <a:schemeClr val="accent2"/>
                </a:solidFill>
                <a:latin typeface="Calibri"/>
              </a:rPr>
              <a:t> 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- </a:t>
            </a:r>
            <a:r>
              <a:rPr lang="fr-FR" sz="2400" spc="-1" dirty="0">
                <a:solidFill>
                  <a:srgbClr val="5B9BD5"/>
                </a:solidFill>
                <a:latin typeface="Calibri"/>
              </a:rPr>
              <a:t>Scala/Spark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facilitate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« 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complex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 »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ingestion,</a:t>
            </a:r>
          </a:p>
          <a:p>
            <a:pPr lvl="1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- </a:t>
            </a:r>
            <a:r>
              <a:rPr lang="fr-FR" sz="2400" spc="-1" dirty="0">
                <a:solidFill>
                  <a:srgbClr val="5B9BD5"/>
                </a:solidFill>
                <a:latin typeface="Calibri"/>
              </a:rPr>
              <a:t>Shell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scripts to carry out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some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processsings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triggered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via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Oozie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</a:t>
            </a:r>
          </a:p>
          <a:p>
            <a:pPr lvl="1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   workflows.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4723037"/>
            <a:ext cx="1262285" cy="915975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10647372" y="6344757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33B52164-29A4-4FD6-AAB9-952C3092C5FA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6</a:t>
            </a:fld>
            <a:endParaRPr lang="fr-FR" sz="1200" b="0" strike="noStrike" spc="-1" dirty="0">
              <a:latin typeface="Times New Roman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424" y="5564464"/>
            <a:ext cx="2361650" cy="56597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81" y="5508492"/>
            <a:ext cx="2149931" cy="108069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751" y="5475846"/>
            <a:ext cx="1067851" cy="106785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936" y="5508492"/>
            <a:ext cx="1316575" cy="110774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588" y="3265821"/>
            <a:ext cx="1413805" cy="73645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794" y="2264384"/>
            <a:ext cx="2458646" cy="90936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843" y="5508492"/>
            <a:ext cx="1702554" cy="1080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467814" y="113497"/>
            <a:ext cx="10533965" cy="81982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UC1 – </a:t>
            </a:r>
            <a:r>
              <a:rPr lang="fr-FR" sz="4400" b="1" strike="noStrike" spc="-1" dirty="0" err="1" smtClean="0">
                <a:solidFill>
                  <a:srgbClr val="000000"/>
                </a:solidFill>
                <a:latin typeface="Calibri Light"/>
              </a:rPr>
              <a:t>Datalake</a:t>
            </a:r>
            <a:r>
              <a:rPr lang="fr-FR" sz="4400" b="1" strike="noStrike" spc="-1" dirty="0" smtClean="0">
                <a:solidFill>
                  <a:srgbClr val="000000"/>
                </a:solidFill>
                <a:latin typeface="Calibri Light"/>
              </a:rPr>
              <a:t> Architecture – Structures 1/2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7" name="Table 2"/>
          <p:cNvGraphicFramePr/>
          <p:nvPr>
            <p:extLst>
              <p:ext uri="{D42A27DB-BD31-4B8C-83A1-F6EECF244321}">
                <p14:modId xmlns:p14="http://schemas.microsoft.com/office/powerpoint/2010/main" val="3384384181"/>
              </p:ext>
            </p:extLst>
          </p:nvPr>
        </p:nvGraphicFramePr>
        <p:xfrm>
          <a:off x="1497873" y="1691689"/>
          <a:ext cx="10363201" cy="3777293"/>
        </p:xfrm>
        <a:graphic>
          <a:graphicData uri="http://schemas.openxmlformats.org/drawingml/2006/table">
            <a:tbl>
              <a:tblPr/>
              <a:tblGrid>
                <a:gridCol w="51319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312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77293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1 - </a:t>
                      </a:r>
                      <a:r>
                        <a:rPr lang="fr-FR" sz="1600" b="1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User (</a:t>
                      </a:r>
                      <a:r>
                        <a:rPr lang="fr-FR" sz="1600" b="1" strike="noStrike" kern="1200" spc="-1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technical</a:t>
                      </a:r>
                      <a:r>
                        <a:rPr lang="fr-FR" sz="1600" b="1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and </a:t>
                      </a:r>
                      <a:r>
                        <a:rPr lang="fr-FR" sz="1600" b="1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ordinary</a:t>
                      </a: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1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users</a:t>
                      </a: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Technical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users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creation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 smtClean="0"/>
                        <a:t>User Structure             : </a:t>
                      </a:r>
                      <a:r>
                        <a:rPr lang="fr-FR" sz="1600" b="1" dirty="0" smtClean="0">
                          <a:solidFill>
                            <a:schemeClr val="tx1"/>
                          </a:solidFill>
                          <a:hlinkClick r:id="rId3"/>
                        </a:rPr>
                        <a:t>core/Scala/src/main/scripts/initUserStructure.sh</a:t>
                      </a:r>
                      <a:endParaRPr lang="fr-FR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In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order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to manage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security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and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access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concerns</a:t>
                      </a:r>
                      <a:endParaRPr lang="fr-FR" sz="1600" b="0" strike="noStrike" kern="1200" spc="-1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lvl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/user/&lt;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username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 lang="fr-FR" sz="16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Ex:  /user/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dev_jo</a:t>
                      </a: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      /</a:t>
                      </a:r>
                      <a:r>
                        <a:rPr lang="fr-FR" sz="1600" b="0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user/</a:t>
                      </a:r>
                      <a:r>
                        <a:rPr lang="fr-FR" sz="1600" b="0" strike="noStrike" kern="1200" spc="-1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arthur_t</a:t>
                      </a:r>
                      <a:endParaRPr lang="fr-FR" sz="1600" b="0" strike="noStrike" kern="1200" spc="-1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2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2 - Application to </a:t>
                      </a:r>
                      <a:r>
                        <a:rPr lang="fr-FR" sz="1600" b="1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run</a:t>
                      </a:r>
                      <a:endParaRPr lang="fr-FR" sz="1600" b="1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For applications management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purpose</a:t>
                      </a: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lvl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env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app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projectname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&gt;/bin</a:t>
                      </a:r>
                      <a:endParaRPr lang="fr-FR" sz="1600" b="0" strike="noStrike" spc="-1" dirty="0" smtClean="0">
                        <a:latin typeface="Arial"/>
                      </a:endParaRPr>
                    </a:p>
                    <a:p>
                      <a:pPr lvl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env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app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projectname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oozie</a:t>
                      </a:r>
                      <a:endParaRPr lang="fr-FR" sz="1600" b="0" strike="noStrike" spc="-1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env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app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projectname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oozie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coordinator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fr-FR" sz="1600" b="0" strike="noStrike" spc="-1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457200" lvl="1" algn="l" defTabSz="4572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env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app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projectname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oozie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/workflow/scripts</a:t>
                      </a: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lvl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600" b="0" strike="noStrike" spc="-1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0" strike="noStrike" spc="-1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600" b="0" strike="noStrike" spc="-1" dirty="0">
                        <a:solidFill>
                          <a:srgbClr val="FFC000"/>
                        </a:solidFill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0790252" y="6422949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B58B4D2F-3624-49B2-99DF-E39B677ABF0B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15155" y="117505"/>
            <a:ext cx="10533965" cy="81982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pc="-1" dirty="0">
                <a:solidFill>
                  <a:srgbClr val="000000"/>
                </a:solidFill>
                <a:latin typeface="Calibri Light"/>
              </a:rPr>
              <a:t>UC1 – </a:t>
            </a:r>
            <a:r>
              <a:rPr lang="fr-FR" sz="4400" b="1" spc="-1" dirty="0" err="1">
                <a:solidFill>
                  <a:srgbClr val="000000"/>
                </a:solidFill>
                <a:latin typeface="Calibri Light"/>
              </a:rPr>
              <a:t>Datalake</a:t>
            </a:r>
            <a:r>
              <a:rPr lang="fr-FR" sz="4400" b="1" spc="-1" dirty="0">
                <a:solidFill>
                  <a:srgbClr val="000000"/>
                </a:solidFill>
                <a:latin typeface="Calibri Light"/>
              </a:rPr>
              <a:t> Architecture – Structures 2/2</a:t>
            </a:r>
            <a:endParaRPr lang="fr-FR" sz="4400" b="1" spc="-1" dirty="0">
              <a:solidFill>
                <a:srgbClr val="000000"/>
              </a:solidFill>
              <a:latin typeface="Calibri Light"/>
            </a:endParaRPr>
          </a:p>
        </p:txBody>
      </p:sp>
      <p:graphicFrame>
        <p:nvGraphicFramePr>
          <p:cNvPr id="87" name="Table 2"/>
          <p:cNvGraphicFramePr/>
          <p:nvPr>
            <p:extLst>
              <p:ext uri="{D42A27DB-BD31-4B8C-83A1-F6EECF244321}">
                <p14:modId xmlns:p14="http://schemas.microsoft.com/office/powerpoint/2010/main" val="758154736"/>
              </p:ext>
            </p:extLst>
          </p:nvPr>
        </p:nvGraphicFramePr>
        <p:xfrm>
          <a:off x="836023" y="1429565"/>
          <a:ext cx="11077304" cy="5034280"/>
        </p:xfrm>
        <a:graphic>
          <a:graphicData uri="http://schemas.openxmlformats.org/drawingml/2006/table">
            <a:tbl>
              <a:tblPr/>
              <a:tblGrid>
                <a:gridCol w="51332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40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85045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3 – Landing zone</a:t>
                      </a:r>
                      <a:endParaRPr lang="fr-FR" sz="1600" b="0" strike="noStrike" spc="-1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Place to </a:t>
                      </a:r>
                      <a:r>
                        <a:rPr lang="fr-FR" sz="1600" b="0" strike="noStrike" spc="-1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send</a:t>
                      </a:r>
                      <a:r>
                        <a:rPr lang="fr-FR" sz="16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data to </a:t>
                      </a:r>
                      <a:r>
                        <a:rPr lang="fr-FR" sz="1600" b="0" strike="noStrike" spc="-1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ingest</a:t>
                      </a:r>
                      <a:r>
                        <a:rPr lang="fr-FR" sz="16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(Tempo area)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env</a:t>
                      </a:r>
                      <a:r>
                        <a:rPr lang="fr-FR" sz="16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ftr</a:t>
                      </a:r>
                      <a:r>
                        <a:rPr lang="fr-FR" sz="16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dataname</a:t>
                      </a:r>
                      <a:r>
                        <a:rPr lang="fr-FR" sz="16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&gt;/data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0" strike="noStrike" spc="-1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 – Data to store</a:t>
                      </a:r>
                      <a:endParaRPr lang="fr-FR" sz="1600" b="0" strike="noStrike" spc="-1" baseline="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1" strike="noStrike" spc="-1" dirty="0" smtClean="0">
                          <a:solidFill>
                            <a:srgbClr val="5B9BD5"/>
                          </a:solidFill>
                          <a:latin typeface="Calibri"/>
                        </a:rPr>
                        <a:t>	</a:t>
                      </a: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 - </a:t>
                      </a:r>
                      <a:r>
                        <a:rPr lang="fr-FR" sz="1600" b="1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Raw</a:t>
                      </a: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data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Place to store initial data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without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modification to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ensure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tracability</a:t>
                      </a: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457200" lvl="1" algn="l" defTabSz="4572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/&lt;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env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&gt;/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raw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/&lt;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dataname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&gt;/data/version=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current</a:t>
                      </a: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457200" lvl="1" algn="l" defTabSz="4572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/&lt;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env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&gt;/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raw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/&lt;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dataname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&gt;/data/version=&lt;YYYYMMDD&gt;</a:t>
                      </a:r>
                    </a:p>
                    <a:p>
                      <a:pPr marL="457200" lvl="1" algn="l" defTabSz="4572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/&lt;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env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&gt;/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raw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/&lt;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dataname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&gt;/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hive</a:t>
                      </a: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457200" lvl="1" algn="l" defTabSz="4572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Ex:     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dev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raw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/JO/data/version=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current</a:t>
                      </a: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lvl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prd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raw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/JO/data/version=20190709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0" strike="noStrike" spc="-1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100" b="0" strike="noStrike" spc="-1" dirty="0">
                        <a:latin typeface="Arial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>
                          <a:solidFill>
                            <a:srgbClr val="5B9BD5"/>
                          </a:solidFill>
                          <a:latin typeface="Calibri"/>
                        </a:rPr>
                        <a:t>	</a:t>
                      </a: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b - </a:t>
                      </a:r>
                      <a:r>
                        <a:rPr lang="fr-FR" sz="1600" b="1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Lake </a:t>
                      </a: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Place to store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processed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data for BI usage</a:t>
                      </a:r>
                      <a:endParaRPr lang="fr-FR" sz="1600" b="0" strike="noStrike" kern="1200" spc="-1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lvl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env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lake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dataname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&gt;/data</a:t>
                      </a:r>
                      <a:endParaRPr lang="fr-FR" sz="1600" b="0" strike="noStrike" spc="-1" dirty="0">
                        <a:latin typeface="Arial"/>
                      </a:endParaRPr>
                    </a:p>
                    <a:p>
                      <a:pPr lvl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env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lake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dataname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hive</a:t>
                      </a:r>
                      <a:endParaRPr lang="fr-FR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600" b="0" strike="noStrike" spc="-1" baseline="0" dirty="0" smtClean="0">
                        <a:solidFill>
                          <a:srgbClr val="FFC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Ex:  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dev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lake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/JO/data/</a:t>
                      </a: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     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prd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lake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/JO/data/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hive</a:t>
                      </a: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 smtClean="0">
                          <a:solidFill>
                            <a:schemeClr val="tx1"/>
                          </a:solidFill>
                          <a:latin typeface="Arial"/>
                        </a:rPr>
                        <a:t>Applications structure : </a:t>
                      </a:r>
                      <a:r>
                        <a:rPr lang="fr-FR" sz="1600" b="1" dirty="0" smtClean="0">
                          <a:hlinkClick r:id="rId3"/>
                        </a:rPr>
                        <a:t>initApplicationStructure.sh</a:t>
                      </a:r>
                      <a:endParaRPr lang="fr-FR" sz="1600" b="0" strike="noStrike" spc="-1" dirty="0">
                        <a:solidFill>
                          <a:srgbClr val="FFC000"/>
                        </a:solidFill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0604508" y="6380085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B58B4D2F-3624-49B2-99DF-E39B677ABF0B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8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06791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57228" y="566056"/>
            <a:ext cx="10515240" cy="83602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UC1 – Architecture - </a:t>
            </a:r>
            <a:r>
              <a:rPr lang="fr-FR" sz="4400" b="1" strike="noStrike" spc="-1" dirty="0" err="1">
                <a:solidFill>
                  <a:srgbClr val="000000"/>
                </a:solidFill>
                <a:latin typeface="Calibri Light"/>
              </a:rPr>
              <a:t>Processing</a:t>
            </a: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 workflow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687494"/>
            <a:ext cx="11234388" cy="4813339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err="1">
                <a:solidFill>
                  <a:srgbClr val="5B9BD5"/>
                </a:solidFill>
                <a:latin typeface="Calibri"/>
              </a:rPr>
              <a:t>Oozie</a:t>
            </a:r>
            <a:r>
              <a:rPr lang="fr-FR" sz="2800" b="0" strike="noStrike" spc="-1" dirty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800" spc="-1" dirty="0" err="1" smtClean="0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as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scheduler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.                         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All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tasks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are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executed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via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  <a:hlinkClick r:id="rId3"/>
              </a:rPr>
              <a:t>Oozie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  <a:hlinkClick r:id="rId3"/>
              </a:rPr>
              <a:t> workflows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.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Workflow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call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behind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an </a:t>
            </a:r>
            <a:r>
              <a:rPr lang="fr-FR" sz="2800" spc="-1" dirty="0" err="1" smtClean="0">
                <a:solidFill>
                  <a:srgbClr val="000000"/>
                </a:solidFill>
                <a:latin typeface="Calibri"/>
                <a:hlinkClick r:id="rId4"/>
              </a:rPr>
              <a:t>ozie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  <a:hlinkClick r:id="rId4"/>
              </a:rPr>
              <a:t> </a:t>
            </a:r>
            <a:r>
              <a:rPr lang="fr-FR" sz="2800" spc="-1" dirty="0" err="1" smtClean="0">
                <a:solidFill>
                  <a:srgbClr val="000000"/>
                </a:solidFill>
                <a:latin typeface="Calibri"/>
                <a:hlinkClick r:id="rId4"/>
              </a:rPr>
              <a:t>coordinator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  <a:hlinkClick r:id="rId4"/>
              </a:rPr>
              <a:t>/coordinator.xml</a:t>
            </a:r>
            <a:endParaRPr lang="fr-FR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1" dirty="0" smtClean="0"/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1" dirty="0" smtClean="0"/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1" dirty="0" smtClean="0"/>
              <a:t>scripts/ingestion.sh</a:t>
            </a:r>
            <a:r>
              <a:rPr lang="en-US" sz="2000" b="1" dirty="0"/>
              <a:t>: </a:t>
            </a:r>
            <a:r>
              <a:rPr lang="en-US" sz="2800" dirty="0">
                <a:solidFill>
                  <a:schemeClr val="accent1"/>
                </a:solidFill>
                <a:latin typeface="Calibri" pitchFamily="18"/>
                <a:ea typeface="DejaVu Sans" pitchFamily="2"/>
                <a:cs typeface="DejaVu Sans" pitchFamily="2"/>
                <a:hlinkClick r:id="rId5"/>
              </a:rPr>
              <a:t>spark-submit</a:t>
            </a:r>
            <a:r>
              <a:rPr lang="en-US" sz="2800" dirty="0">
                <a:solidFill>
                  <a:schemeClr val="accent1"/>
                </a:solidFill>
                <a:latin typeface="Calibri" pitchFamily="18"/>
                <a:ea typeface="DejaVu Sans" pitchFamily="2"/>
                <a:cs typeface="DejaVu Sans" pitchFamily="2"/>
              </a:rPr>
              <a:t> </a:t>
            </a:r>
            <a:endParaRPr lang="en-US" sz="2400" dirty="0">
              <a:solidFill>
                <a:schemeClr val="accent1"/>
              </a:solidFill>
              <a:latin typeface="Calibri" pitchFamily="18"/>
              <a:ea typeface="DejaVu Sans" pitchFamily="2"/>
              <a:cs typeface="DejaVu Sans" pitchFamily="2"/>
            </a:endParaRPr>
          </a:p>
          <a:p>
            <a:pPr marL="914760" lvl="2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</a:pPr>
            <a:endParaRPr lang="fr-FR" sz="20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687494"/>
            <a:ext cx="3632496" cy="870533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B42A05E-8F94-4BF1-9FD7-3CC8F1A31993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9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8619" y="3357562"/>
            <a:ext cx="2383849" cy="32930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123360</TotalTime>
  <Words>2066</Words>
  <Application>Microsoft Office PowerPoint</Application>
  <PresentationFormat>Grand écran</PresentationFormat>
  <Paragraphs>483</Paragraphs>
  <Slides>35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Century Gothic</vt:lpstr>
      <vt:lpstr>DejaVu Sans</vt:lpstr>
      <vt:lpstr>Times New Roman</vt:lpstr>
      <vt:lpstr>Wingdings 3</vt:lpstr>
      <vt:lpstr>Brin</vt:lpstr>
      <vt:lpstr>Présentation PowerPoint</vt:lpstr>
      <vt:lpstr>Présentation PowerPoint</vt:lpstr>
      <vt:lpstr>Architecture main components</vt:lpstr>
      <vt:lpstr>Présentation PowerPoint</vt:lpstr>
      <vt:lpstr>UC1 - Overview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UC2 – Data Visualization</vt:lpstr>
      <vt:lpstr>Présentation PowerPoint</vt:lpstr>
      <vt:lpstr>UC2 : 1 - Static report of  the last Olympic games   Average athletes age</vt:lpstr>
      <vt:lpstr>UC2: 1 - Static report of  the last Olympic games  Top 5 female and male athletes</vt:lpstr>
      <vt:lpstr>UC2: 1 - Static report of  the last Olympic games  Top 5 best countries</vt:lpstr>
      <vt:lpstr>UC2- Dynamic charts  Evolutions over last 5 years</vt:lpstr>
      <vt:lpstr>UC2- Dynamic charts  Evolutions over last 5 years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PFE</dc:title>
  <dc:subject/>
  <dc:creator>Arthur Cheping</dc:creator>
  <dc:description/>
  <cp:lastModifiedBy>Romain ADANLETE</cp:lastModifiedBy>
  <cp:revision>412</cp:revision>
  <dcterms:created xsi:type="dcterms:W3CDTF">2019-06-16T08:52:16Z</dcterms:created>
  <dcterms:modified xsi:type="dcterms:W3CDTF">2019-10-12T12:14:41Z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