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1" r:id="rId3"/>
    <p:sldId id="269" r:id="rId4"/>
    <p:sldId id="258" r:id="rId5"/>
    <p:sldId id="259" r:id="rId6"/>
    <p:sldId id="260" r:id="rId7"/>
    <p:sldId id="261" r:id="rId8"/>
    <p:sldId id="263" r:id="rId9"/>
    <p:sldId id="264" r:id="rId10"/>
    <p:sldId id="273" r:id="rId11"/>
    <p:sldId id="274" r:id="rId12"/>
    <p:sldId id="265" r:id="rId13"/>
    <p:sldId id="272" r:id="rId14"/>
    <p:sldId id="266" r:id="rId15"/>
    <p:sldId id="268" r:id="rId16"/>
    <p:sldId id="270" r:id="rId17"/>
    <p:sldId id="267" r:id="rId18"/>
    <p:sldId id="275" r:id="rId19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22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 des</a:t>
            </a:r>
            <a:r>
              <a:rPr lang="fr-FR" baseline="0" dirty="0" smtClean="0"/>
              <a:t> algorithmes en temps suivant la profondeur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Nega-Max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8.7999999999999995E-2</c:v>
                </c:pt>
                <c:pt idx="1">
                  <c:v>5.3410000000000002</c:v>
                </c:pt>
                <c:pt idx="2">
                  <c:v>216.333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Alpha-Beta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7.0999999999999994E-2</c:v>
                </c:pt>
                <c:pt idx="1">
                  <c:v>2.4279999999999999</c:v>
                </c:pt>
                <c:pt idx="2">
                  <c:v>57.73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Nega-Max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Feuil1!$D$2:$D$4</c:f>
              <c:numCache>
                <c:formatCode>General</c:formatCode>
                <c:ptCount val="3"/>
                <c:pt idx="0">
                  <c:v>4.3999999999999997E-2</c:v>
                </c:pt>
                <c:pt idx="1">
                  <c:v>3.04</c:v>
                </c:pt>
                <c:pt idx="2">
                  <c:v>121.328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Alpha-Beta Thread</c:v>
                </c:pt>
              </c:strCache>
            </c:strRef>
          </c:tx>
          <c:marker>
            <c:symbol val="none"/>
          </c:marker>
          <c:cat>
            <c:numRef>
              <c:f>Feuil1!$A$2:$A$4</c:f>
              <c:numCache>
                <c:formatCode>General</c:formatCode>
                <c:ptCount val="3"/>
                <c:pt idx="0">
                  <c:v>2</c:v>
                </c:pt>
                <c:pt idx="1">
                  <c:v>4</c:v>
                </c:pt>
                <c:pt idx="2">
                  <c:v>6</c:v>
                </c:pt>
              </c:numCache>
            </c:numRef>
          </c:cat>
          <c:val>
            <c:numRef>
              <c:f>Feuil1!$E$2:$E$4</c:f>
              <c:numCache>
                <c:formatCode>General</c:formatCode>
                <c:ptCount val="3"/>
                <c:pt idx="0">
                  <c:v>3.9E-2</c:v>
                </c:pt>
                <c:pt idx="1">
                  <c:v>3.0190000000000001</c:v>
                </c:pt>
                <c:pt idx="2">
                  <c:v>123.129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358400"/>
        <c:axId val="34360320"/>
      </c:lineChart>
      <c:catAx>
        <c:axId val="34358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Profondeur de l’arbre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360320"/>
        <c:crosses val="autoZero"/>
        <c:auto val="1"/>
        <c:lblAlgn val="ctr"/>
        <c:lblOffset val="100"/>
        <c:noMultiLvlLbl val="0"/>
      </c:catAx>
      <c:valAx>
        <c:axId val="34360320"/>
        <c:scaling>
          <c:orientation val="minMax"/>
          <c:max val="2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Temps</a:t>
                </a:r>
                <a:r>
                  <a:rPr lang="fr-FR" baseline="0" dirty="0" smtClean="0"/>
                  <a:t> d’exécution  ( en s)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3584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 smtClean="0"/>
              <a:t>Comparaison</a:t>
            </a:r>
            <a:r>
              <a:rPr lang="fr-FR" baseline="0" dirty="0" smtClean="0"/>
              <a:t> entre la profondeur de fin de partie et la profondeur atteinte en un temps acceptable</a:t>
            </a:r>
            <a:endParaRPr lang="fr-FR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profondeur nécessaire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10</c:v>
                </c:pt>
                <c:pt idx="1">
                  <c:v>22</c:v>
                </c:pt>
                <c:pt idx="2">
                  <c:v>64</c:v>
                </c:pt>
                <c:pt idx="3">
                  <c:v>100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profondeurs atteintes avec temps &lt; 30 s</c:v>
                </c:pt>
              </c:strCache>
            </c:strRef>
          </c:tx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8</c:v>
                </c:pt>
                <c:pt idx="3">
                  <c:v>10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16</c:v>
                </c:pt>
                <c:pt idx="1">
                  <c:v>8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900608"/>
        <c:axId val="34902784"/>
      </c:lineChart>
      <c:catAx>
        <c:axId val="349006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dirty="0" smtClean="0"/>
                  <a:t>Taille</a:t>
                </a:r>
                <a:r>
                  <a:rPr lang="fr-FR" baseline="0" dirty="0" smtClean="0"/>
                  <a:t> du damier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902784"/>
        <c:crosses val="autoZero"/>
        <c:auto val="1"/>
        <c:lblAlgn val="ctr"/>
        <c:lblOffset val="100"/>
        <c:noMultiLvlLbl val="0"/>
      </c:catAx>
      <c:valAx>
        <c:axId val="349027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dirty="0" smtClean="0"/>
                  <a:t>Profondeur </a:t>
                </a:r>
                <a:endParaRPr lang="fr-FR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900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31FF08-1365-48EC-8673-5E46DF3A62B1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8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C943C0-FBEB-4ACF-98FD-A66099684A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 smtClean="0"/>
              <a:t>Présentation du groupe –</a:t>
            </a:r>
            <a:r>
              <a:rPr lang="fr-FR" baseline="0" dirty="0" smtClean="0"/>
              <a:t> Présentation du sujet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87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69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du fonctionnement des threads (2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Baptiste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328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des différentes fonctions de coût (2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Sylvain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292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34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Nos ressentis</a:t>
            </a:r>
            <a:r>
              <a:rPr lang="fr-FR" baseline="0" dirty="0" smtClean="0"/>
              <a:t> sur le projet, les améliorations qu’on aurait aimé faire (3 min) FABIEN – ROMAIN – SYLVAIN – BAPTISTE - 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49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Pseudo Code du NegaMax (3min)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Romain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04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Fabien 1min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1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Min-Max (3/4 min) ROMAIN 2min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du NegaMax</a:t>
            </a:r>
            <a:r>
              <a:rPr lang="fr-FR" baseline="0" dirty="0" smtClean="0"/>
              <a:t> (1/2 min) 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 l’Alpha Beta (2/3 min) </a:t>
            </a:r>
            <a:r>
              <a:rPr lang="fr-FR" baseline="0" smtClean="0"/>
              <a:t>BAPTISTE 1min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r>
              <a:rPr lang="fr-FR" baseline="0" dirty="0" smtClean="0"/>
              <a:t> UML (2/3min) FABIEN 1min 15/20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des modifs qu’on peut faire</a:t>
            </a:r>
            <a:r>
              <a:rPr lang="fr-FR" baseline="0" dirty="0" smtClean="0"/>
              <a:t> (1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Donner les chiffres, expliquer</a:t>
            </a:r>
            <a:r>
              <a:rPr lang="fr-FR" baseline="0" dirty="0" smtClean="0"/>
              <a:t> pourquoi il a peu d’impact. (2 min) ROMAIN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DB9D1-232B-47BA-9D28-1731598BC29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D31E7-645D-47D7-9C1E-6EF5A1DDFF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39723E-D4F0-4113-8B0B-DA782B0377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6ADD3-EBB9-457C-B5AC-7C79A468A6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B88B9E-2BD7-4D55-A6FC-E1AC2BB2C9D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DF326B-A7EF-4E5F-B97E-7FAD16E9B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EB1D8-253C-43DA-8D9C-3259B857C0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B63B455-8250-4804-ABB8-32D8172FA3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pPr lvl="0"/>
            <a:fld id="{FADB5E6B-AAFF-418E-901A-A700BD2C7E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2BBD1-E0E6-4BF6-B855-28ECF9ADE3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fld id="{87C20C31-5709-4654-BDCB-35CCBD5A5E7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96937"/>
            <a:ext cx="10080625" cy="1671439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dirty="0" smtClean="0"/>
              <a:t>Intelligence Artificielle </a:t>
            </a:r>
            <a:br>
              <a:rPr lang="fr-FR" dirty="0" smtClean="0"/>
            </a:br>
            <a:r>
              <a:rPr lang="fr-FR" dirty="0" smtClean="0"/>
              <a:t>pour </a:t>
            </a:r>
            <a:r>
              <a:rPr lang="fr-FR" dirty="0"/>
              <a:t>un jeu </a:t>
            </a:r>
            <a:r>
              <a:rPr lang="fr-FR" dirty="0" smtClean="0"/>
              <a:t>de Dames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67904" y="1763613"/>
            <a:ext cx="7404472" cy="555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z="1400" smtClean="0">
                <a:solidFill>
                  <a:schemeClr val="tx1"/>
                </a:solidFill>
              </a:rPr>
              <a:t>1</a:t>
            </a:fld>
            <a:endParaRPr lang="fr-FR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d’Open MP :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#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pragma omp parallel for </a:t>
            </a:r>
          </a:p>
          <a:p>
            <a:pPr marL="108000" indent="0">
              <a:buNone/>
            </a:pPr>
            <a:r>
              <a:rPr lang="fr-FR" dirty="0" smtClean="0">
                <a:latin typeface="Consolas" panose="020B0609020204030204" pitchFamily="49" charset="0"/>
                <a:cs typeface="Consolas" panose="020B0609020204030204" pitchFamily="49" charset="0"/>
              </a:rPr>
              <a:t>	for(n=0;n&lt;8;n</a:t>
            </a:r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("Element %d processed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by 	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thread %d 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n",n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			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omp_get_thread_num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32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Espace réservé du texte 2"/>
          <p:cNvSpPr txBox="1">
            <a:spLocks/>
          </p:cNvSpPr>
          <p:nvPr/>
        </p:nvSpPr>
        <p:spPr>
          <a:xfrm>
            <a:off x="0" y="1768475"/>
            <a:ext cx="8568703" cy="4989513"/>
          </a:xfrm>
          <a:prstGeom prst="rect">
            <a:avLst/>
          </a:prstGeom>
        </p:spPr>
        <p:txBody>
          <a:bodyPr vert="horz" lIns="100794" tIns="50397" rIns="100794" bIns="50397">
            <a:normAutofit fontScale="92500"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marL="10800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Element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4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1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5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2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6 processed by the thread 1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3 processed by the thread 0 </a:t>
            </a:r>
          </a:p>
          <a:p>
            <a:pPr marL="10800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Element 7 processed by the thread 1 </a:t>
            </a:r>
            <a:endParaRPr lang="fr-F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/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61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Utilisation des threads pour paralléliser les calculs :</a:t>
            </a:r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06992"/>
              </p:ext>
            </p:extLst>
          </p:nvPr>
        </p:nvGraphicFramePr>
        <p:xfrm>
          <a:off x="503805" y="2771725"/>
          <a:ext cx="8784978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Nega-Max Thread</a:t>
                      </a: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0,088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0,044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5,341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3,04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936104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fr-FR" sz="2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216,333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fr-FR" sz="28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121,328 s</a:t>
                      </a:r>
                      <a:endParaRPr kumimoji="0" lang="fr-FR" sz="2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Utilisation d'autres fonctions de coût</a:t>
            </a:r>
          </a:p>
          <a:p>
            <a:pPr defTabSz="914400"/>
            <a:endParaRPr lang="fr-FR" dirty="0" smtClean="0"/>
          </a:p>
          <a:p>
            <a:pPr defTabSz="914400"/>
            <a:r>
              <a:rPr lang="fr-FR" dirty="0" smtClean="0"/>
              <a:t>Fonction de coût 1 : Compte le nombre de pièces</a:t>
            </a:r>
          </a:p>
          <a:p>
            <a:pPr defTabSz="914400"/>
            <a:r>
              <a:rPr lang="fr-FR" dirty="0" smtClean="0"/>
              <a:t>Fonction </a:t>
            </a:r>
            <a:r>
              <a:rPr lang="fr-FR" dirty="0"/>
              <a:t>de coût </a:t>
            </a:r>
            <a:r>
              <a:rPr lang="fr-FR" dirty="0" smtClean="0"/>
              <a:t>2 </a:t>
            </a:r>
            <a:r>
              <a:rPr lang="fr-FR" dirty="0"/>
              <a:t>: </a:t>
            </a:r>
            <a:r>
              <a:rPr lang="fr-FR" dirty="0" smtClean="0"/>
              <a:t>Garde les pièces groupées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3 </a:t>
            </a:r>
            <a:r>
              <a:rPr lang="fr-FR" dirty="0"/>
              <a:t>: </a:t>
            </a:r>
            <a:r>
              <a:rPr lang="fr-FR" dirty="0" smtClean="0"/>
              <a:t>Envoie les pièces vers le centre</a:t>
            </a:r>
            <a:endParaRPr lang="fr-FR" dirty="0"/>
          </a:p>
          <a:p>
            <a:pPr defTabSz="914400"/>
            <a:r>
              <a:rPr lang="fr-FR" dirty="0"/>
              <a:t>Fonction de coût </a:t>
            </a:r>
            <a:r>
              <a:rPr lang="fr-FR" dirty="0" smtClean="0"/>
              <a:t>4 </a:t>
            </a:r>
            <a:r>
              <a:rPr lang="fr-FR" dirty="0"/>
              <a:t>: </a:t>
            </a:r>
            <a:r>
              <a:rPr lang="fr-FR" dirty="0" smtClean="0"/>
              <a:t>Fonction aléatoire</a:t>
            </a:r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marL="108000" indent="0" defTabSz="914400">
              <a:buNone/>
            </a:pP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8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d'autres fonctions de coût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0 : défaite  	½ : match nul	1 : victoire </a:t>
            </a:r>
          </a:p>
          <a:p>
            <a:pPr lvl="0"/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53019"/>
              </p:ext>
            </p:extLst>
          </p:nvPr>
        </p:nvGraphicFramePr>
        <p:xfrm>
          <a:off x="1151880" y="2987749"/>
          <a:ext cx="7248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344083"/>
                <a:gridCol w="1344083"/>
                <a:gridCol w="1344083"/>
                <a:gridCol w="1344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Confrontations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1856068333"/>
              </p:ext>
            </p:extLst>
          </p:nvPr>
        </p:nvGraphicFramePr>
        <p:xfrm>
          <a:off x="935856" y="1539697"/>
          <a:ext cx="8280920" cy="5696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5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16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Bilan</a:t>
            </a:r>
            <a:endParaRPr lang="fr-FR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3580421765"/>
              </p:ext>
            </p:extLst>
          </p:nvPr>
        </p:nvGraphicFramePr>
        <p:xfrm>
          <a:off x="863848" y="1539697"/>
          <a:ext cx="7536673" cy="5408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470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tx1">
                  <a:shade val="95000"/>
                </a:schemeClr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Projet abouti</a:t>
            </a:r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Améliorations restantes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Auto-apprentissage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Sauvegarde des calculs précédents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Situations types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Parcours anticipé des arbres</a:t>
            </a:r>
          </a:p>
          <a:p>
            <a:pPr defTabSz="914400"/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Fonction de coût primaire</a:t>
            </a:r>
          </a:p>
          <a:p>
            <a:pPr lvl="0"/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smtClean="0"/>
              <a:t>Negamax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function negamax(node, depth, color) {</a:t>
            </a:r>
          </a:p>
          <a:p>
            <a:pPr marL="971999" lvl="2" indent="0">
              <a:buNone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depth = 0 or node is a terminal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color * the heuristic value of node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bestValue := -infini</a:t>
            </a:r>
          </a:p>
          <a:p>
            <a:pPr marL="971999" lvl="2" indent="0">
              <a:buNone/>
            </a:pP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foreach child of node</a:t>
            </a:r>
          </a:p>
          <a:p>
            <a:pPr marL="971999" lvl="2" indent="0">
              <a:buNone/>
            </a:pP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:= 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negamax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(child, depth - 1, -color)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bestValue </a:t>
            </a:r>
            <a:r>
              <a:rPr lang="fr-FR" sz="2200" dirty="0">
                <a:latin typeface="Consolas" panose="020B0609020204030204" pitchFamily="49" charset="0"/>
                <a:cs typeface="Consolas" panose="020B0609020204030204" pitchFamily="49" charset="0"/>
              </a:rPr>
              <a:t>:= max( bestValue, val )</a:t>
            </a:r>
          </a:p>
          <a:p>
            <a:pPr marL="971999" lvl="2" indent="0">
              <a:buNone/>
            </a:pPr>
            <a:r>
              <a:rPr lang="fr-F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bestValue }</a:t>
            </a:r>
            <a:endParaRPr lang="fr-F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18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6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Principe général d’une Intelligence Artificielle pour un jeu à 2 joueurs</a:t>
            </a:r>
            <a:endParaRPr lang="fr-FR" sz="4100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1" y="1768475"/>
            <a:ext cx="4896296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Anticiper le plus possible</a:t>
            </a:r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Essayer de reproduire la réflexion humaine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97" y="2123653"/>
            <a:ext cx="4914371" cy="393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2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3841" y="2570172"/>
            <a:ext cx="5370717" cy="466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2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3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4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5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6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Fonction de coût :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3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00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Min-Max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NegaMax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9717"/>
            <a:ext cx="10080624" cy="4449732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de l'Alpha-Beta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5791200"/>
          </a:xfrm>
        </p:spPr>
        <p:txBody>
          <a:bodyPr>
            <a:normAutofit lnSpcReduction="10000"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Schéma UML : </a:t>
            </a: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>
              <a:buNone/>
            </a:pPr>
            <a:endParaRPr lang="fr-FR" dirty="0"/>
          </a:p>
          <a:p>
            <a:pPr lvl="0">
              <a:buNone/>
            </a:pPr>
            <a:endParaRPr lang="fr-FR" dirty="0" smtClean="0"/>
          </a:p>
          <a:p>
            <a:pPr lvl="0"/>
            <a:r>
              <a:rPr lang="fr-FR" dirty="0" smtClean="0"/>
              <a:t>Structure CHILD 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411685"/>
            <a:ext cx="7762775" cy="41044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403573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Rendu Graphique : </a:t>
            </a:r>
            <a:endParaRPr lang="fr-FR" dirty="0"/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1979637"/>
            <a:ext cx="9721080" cy="51380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l'Alpha-Beta</a:t>
            </a:r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45851"/>
              </p:ext>
            </p:extLst>
          </p:nvPr>
        </p:nvGraphicFramePr>
        <p:xfrm>
          <a:off x="1152736" y="2915741"/>
          <a:ext cx="7704000" cy="37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000"/>
                <a:gridCol w="1926000"/>
                <a:gridCol w="1926000"/>
                <a:gridCol w="1926000"/>
              </a:tblGrid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Profondeur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Nega-Max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Alpha-Beta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de temps gagné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5,341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2,428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9360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216,333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57,73 s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2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74%</a:t>
                      </a:r>
                      <a:endParaRPr lang="fr-F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541</TotalTime>
  <Words>513</Words>
  <Application>Microsoft Office PowerPoint</Application>
  <PresentationFormat>Personnalisé</PresentationFormat>
  <Paragraphs>191</Paragraphs>
  <Slides>18</Slides>
  <Notes>18</Notes>
  <HiddenSlides>1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Technique</vt:lpstr>
      <vt:lpstr>Intelligence Artificielle  pour un jeu de Dames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un jeu 2 joueurs</dc:title>
  <dc:creator>Le Romain</dc:creator>
  <cp:lastModifiedBy>Romain</cp:lastModifiedBy>
  <cp:revision>38</cp:revision>
  <dcterms:created xsi:type="dcterms:W3CDTF">2014-05-19T13:19:31Z</dcterms:created>
  <dcterms:modified xsi:type="dcterms:W3CDTF">2014-06-04T20:59:28Z</dcterms:modified>
</cp:coreProperties>
</file>