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0080625" cy="7559675"/>
  <p:notesSz cx="7559675" cy="10691813"/>
  <p:defaultTextStyle>
    <a:defPPr>
      <a:defRPr lang="fr-FR"/>
    </a:defPPr>
    <a:lvl1pPr marL="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>
      <p:cViewPr varScale="1">
        <p:scale>
          <a:sx n="63" d="100"/>
          <a:sy n="63" d="100"/>
        </p:scale>
        <p:origin x="-1416" y="-108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E31FF08-1365-48EC-8673-5E46DF3A62B1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Liberation Sans" pitchFamily="18"/>
              <a:ea typeface="WenQuanYi Zen Hei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982890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6488" y="812800"/>
            <a:ext cx="5345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5C943C0-FBEB-4ACF-98FD-A66099684AD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969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78" marR="0" indent="-215978" rtl="0" hangingPunct="0">
      <a:tabLst/>
      <a:defRPr lang="fr-FR" sz="2000" b="0" i="0" u="none" strike="noStrike" kern="1200">
        <a:ln>
          <a:noFill/>
        </a:ln>
        <a:latin typeface="Liberation Sans" pitchFamily="18"/>
      </a:defRPr>
    </a:lvl1pPr>
    <a:lvl2pPr marL="457152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5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57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10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r>
              <a:rPr lang="fr-FR" dirty="0" smtClean="0"/>
              <a:t>Présentation du groupe –</a:t>
            </a:r>
            <a:r>
              <a:rPr lang="fr-FR" baseline="0" dirty="0" smtClean="0"/>
              <a:t> Présentation du sujet (1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r>
              <a:rPr lang="fr-FR" baseline="0" dirty="0" smtClean="0"/>
              <a:t> du fonctionnement des threads (2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des différentes fonctions de coût (2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Nos ressentis</a:t>
            </a:r>
            <a:r>
              <a:rPr lang="fr-FR" baseline="0" dirty="0" smtClean="0"/>
              <a:t> sur le projet, les améliorations qu’on aurait aimé faire (3 min</a:t>
            </a:r>
            <a:r>
              <a:rPr lang="fr-FR" baseline="0" smtClean="0"/>
              <a:t>) FABIEN – ROMAIN – SYLVAIN – BAPTISTE - FABIEN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A5C943C0-FBEB-4ACF-98FD-A66099684AD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04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plan (1 min) SYLVAIN</a:t>
            </a:r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Min-Max (3/4 min) ROMAIN</a:t>
            </a:r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du NegaMax</a:t>
            </a:r>
            <a:r>
              <a:rPr lang="fr-FR" baseline="0" dirty="0" smtClean="0"/>
              <a:t> (1/2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de l’Alpha Beta (2/3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Schéma</a:t>
            </a:r>
            <a:r>
              <a:rPr lang="fr-FR" baseline="0" dirty="0" smtClean="0"/>
              <a:t> UML (2/3min) FABIEN</a:t>
            </a:r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</a:t>
            </a:r>
            <a:r>
              <a:rPr lang="fr-FR" baseline="0" dirty="0" smtClean="0"/>
              <a:t> du Pseudo Code du NegaMax (3min) FABIEN</a:t>
            </a:r>
            <a:endParaRPr lang="fr-FR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Présentation des modifs qu’on peut faire</a:t>
            </a:r>
            <a:r>
              <a:rPr lang="fr-FR" baseline="0" dirty="0" smtClean="0"/>
              <a:t> (1 min) BAPTISTE</a:t>
            </a:r>
            <a:endParaRPr lang="fr-F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 smtClean="0"/>
              <a:t>Donner les chiffres, expliquer</a:t>
            </a:r>
            <a:r>
              <a:rPr lang="fr-FR" baseline="0" dirty="0" smtClean="0"/>
              <a:t> pourquoi il a peu d’impact. (2 min) ROMAIN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473013" y="3679042"/>
            <a:ext cx="7143803" cy="2536691"/>
          </a:xfrm>
        </p:spPr>
        <p:txBody>
          <a:bodyPr rIns="50397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477408" y="1702869"/>
            <a:ext cx="7143803" cy="1931917"/>
          </a:xfrm>
        </p:spPr>
        <p:txBody>
          <a:bodyPr tIns="0" rIns="50397" bIns="0" anchor="b">
            <a:normAutofit/>
          </a:bodyPr>
          <a:lstStyle>
            <a:lvl1pPr marL="0" indent="0" algn="r">
              <a:buNone/>
              <a:defRPr sz="2200">
                <a:solidFill>
                  <a:schemeClr val="tx1"/>
                </a:solidFill>
                <a:effectLst/>
              </a:defRPr>
            </a:lvl1pPr>
            <a:lvl2pPr marL="503972" indent="0" algn="ctr">
              <a:buNone/>
            </a:lvl2pPr>
            <a:lvl3pPr marL="1007943" indent="0" algn="ctr">
              <a:buNone/>
            </a:lvl3pPr>
            <a:lvl4pPr marL="1511915" indent="0" algn="ctr">
              <a:buNone/>
            </a:lvl4pPr>
            <a:lvl5pPr marL="2015886" indent="0" algn="ctr">
              <a:buNone/>
            </a:lvl5pPr>
            <a:lvl6pPr marL="2519858" indent="0" algn="ctr">
              <a:buNone/>
            </a:lvl6pPr>
            <a:lvl7pPr marL="3023829" indent="0" algn="ctr">
              <a:buNone/>
            </a:lvl7pPr>
            <a:lvl8pPr marL="3527801" indent="0" algn="ctr">
              <a:buNone/>
            </a:lvl8pPr>
            <a:lvl9pPr marL="4031772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35DB9D1-232B-47BA-9D28-1731598BC29D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D7D31E7-645D-47D7-9C1E-6EF5A1DDFFE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039723E-D4F0-4113-8B0B-DA782B0377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26ADD3-EBB9-457C-B5AC-7C79A468A646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730918" y="0"/>
            <a:ext cx="3349708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56047" y="3950517"/>
            <a:ext cx="7308453" cy="2013227"/>
          </a:xfrm>
        </p:spPr>
        <p:txBody>
          <a:bodyPr tIns="0" bIns="0" anchor="t"/>
          <a:lstStyle>
            <a:lvl1pPr algn="l">
              <a:buNone/>
              <a:defRPr sz="46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56047" y="2740134"/>
            <a:ext cx="7308453" cy="1175826"/>
          </a:xfrm>
        </p:spPr>
        <p:txBody>
          <a:bodyPr lIns="50397" tIns="0" rIns="50397" bIns="0" anchor="b"/>
          <a:lstStyle>
            <a:lvl1pPr marL="0" indent="0" algn="l">
              <a:buNone/>
              <a:defRPr sz="2200">
                <a:solidFill>
                  <a:schemeClr val="tx1"/>
                </a:solidFill>
                <a:effectLst/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B88B9E-2BD7-4D55-A6FC-E1AC2BB2C9D1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704292" y="1763925"/>
            <a:ext cx="4032250" cy="4989036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BDF326B-A7EF-4E5F-B97E-7FAD16E9B3B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0987"/>
            <a:ext cx="9072563" cy="1259946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31" y="6047740"/>
            <a:ext cx="4454027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5120818" y="6047740"/>
            <a:ext cx="4455776" cy="923960"/>
          </a:xfrm>
        </p:spPr>
        <p:txBody>
          <a:bodyPr anchor="t"/>
          <a:lstStyle>
            <a:lvl1pPr marL="0" indent="0">
              <a:buNone/>
              <a:defRPr sz="2600" b="1">
                <a:solidFill>
                  <a:schemeClr val="accent1"/>
                </a:solidFill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800" b="1"/>
            </a:lvl4pPr>
            <a:lvl5pPr>
              <a:buNone/>
              <a:defRPr sz="18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504031" y="1672115"/>
            <a:ext cx="4454027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0818" y="1672115"/>
            <a:ext cx="4455776" cy="4345064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1EB1D8-253C-43DA-8D9C-3259B857C05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302387"/>
            <a:ext cx="8235871" cy="1259946"/>
          </a:xfrm>
        </p:spPr>
        <p:txBody>
          <a:bodyPr anchor="ctr"/>
          <a:lstStyle>
            <a:lvl1pPr algn="l">
              <a:defRPr sz="5100"/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B63B455-8250-4804-ABB8-32D8172FA30B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lvl="0"/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31" y="1306825"/>
            <a:ext cx="3528219" cy="804965"/>
          </a:xfrm>
        </p:spPr>
        <p:txBody>
          <a:bodyPr tIns="0" bIns="0" anchor="t"/>
          <a:lstStyle>
            <a:lvl1pPr algn="l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504031" y="236363"/>
            <a:ext cx="3024188" cy="1007957"/>
          </a:xfrm>
        </p:spPr>
        <p:txBody>
          <a:bodyPr lIns="50397" tIns="0" rIns="50397" bIns="0" anchor="b"/>
          <a:lstStyle>
            <a:lvl1pPr marL="0" indent="0" algn="l">
              <a:buNone/>
              <a:defRPr sz="1500"/>
            </a:lvl1pPr>
            <a:lvl2pPr>
              <a:buNone/>
              <a:defRPr sz="1300"/>
            </a:lvl2pPr>
            <a:lvl3pPr>
              <a:buNone/>
              <a:defRPr sz="11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504031" y="2183906"/>
            <a:ext cx="7812484" cy="4199819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991918" y="7079137"/>
            <a:ext cx="840052" cy="402483"/>
          </a:xfrm>
        </p:spPr>
        <p:txBody>
          <a:bodyPr/>
          <a:lstStyle/>
          <a:p>
            <a:pPr lvl="0"/>
            <a:fld id="{FADB5E6B-AAFF-418E-901A-A700BD2C7EF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125911" y="1880228"/>
            <a:ext cx="3366677" cy="1382091"/>
          </a:xfrm>
        </p:spPr>
        <p:txBody>
          <a:bodyPr anchor="b"/>
          <a:lstStyle>
            <a:lvl1pPr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174781" y="1124259"/>
            <a:ext cx="4536281" cy="4535805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5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125913" y="3305583"/>
            <a:ext cx="3366675" cy="2935996"/>
          </a:xfrm>
        </p:spPr>
        <p:txBody>
          <a:bodyPr lIns="50397" rIns="50397"/>
          <a:lstStyle>
            <a:lvl1pPr marL="0" indent="0">
              <a:buFontTx/>
              <a:buNone/>
              <a:defRPr sz="1300"/>
            </a:lvl1pPr>
            <a:lvl2pPr>
              <a:buFontTx/>
              <a:buNone/>
              <a:defRPr sz="1300"/>
            </a:lvl2pPr>
            <a:lvl3pPr>
              <a:buFontTx/>
              <a:buNone/>
              <a:defRPr sz="1100"/>
            </a:lvl3pPr>
            <a:lvl4pPr>
              <a:buFontTx/>
              <a:buNone/>
              <a:defRPr sz="1000"/>
            </a:lvl4pPr>
            <a:lvl5pPr>
              <a:buFontTx/>
              <a:buNone/>
              <a:defRPr sz="10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04031" y="7079137"/>
            <a:ext cx="2352146" cy="402483"/>
          </a:xfrm>
        </p:spPr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422BBD1-E0E6-4BF6-B855-28ECF9ADE389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5238339"/>
            <a:ext cx="10080625" cy="232914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8064500" y="0"/>
            <a:ext cx="2016125" cy="7559675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100794" tIns="50397" rIns="100794" bIns="50397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504031" y="302737"/>
            <a:ext cx="8232510" cy="1259946"/>
          </a:xfrm>
          <a:prstGeom prst="rect">
            <a:avLst/>
          </a:prstGeom>
        </p:spPr>
        <p:txBody>
          <a:bodyPr vert="horz" lIns="50397" tIns="50397" rIns="50397" bIns="50397" anchor="ctr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8232510" cy="4989036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504031" y="7079137"/>
            <a:ext cx="2352146" cy="402483"/>
          </a:xfrm>
          <a:prstGeom prst="rect">
            <a:avLst/>
          </a:prstGeom>
        </p:spPr>
        <p:txBody>
          <a:bodyPr vert="horz" lIns="100794" tIns="50397" rIns="100794" bIns="0" anchor="b"/>
          <a:lstStyle>
            <a:lvl1pPr algn="l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3444214" y="7079137"/>
            <a:ext cx="3192198" cy="402483"/>
          </a:xfrm>
          <a:prstGeom prst="rect">
            <a:avLst/>
          </a:prstGeom>
        </p:spPr>
        <p:txBody>
          <a:bodyPr vert="horz" lIns="0" tIns="50397" rIns="0" bIns="0" anchor="b"/>
          <a:lstStyle>
            <a:lvl1pPr algn="ct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988557" y="7079137"/>
            <a:ext cx="840052" cy="40248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lvl="0"/>
            <a:fld id="{87C20C31-5709-4654-BDCB-35CCBD5A5E70}" type="slidenum">
              <a:rPr lang="fr-FR" smtClean="0"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654" indent="-423336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300" kern="1200">
          <a:solidFill>
            <a:schemeClr val="tx1"/>
          </a:solidFill>
          <a:latin typeface="+mn-lt"/>
          <a:ea typeface="+mn-ea"/>
          <a:cs typeface="+mn-cs"/>
        </a:defRPr>
      </a:lvl1pPr>
      <a:lvl2pPr marL="796275" indent="-30238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08737" indent="-282224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11120" indent="-262065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642947" indent="-201589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774" indent="-201589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116681" indent="-201589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58587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570255" indent="-201589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1</a:t>
            </a:fld>
            <a:endParaRPr lang="fr-FR"/>
          </a:p>
        </p:txBody>
      </p:sp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489352"/>
            <a:ext cx="10080625" cy="886609"/>
          </a:xfrm>
        </p:spPr>
        <p:txBody>
          <a:bodyPr wrap="square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dirty="0"/>
              <a:t>IA pour un jeu 2 joueurs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36240" y="1368000"/>
            <a:ext cx="7619760" cy="571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10</a:t>
            </a:fld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de la parallélisation des threads</a:t>
            </a:r>
          </a:p>
          <a:p>
            <a:pPr lvl="0"/>
            <a:endParaRPr lang="fr-FR" dirty="0" smtClean="0"/>
          </a:p>
          <a:p>
            <a:pPr lvl="0"/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9" name="Tableau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421115"/>
              </p:ext>
            </p:extLst>
          </p:nvPr>
        </p:nvGraphicFramePr>
        <p:xfrm>
          <a:off x="1343983" y="2843733"/>
          <a:ext cx="7560000" cy="25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/>
                <a:gridCol w="2520000"/>
                <a:gridCol w="2520000"/>
              </a:tblGrid>
              <a:tr h="75982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coups à calculer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Sans</a:t>
                      </a:r>
                      <a:r>
                        <a:rPr lang="fr-FR" baseline="0" dirty="0" smtClean="0"/>
                        <a:t> Threads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Avec Threads</a:t>
                      </a:r>
                      <a:endParaRPr lang="fr-FR" dirty="0"/>
                    </a:p>
                  </a:txBody>
                  <a:tcPr/>
                </a:tc>
              </a:tr>
              <a:tr h="43953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3 853 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3 286 mS</a:t>
                      </a:r>
                      <a:endParaRPr lang="fr-FR" dirty="0"/>
                    </a:p>
                  </a:txBody>
                  <a:tcPr/>
                </a:tc>
              </a:tr>
              <a:tr h="4402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</a:t>
                      </a:r>
                      <a:r>
                        <a:rPr lang="fr-FR" baseline="0" dirty="0" smtClean="0"/>
                        <a:t> 641</a:t>
                      </a:r>
                      <a:r>
                        <a:rPr lang="fr-FR" dirty="0" smtClean="0"/>
                        <a:t> 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9</a:t>
                      </a:r>
                      <a:r>
                        <a:rPr lang="fr-FR" baseline="0" dirty="0" smtClean="0"/>
                        <a:t> 164</a:t>
                      </a:r>
                      <a:r>
                        <a:rPr lang="fr-FR" dirty="0" smtClean="0"/>
                        <a:t> mS</a:t>
                      </a:r>
                      <a:endParaRPr lang="fr-FR" dirty="0"/>
                    </a:p>
                  </a:txBody>
                  <a:tcPr/>
                </a:tc>
              </a:tr>
              <a:tr h="4402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107</a:t>
                      </a:r>
                      <a:r>
                        <a:rPr lang="fr-FR" baseline="0" dirty="0" smtClean="0"/>
                        <a:t> 144</a:t>
                      </a:r>
                      <a:r>
                        <a:rPr lang="fr-FR" dirty="0" smtClean="0"/>
                        <a:t> 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33</a:t>
                      </a:r>
                      <a:r>
                        <a:rPr lang="fr-FR" baseline="0" dirty="0" smtClean="0"/>
                        <a:t> 942</a:t>
                      </a:r>
                      <a:r>
                        <a:rPr lang="fr-FR" dirty="0" smtClean="0"/>
                        <a:t> mS</a:t>
                      </a:r>
                      <a:endParaRPr lang="fr-FR" dirty="0"/>
                    </a:p>
                  </a:txBody>
                  <a:tcPr/>
                </a:tc>
              </a:tr>
              <a:tr h="440215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879</a:t>
                      </a:r>
                      <a:r>
                        <a:rPr lang="fr-FR" baseline="0" dirty="0" smtClean="0"/>
                        <a:t> 187</a:t>
                      </a:r>
                      <a:r>
                        <a:rPr lang="fr-FR" dirty="0" smtClean="0"/>
                        <a:t> 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179</a:t>
                      </a:r>
                      <a:r>
                        <a:rPr lang="fr-FR" baseline="0" dirty="0" smtClean="0"/>
                        <a:t> 286</a:t>
                      </a:r>
                      <a:r>
                        <a:rPr lang="fr-FR" dirty="0" smtClean="0"/>
                        <a:t> mS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d'autres fonctions de coût</a:t>
            </a:r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endParaRPr lang="fr-FR" dirty="0"/>
          </a:p>
          <a:p>
            <a:pPr lvl="0"/>
            <a:endParaRPr lang="fr-FR" dirty="0" smtClean="0"/>
          </a:p>
          <a:p>
            <a:pPr lvl="0"/>
            <a:r>
              <a:rPr lang="fr-FR" dirty="0" smtClean="0"/>
              <a:t>0 : défaite  	½ : match nul	1 : victoire </a:t>
            </a:r>
          </a:p>
          <a:p>
            <a:pPr lvl="0"/>
            <a:endParaRPr lang="fr-FR" dirty="0"/>
          </a:p>
        </p:txBody>
      </p:sp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53019"/>
              </p:ext>
            </p:extLst>
          </p:nvPr>
        </p:nvGraphicFramePr>
        <p:xfrm>
          <a:off x="1151880" y="2987749"/>
          <a:ext cx="724833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000"/>
                <a:gridCol w="1344083"/>
                <a:gridCol w="1344083"/>
                <a:gridCol w="1344083"/>
                <a:gridCol w="13440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Confrontations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½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4" name="Espace réservé du texte 2"/>
          <p:cNvSpPr txBox="1">
            <a:spLocks/>
          </p:cNvSpPr>
          <p:nvPr/>
        </p:nvSpPr>
        <p:spPr>
          <a:xfrm>
            <a:off x="0" y="1768475"/>
            <a:ext cx="9072563" cy="4989513"/>
          </a:xfrm>
          <a:prstGeom prst="rect">
            <a:avLst/>
          </a:prstGeom>
        </p:spPr>
        <p:txBody>
          <a:bodyPr vert="horz" lIns="100794" tIns="50397" rIns="100794" bIns="50397"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 algn="l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tx1">
                  <a:shade val="95000"/>
                </a:schemeClr>
              </a:buClr>
              <a:buSzPct val="45000"/>
              <a:buFont typeface="StarSymbol"/>
              <a:buChar char="●"/>
              <a:defRPr kumimoji="0" lang="fr-FR" sz="32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 algn="l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8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 algn="l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4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 algn="l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75000"/>
              <a:buFont typeface="StarSymbol"/>
              <a:buChar char="–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 algn="l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tx1"/>
              </a:buClr>
              <a:buSzPct val="45000"/>
              <a:buFont typeface="StarSymbol"/>
              <a:buChar char="●"/>
              <a:defRPr kumimoji="0" lang="fr-FR" sz="2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defTabSz="914400"/>
            <a:r>
              <a:rPr lang="fr-FR" dirty="0" smtClean="0"/>
              <a:t>Projet abouti</a:t>
            </a:r>
          </a:p>
          <a:p>
            <a:pPr defTabSz="914400"/>
            <a:endParaRPr lang="fr-FR" dirty="0"/>
          </a:p>
          <a:p>
            <a:pPr defTabSz="914400"/>
            <a:r>
              <a:rPr lang="fr-FR" dirty="0" smtClean="0"/>
              <a:t>Améliorations restantes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Auto-apprentissage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Sauvegarde des calculs précédents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Situations types</a:t>
            </a:r>
          </a:p>
          <a:p>
            <a:pPr lvl="1" defTabSz="914400">
              <a:buFontTx/>
              <a:buChar char="-"/>
            </a:pPr>
            <a:r>
              <a:rPr lang="fr-FR" dirty="0" smtClean="0"/>
              <a:t>Parcours anticipé des arbres</a:t>
            </a:r>
          </a:p>
          <a:p>
            <a:pPr defTabSz="914400"/>
            <a:endParaRPr lang="fr-FR" dirty="0"/>
          </a:p>
          <a:p>
            <a:pPr defTabSz="914400"/>
            <a:endParaRPr lang="fr-FR" dirty="0" smtClean="0"/>
          </a:p>
          <a:p>
            <a:pPr defTabSz="914400"/>
            <a:endParaRPr lang="fr-FR" dirty="0" smtClean="0"/>
          </a:p>
          <a:p>
            <a:pPr defTabSz="91440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946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2</a:t>
            </a:fld>
            <a:endParaRPr lang="fr-FR"/>
          </a:p>
        </p:txBody>
      </p:sp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0" y="301625"/>
            <a:ext cx="9072563" cy="1262063"/>
          </a:xfrm>
        </p:spPr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 algn="ctr">
              <a:buNone/>
            </a:pPr>
            <a:r>
              <a:rPr lang="fr-FR" dirty="0"/>
              <a:t>Plan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3713"/>
            <a:ext cx="9072563" cy="4989512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Quelques rappels des </a:t>
            </a:r>
            <a:r>
              <a:rPr lang="fr-FR" dirty="0" smtClean="0"/>
              <a:t>algorithmes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Implémentation du jeu</a:t>
            </a:r>
          </a:p>
          <a:p>
            <a:pPr lvl="0"/>
            <a:endParaRPr lang="fr-FR" dirty="0"/>
          </a:p>
          <a:p>
            <a:pPr lvl="0"/>
            <a:r>
              <a:rPr lang="fr-FR" dirty="0" smtClean="0"/>
              <a:t>Optimisations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/>
              <a:t>Présentation du Min-Max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4</a:t>
            </a:fld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du NegaMax</a:t>
            </a: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699717"/>
            <a:ext cx="10080624" cy="44497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5</a:t>
            </a:fld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Présentation de l'Alpha-Beta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99717"/>
            <a:ext cx="10058400" cy="4449732"/>
          </a:xfrm>
          <a:prstGeom prst="rect">
            <a:avLst/>
          </a:prstGeom>
        </p:spPr>
      </p:pic>
      <p:sp>
        <p:nvSpPr>
          <p:cNvPr id="6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Quelques rappels des algorithmes</a:t>
            </a:r>
            <a:endParaRPr lang="fr-FR" sz="4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6</a:t>
            </a:fld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Schéma UML : </a:t>
            </a:r>
            <a:endParaRPr lang="fr-FR" dirty="0"/>
          </a:p>
          <a:p>
            <a:pPr lvl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80" y="2903834"/>
            <a:ext cx="7762775" cy="4104456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7</a:t>
            </a:fld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>
            <a:norm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Utilisation </a:t>
            </a:r>
            <a:r>
              <a:rPr lang="fr-FR" dirty="0"/>
              <a:t>du </a:t>
            </a:r>
            <a:r>
              <a:rPr lang="fr-FR" dirty="0" smtClean="0"/>
              <a:t>Negamax</a:t>
            </a:r>
          </a:p>
          <a:p>
            <a:pPr marL="971999" lvl="2" indent="0">
              <a:buNone/>
            </a:pPr>
            <a:r>
              <a:rPr lang="fr-FR" dirty="0"/>
              <a:t>function negamax(node, depth, color) {</a:t>
            </a:r>
          </a:p>
          <a:p>
            <a:pPr marL="971999" lvl="2" indent="0">
              <a:buNone/>
            </a:pPr>
            <a:r>
              <a:rPr lang="en-US" dirty="0"/>
              <a:t>if depth = 0 or node is a terminal node</a:t>
            </a:r>
          </a:p>
          <a:p>
            <a:pPr marL="971999" lvl="2" indent="0">
              <a:buNone/>
            </a:pPr>
            <a:r>
              <a:rPr lang="en-US" dirty="0" smtClean="0"/>
              <a:t>	return </a:t>
            </a:r>
            <a:r>
              <a:rPr lang="en-US" dirty="0"/>
              <a:t>color * the heuristic value of node</a:t>
            </a:r>
          </a:p>
          <a:p>
            <a:pPr marL="971999" lvl="2" indent="0">
              <a:buNone/>
            </a:pPr>
            <a:r>
              <a:rPr lang="fr-FR" dirty="0"/>
              <a:t>bestValue := -infini</a:t>
            </a:r>
          </a:p>
          <a:p>
            <a:pPr marL="971999" lvl="2" indent="0">
              <a:buNone/>
            </a:pPr>
            <a:r>
              <a:rPr lang="fr-FR" dirty="0"/>
              <a:t>foreach child of node</a:t>
            </a:r>
          </a:p>
          <a:p>
            <a:pPr marL="971999" lvl="2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:= -</a:t>
            </a:r>
            <a:r>
              <a:rPr lang="en-US" dirty="0" err="1"/>
              <a:t>negamax</a:t>
            </a:r>
            <a:r>
              <a:rPr lang="en-US" dirty="0"/>
              <a:t>(child, depth - 1, -color)</a:t>
            </a:r>
          </a:p>
          <a:p>
            <a:pPr marL="971999" lvl="2" indent="0">
              <a:buNone/>
            </a:pPr>
            <a:r>
              <a:rPr lang="fr-FR" dirty="0" smtClean="0"/>
              <a:t>	bestValue </a:t>
            </a:r>
            <a:r>
              <a:rPr lang="fr-FR" dirty="0"/>
              <a:t>:= max( bestValue, val )</a:t>
            </a:r>
          </a:p>
          <a:p>
            <a:pPr marL="971999" lvl="2" indent="0">
              <a:buNone/>
            </a:pPr>
            <a:r>
              <a:rPr lang="fr-FR" dirty="0" smtClean="0"/>
              <a:t>return bestValue }</a:t>
            </a:r>
            <a:endParaRPr lang="fr-FR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8</a:t>
            </a:fld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 smtClean="0"/>
              <a:t>Rendu Graphique : </a:t>
            </a:r>
            <a:endParaRPr lang="fr-FR" dirty="0"/>
          </a:p>
          <a:p>
            <a:pPr lvl="0">
              <a:buNone/>
            </a:pP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68" y="2339677"/>
            <a:ext cx="9721080" cy="5138080"/>
          </a:xfrm>
          <a:prstGeom prst="rect">
            <a:avLst/>
          </a:prstGeom>
        </p:spPr>
      </p:pic>
      <p:sp>
        <p:nvSpPr>
          <p:cNvPr id="8" name="Titre 1"/>
          <p:cNvSpPr txBox="1">
            <a:spLocks/>
          </p:cNvSpPr>
          <p:nvPr/>
        </p:nvSpPr>
        <p:spPr>
          <a:xfrm>
            <a:off x="0" y="301625"/>
            <a:ext cx="10058400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 fontScale="97500"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sz="4100" dirty="0" smtClean="0"/>
              <a:t>Implémentation du jeu</a:t>
            </a:r>
            <a:endParaRPr lang="fr-FR" sz="4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F452576-B972-42D4-A6CA-09E185D40179}" type="slidenum">
              <a:rPr lang="fr-FR" smtClean="0"/>
              <a:t>9</a:t>
            </a:fld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0" y="1768475"/>
            <a:ext cx="9072563" cy="4989513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defRPr lang="fr-FR" sz="28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defRPr lang="fr-FR" sz="24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Liberation Sans" pitchFamily="18"/>
                <a:ea typeface="WenQuanYi Zen Hei" pitchFamily="2"/>
                <a:cs typeface="Lohit Devanagari" pitchFamily="2"/>
              </a:defRPr>
            </a:lvl9pPr>
          </a:lstStyle>
          <a:p>
            <a:pPr lvl="0"/>
            <a:r>
              <a:rPr lang="fr-FR" dirty="0"/>
              <a:t>Utilisation de l'Alpha-Beta</a:t>
            </a:r>
          </a:p>
          <a:p>
            <a:pPr lvl="0"/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0" y="301625"/>
            <a:ext cx="10080625" cy="1262063"/>
          </a:xfrm>
          <a:prstGeom prst="rect">
            <a:avLst/>
          </a:prstGeom>
        </p:spPr>
        <p:txBody>
          <a:bodyPr vert="horz" lIns="100794" tIns="50397" rIns="100794" bIns="50397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kumimoji="0" sz="45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 defTabSz="914400">
              <a:buFont typeface="StarSymbol"/>
              <a:buNone/>
            </a:pPr>
            <a:r>
              <a:rPr lang="fr-FR" dirty="0" smtClean="0"/>
              <a:t>Optimisations</a:t>
            </a:r>
            <a:endParaRPr lang="fr-FR" dirty="0"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233401"/>
              </p:ext>
            </p:extLst>
          </p:nvPr>
        </p:nvGraphicFramePr>
        <p:xfrm>
          <a:off x="1368744" y="2843733"/>
          <a:ext cx="7560000" cy="2520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000"/>
                <a:gridCol w="2520000"/>
                <a:gridCol w="2520000"/>
              </a:tblGrid>
              <a:tr h="700973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Nombre de coups à calculer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Sans</a:t>
                      </a:r>
                      <a:r>
                        <a:rPr lang="fr-FR" baseline="0" dirty="0" smtClean="0"/>
                        <a:t> Alpha Beta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Avec Alpha Beta</a:t>
                      </a:r>
                      <a:endParaRPr lang="fr-FR" dirty="0"/>
                    </a:p>
                  </a:txBody>
                  <a:tcPr/>
                </a:tc>
              </a:tr>
              <a:tr h="454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 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140 mS</a:t>
                      </a:r>
                      <a:endParaRPr lang="fr-FR" dirty="0"/>
                    </a:p>
                  </a:txBody>
                  <a:tcPr/>
                </a:tc>
              </a:tr>
              <a:tr h="454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537 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536 mS</a:t>
                      </a:r>
                      <a:endParaRPr lang="fr-FR" dirty="0"/>
                    </a:p>
                  </a:txBody>
                  <a:tcPr/>
                </a:tc>
              </a:tr>
              <a:tr h="454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3 853 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3 562 mS</a:t>
                      </a:r>
                      <a:endParaRPr lang="fr-FR" dirty="0"/>
                    </a:p>
                  </a:txBody>
                  <a:tcPr/>
                </a:tc>
              </a:tr>
              <a:tr h="454757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18 641 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15 203 mS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114</TotalTime>
  <Words>352</Words>
  <Application>Microsoft Office PowerPoint</Application>
  <PresentationFormat>Personnalisé</PresentationFormat>
  <Paragraphs>130</Paragraphs>
  <Slides>12</Slides>
  <Notes>12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Technique</vt:lpstr>
      <vt:lpstr>IA pour un jeu 2 joueurs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pour un jeu 2 joueurs</dc:title>
  <dc:creator>Le Romain</dc:creator>
  <cp:lastModifiedBy>Romain</cp:lastModifiedBy>
  <cp:revision>15</cp:revision>
  <dcterms:created xsi:type="dcterms:W3CDTF">2014-05-19T13:19:31Z</dcterms:created>
  <dcterms:modified xsi:type="dcterms:W3CDTF">2014-06-04T11:28:17Z</dcterms:modified>
</cp:coreProperties>
</file>