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3" r:id="rId12"/>
    <p:sldId id="274" r:id="rId13"/>
    <p:sldId id="265" r:id="rId14"/>
    <p:sldId id="272" r:id="rId15"/>
    <p:sldId id="266" r:id="rId16"/>
    <p:sldId id="268" r:id="rId17"/>
    <p:sldId id="270" r:id="rId18"/>
    <p:sldId id="267" r:id="rId19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71" autoAdjust="0"/>
  </p:normalViewPr>
  <p:slideViewPr>
    <p:cSldViewPr>
      <p:cViewPr varScale="1">
        <p:scale>
          <a:sx n="61" d="100"/>
          <a:sy n="61" d="100"/>
        </p:scale>
        <p:origin x="-582" y="-90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Comparaison des</a:t>
            </a:r>
            <a:r>
              <a:rPr lang="fr-FR" baseline="0" dirty="0" smtClean="0"/>
              <a:t> algorithmes en temps suivant la profondeur</a:t>
            </a:r>
            <a:endParaRPr lang="fr-F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Nega-Max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8.7999999999999995E-2</c:v>
                </c:pt>
                <c:pt idx="1">
                  <c:v>5.3410000000000002</c:v>
                </c:pt>
                <c:pt idx="2">
                  <c:v>216.333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Alpha-Beta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Feuil1!$C$2:$C$4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2.4279999999999999</c:v>
                </c:pt>
                <c:pt idx="2">
                  <c:v>57.73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Nega-Max Thread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Feuil1!$D$2:$D$4</c:f>
              <c:numCache>
                <c:formatCode>General</c:formatCode>
                <c:ptCount val="3"/>
                <c:pt idx="0">
                  <c:v>4.3999999999999997E-2</c:v>
                </c:pt>
                <c:pt idx="1">
                  <c:v>3.04</c:v>
                </c:pt>
                <c:pt idx="2">
                  <c:v>121.328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Alpha-Beta Thread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Feuil1!$E$2:$E$4</c:f>
              <c:numCache>
                <c:formatCode>General</c:formatCode>
                <c:ptCount val="3"/>
                <c:pt idx="0">
                  <c:v>1.4999999999999999E-2</c:v>
                </c:pt>
                <c:pt idx="1">
                  <c:v>0.33300000000000002</c:v>
                </c:pt>
                <c:pt idx="2">
                  <c:v>2.8410000000000002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508608"/>
        <c:axId val="35510144"/>
      </c:lineChart>
      <c:catAx>
        <c:axId val="35508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Profondeur de l’arbre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510144"/>
        <c:crosses val="autoZero"/>
        <c:auto val="1"/>
        <c:lblAlgn val="ctr"/>
        <c:lblOffset val="100"/>
        <c:noMultiLvlLbl val="0"/>
      </c:catAx>
      <c:valAx>
        <c:axId val="35510144"/>
        <c:scaling>
          <c:orientation val="minMax"/>
          <c:max val="1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d’exécution  ( en 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5508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Comparaison</a:t>
            </a:r>
            <a:r>
              <a:rPr lang="fr-FR" baseline="0" dirty="0" smtClean="0"/>
              <a:t> entre la profondeur de fin de partie et la profondeur atteinte en un temps acceptable</a:t>
            </a:r>
            <a:endParaRPr lang="fr-F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profondeur nécessaire</c:v>
                </c:pt>
              </c:strCache>
            </c:strRef>
          </c:tx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16</c:v>
                </c:pt>
                <c:pt idx="1">
                  <c:v>36</c:v>
                </c:pt>
                <c:pt idx="2">
                  <c:v>64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profondeurs atteintes avec temps &lt; 30 s</c:v>
                </c:pt>
              </c:strCache>
            </c:strRef>
          </c:tx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20</c:v>
                </c:pt>
                <c:pt idx="1">
                  <c:v>14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620160"/>
        <c:axId val="34636928"/>
      </c:lineChart>
      <c:catAx>
        <c:axId val="346201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Taille</a:t>
                </a:r>
                <a:r>
                  <a:rPr lang="fr-FR" baseline="0" dirty="0" smtClean="0"/>
                  <a:t> du damier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636928"/>
        <c:crosses val="autoZero"/>
        <c:auto val="1"/>
        <c:lblAlgn val="ctr"/>
        <c:lblOffset val="100"/>
        <c:noMultiLvlLbl val="0"/>
      </c:catAx>
      <c:valAx>
        <c:axId val="34636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Profondeur 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6201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31FF08-1365-48EC-8673-5E46DF3A62B1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289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C943C0-FBEB-4ACF-98FD-A66099684A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9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fr-FR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 smtClean="0"/>
              <a:t>Présentation du groupe –</a:t>
            </a:r>
            <a:r>
              <a:rPr lang="fr-FR" baseline="0" dirty="0" smtClean="0"/>
              <a:t> Présentation du sujet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Donner les chiffres, expliquer</a:t>
            </a:r>
            <a:r>
              <a:rPr lang="fr-FR" baseline="0" dirty="0" smtClean="0"/>
              <a:t> pourquoi il a peu d’impact. (2 min) ROMAIN</a:t>
            </a:r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8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9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r>
              <a:rPr lang="fr-FR" baseline="0" dirty="0" smtClean="0"/>
              <a:t> du fonctionnement des threads (2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Baptiste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28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des différentes fonctions de coût (2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9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34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Nos ressentis</a:t>
            </a:r>
            <a:r>
              <a:rPr lang="fr-FR" baseline="0" dirty="0" smtClean="0"/>
              <a:t> sur le projet, les améliorations qu’on aurait aimé faire (3 min) FABIEN – ROMAIN – SYLVAIN – BAPTISTE - 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4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4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 1min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Min-Max (3/4 min) </a:t>
            </a:r>
            <a:r>
              <a:rPr lang="fr-FR" baseline="0" dirty="0" smtClean="0"/>
              <a:t>ROMAIN 2min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du NegaMax</a:t>
            </a:r>
            <a:r>
              <a:rPr lang="fr-FR" baseline="0" dirty="0" smtClean="0"/>
              <a:t> (1/2 min) </a:t>
            </a:r>
            <a:r>
              <a:rPr lang="fr-FR" baseline="0" dirty="0" smtClean="0"/>
              <a:t>BAPTISTE 1min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 l’Alpha Beta (2/3 min) </a:t>
            </a:r>
            <a:r>
              <a:rPr lang="fr-FR" baseline="0" smtClean="0"/>
              <a:t>BAPTISTE 1min</a:t>
            </a: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r>
              <a:rPr lang="fr-FR" baseline="0" dirty="0" smtClean="0"/>
              <a:t> UML (2/3min) </a:t>
            </a:r>
            <a:r>
              <a:rPr lang="fr-FR" baseline="0" dirty="0" smtClean="0"/>
              <a:t>FABIEN 1min 15/20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Pseudo Code du NegaMax (3min)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des modifs qu’on peut faire</a:t>
            </a:r>
            <a:r>
              <a:rPr lang="fr-FR" baseline="0" dirty="0" smtClean="0"/>
              <a:t> (1 min) BAPTISTE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73013" y="3679042"/>
            <a:ext cx="7143803" cy="2536691"/>
          </a:xfrm>
        </p:spPr>
        <p:txBody>
          <a:bodyPr rIns="5039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77408" y="1702869"/>
            <a:ext cx="7143803" cy="1931917"/>
          </a:xfrm>
        </p:spPr>
        <p:txBody>
          <a:bodyPr tIns="0" rIns="50397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DB9D1-232B-47BA-9D28-1731598BC29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D31E7-645D-47D7-9C1E-6EF5A1DDFF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39723E-D4F0-4113-8B0B-DA782B0377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6ADD3-EBB9-457C-B5AC-7C79A468A6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047" y="3950517"/>
            <a:ext cx="7308453" cy="2013227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047" y="2740134"/>
            <a:ext cx="7308453" cy="1175826"/>
          </a:xfrm>
        </p:spPr>
        <p:txBody>
          <a:bodyPr lIns="50397" tIns="0" rIns="50397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B88B9E-2BD7-4D55-A6FC-E1AC2BB2C9D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04292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DF326B-A7EF-4E5F-B97E-7FAD16E9B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047740"/>
            <a:ext cx="4454027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20818" y="6047740"/>
            <a:ext cx="4455776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672115"/>
            <a:ext cx="4454027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1672115"/>
            <a:ext cx="4455776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EB1D8-253C-43DA-8D9C-3259B857C0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387"/>
            <a:ext cx="8235871" cy="1259946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B63B455-8250-4804-ABB8-32D8172FA3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1306825"/>
            <a:ext cx="3528219" cy="804965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236363"/>
            <a:ext cx="3024188" cy="1007957"/>
          </a:xfrm>
        </p:spPr>
        <p:txBody>
          <a:bodyPr lIns="50397" tIns="0" rIns="50397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183906"/>
            <a:ext cx="7812484" cy="419981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91918" y="7079137"/>
            <a:ext cx="840052" cy="402483"/>
          </a:xfrm>
        </p:spPr>
        <p:txBody>
          <a:bodyPr/>
          <a:lstStyle/>
          <a:p>
            <a:pPr lvl="0"/>
            <a:fld id="{FADB5E6B-AAFF-418E-901A-A700BD2C7E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5911" y="1880228"/>
            <a:ext cx="3366677" cy="1382091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74781" y="1124259"/>
            <a:ext cx="4536281" cy="4535805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25913" y="3305583"/>
            <a:ext cx="3366675" cy="2935996"/>
          </a:xfrm>
        </p:spPr>
        <p:txBody>
          <a:bodyPr lIns="50397" rIns="50397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4031" y="7079137"/>
            <a:ext cx="2352146" cy="402483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2BBD1-E0E6-4BF6-B855-28ECF9ADE3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8064500" y="0"/>
            <a:ext cx="2016125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8232510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4031" y="7079137"/>
            <a:ext cx="2352146" cy="402483"/>
          </a:xfrm>
          <a:prstGeom prst="rect">
            <a:avLst/>
          </a:prstGeom>
        </p:spPr>
        <p:txBody>
          <a:bodyPr vert="horz" lIns="100794" tIns="50397" rIns="100794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444214" y="7079137"/>
            <a:ext cx="3192198" cy="402483"/>
          </a:xfrm>
          <a:prstGeom prst="rect">
            <a:avLst/>
          </a:prstGeom>
        </p:spPr>
        <p:txBody>
          <a:bodyPr vert="horz" lIns="0" tIns="50397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988557" y="7079137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fld id="{87C20C31-5709-4654-BDCB-35CCBD5A5E7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654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6275" indent="-30238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8222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6206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947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774" indent="-20158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8587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55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96937"/>
            <a:ext cx="10080625" cy="1671439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dirty="0" smtClean="0"/>
              <a:t>Intelligence Artificielle </a:t>
            </a:r>
            <a:br>
              <a:rPr lang="fr-FR" dirty="0" smtClean="0"/>
            </a:br>
            <a:r>
              <a:rPr lang="fr-FR" dirty="0" smtClean="0"/>
              <a:t>pour </a:t>
            </a:r>
            <a:r>
              <a:rPr lang="fr-FR" dirty="0"/>
              <a:t>un jeu </a:t>
            </a:r>
            <a:r>
              <a:rPr lang="fr-FR" dirty="0" smtClean="0"/>
              <a:t>de Dames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7904" y="1763613"/>
            <a:ext cx="7404472" cy="55531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z="1400" smtClean="0">
                <a:solidFill>
                  <a:schemeClr val="tx1"/>
                </a:solidFill>
              </a:rPr>
              <a:t>1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l'Alpha-Beta</a:t>
            </a:r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5851"/>
              </p:ext>
            </p:extLst>
          </p:nvPr>
        </p:nvGraphicFramePr>
        <p:xfrm>
          <a:off x="1152736" y="2915741"/>
          <a:ext cx="7704000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Profondeur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Nega-Max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Alpha-Beta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de temps gagné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0,088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0,071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5,341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2,428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216,333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57,73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856870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Utilisation d’Open MP :</a:t>
            </a:r>
          </a:p>
          <a:p>
            <a:pPr marL="10800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pragma omp parallel for </a:t>
            </a:r>
          </a:p>
          <a:p>
            <a:pPr marL="10800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for(n=0;n&lt;8;n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1080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("Element %d processed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by 	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%d 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n",n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omp_get_thread_num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3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8568703" cy="4989513"/>
          </a:xfrm>
          <a:prstGeom prst="rect">
            <a:avLst/>
          </a:prstGeom>
        </p:spPr>
        <p:txBody>
          <a:bodyPr vert="horz" lIns="100794" tIns="50397" rIns="100794" bIns="50397"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marL="1080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4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1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5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2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6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3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7 processed by the thread 1 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Utilisation des threads pour paralléliser les calculs :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06992"/>
              </p:ext>
            </p:extLst>
          </p:nvPr>
        </p:nvGraphicFramePr>
        <p:xfrm>
          <a:off x="503805" y="2771725"/>
          <a:ext cx="8784978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Profondeur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Nega-Max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Nega-Max Thread</a:t>
                      </a: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0,088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0,044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5,341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3,04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216,333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121,328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Utilisation d'autres fonctions de coût</a:t>
            </a:r>
          </a:p>
          <a:p>
            <a:pPr defTabSz="914400"/>
            <a:endParaRPr lang="fr-FR" dirty="0" smtClean="0"/>
          </a:p>
          <a:p>
            <a:pPr defTabSz="914400"/>
            <a:r>
              <a:rPr lang="fr-FR" dirty="0" smtClean="0"/>
              <a:t>Fonction de coût 1 : Compte le nombre de pièces</a:t>
            </a:r>
          </a:p>
          <a:p>
            <a:pPr defTabSz="914400"/>
            <a:r>
              <a:rPr lang="fr-FR" dirty="0" smtClean="0"/>
              <a:t>Fonction </a:t>
            </a:r>
            <a:r>
              <a:rPr lang="fr-FR" dirty="0"/>
              <a:t>de coût </a:t>
            </a:r>
            <a:r>
              <a:rPr lang="fr-FR" dirty="0" smtClean="0"/>
              <a:t>2 </a:t>
            </a:r>
            <a:r>
              <a:rPr lang="fr-FR" dirty="0"/>
              <a:t>: </a:t>
            </a:r>
            <a:r>
              <a:rPr lang="fr-FR" dirty="0" smtClean="0"/>
              <a:t>Garde les pièces groupées</a:t>
            </a:r>
            <a:endParaRPr lang="fr-FR" dirty="0"/>
          </a:p>
          <a:p>
            <a:pPr defTabSz="914400"/>
            <a:r>
              <a:rPr lang="fr-FR" dirty="0"/>
              <a:t>Fonction de coût </a:t>
            </a:r>
            <a:r>
              <a:rPr lang="fr-FR" dirty="0" smtClean="0"/>
              <a:t>3 </a:t>
            </a:r>
            <a:r>
              <a:rPr lang="fr-FR" dirty="0"/>
              <a:t>: </a:t>
            </a:r>
            <a:r>
              <a:rPr lang="fr-FR" dirty="0" smtClean="0"/>
              <a:t>Envoie les pièces vers le centre</a:t>
            </a:r>
            <a:endParaRPr lang="fr-FR" dirty="0"/>
          </a:p>
          <a:p>
            <a:pPr defTabSz="914400"/>
            <a:r>
              <a:rPr lang="fr-FR" dirty="0"/>
              <a:t>Fonction de coût </a:t>
            </a:r>
            <a:r>
              <a:rPr lang="fr-FR" dirty="0" smtClean="0"/>
              <a:t>4 </a:t>
            </a:r>
            <a:r>
              <a:rPr lang="fr-FR" dirty="0"/>
              <a:t>: </a:t>
            </a:r>
            <a:r>
              <a:rPr lang="fr-FR" dirty="0" smtClean="0"/>
              <a:t>Fonction aléatoire</a:t>
            </a:r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marL="108000" indent="0" defTabSz="914400">
              <a:buNone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8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d'autres fonctions de coût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0 : défaite  	½ : match nul	1 : victoire </a:t>
            </a:r>
          </a:p>
          <a:p>
            <a:pPr lvl="0"/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53019"/>
              </p:ext>
            </p:extLst>
          </p:nvPr>
        </p:nvGraphicFramePr>
        <p:xfrm>
          <a:off x="1151880" y="2987749"/>
          <a:ext cx="7248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344083"/>
                <a:gridCol w="1344083"/>
                <a:gridCol w="1344083"/>
                <a:gridCol w="1344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Confrontations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292704218"/>
              </p:ext>
            </p:extLst>
          </p:nvPr>
        </p:nvGraphicFramePr>
        <p:xfrm>
          <a:off x="935856" y="1539697"/>
          <a:ext cx="8280920" cy="569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885524085"/>
              </p:ext>
            </p:extLst>
          </p:nvPr>
        </p:nvGraphicFramePr>
        <p:xfrm>
          <a:off x="863848" y="1539697"/>
          <a:ext cx="7536673" cy="540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4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tx1">
                  <a:shade val="95000"/>
                </a:schemeClr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Projet abouti</a:t>
            </a:r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Améliorations restantes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Auto-apprentissage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Sauvegarde des calculs précédents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Situations types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Parcours anticipé des arbres</a:t>
            </a:r>
          </a:p>
          <a:p>
            <a:pPr defTabSz="914400"/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Principe général d’une Intelligence Artificielle pour un jeu à 2 joueurs</a:t>
            </a:r>
            <a:endParaRPr lang="fr-FR" sz="4100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1" y="1768475"/>
            <a:ext cx="4896296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Anticiper le plus possible</a:t>
            </a:r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Essayer de reproduire la réflexion humaine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97" y="2123653"/>
            <a:ext cx="4914371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841" y="2570172"/>
            <a:ext cx="5370717" cy="46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Fonction de coût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Min-Max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NegaMax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99717"/>
            <a:ext cx="10080624" cy="444973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de l'Alpha-Beta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5791200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Schéma UML </a:t>
            </a:r>
            <a:r>
              <a:rPr lang="fr-FR" dirty="0" smtClean="0"/>
              <a:t>: </a:t>
            </a: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/>
            <a:r>
              <a:rPr lang="fr-FR" dirty="0" smtClean="0"/>
              <a:t>Structure CHILD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411685"/>
            <a:ext cx="7762775" cy="410445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Fonction de coût primaire</a:t>
            </a:r>
            <a:endParaRPr lang="fr-FR" dirty="0" smtClean="0"/>
          </a:p>
          <a:p>
            <a:pPr lvl="0"/>
            <a:r>
              <a:rPr lang="fr-FR" dirty="0" smtClean="0"/>
              <a:t>Utilisation </a:t>
            </a:r>
            <a:r>
              <a:rPr lang="fr-FR" dirty="0"/>
              <a:t>du </a:t>
            </a:r>
            <a:r>
              <a:rPr lang="fr-FR" dirty="0" smtClean="0"/>
              <a:t>Negamax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negamax(node, depth, color) {</a:t>
            </a:r>
          </a:p>
          <a:p>
            <a:pPr marL="971999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depth = 0 or node is a terminal node</a:t>
            </a:r>
          </a:p>
          <a:p>
            <a:pPr marL="971999" lvl="2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color * the heuristic value of node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bestValue := -infini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foreach child of node</a:t>
            </a:r>
          </a:p>
          <a:p>
            <a:pPr marL="971999" lvl="2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:= 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negamax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(child, depth - 1, -color)</a:t>
            </a:r>
          </a:p>
          <a:p>
            <a:pPr marL="971999" lvl="2" indent="0">
              <a:buNone/>
            </a:pP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bestValue </a:t>
            </a: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:= max( bestValue, val )</a:t>
            </a:r>
          </a:p>
          <a:p>
            <a:pPr marL="971999" lvl="2" indent="0">
              <a:buNone/>
            </a:pP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bestValue }</a:t>
            </a:r>
            <a:endParaRPr lang="fr-F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403573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Rendu Graphique : </a:t>
            </a:r>
            <a:endParaRPr lang="fr-FR" dirty="0"/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979637"/>
            <a:ext cx="9721080" cy="513808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466</TotalTime>
  <Words>513</Words>
  <Application>Microsoft Office PowerPoint</Application>
  <PresentationFormat>Personnalisé</PresentationFormat>
  <Paragraphs>191</Paragraphs>
  <Slides>18</Slides>
  <Notes>18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Technique</vt:lpstr>
      <vt:lpstr>Intelligence Artificielle  pour un jeu de Dames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pour un jeu 2 joueurs</dc:title>
  <dc:creator>Le Romain</dc:creator>
  <cp:lastModifiedBy>Romain</cp:lastModifiedBy>
  <cp:revision>34</cp:revision>
  <dcterms:created xsi:type="dcterms:W3CDTF">2014-05-19T13:19:31Z</dcterms:created>
  <dcterms:modified xsi:type="dcterms:W3CDTF">2014-06-04T17:21:49Z</dcterms:modified>
</cp:coreProperties>
</file>