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Nunito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NunitoSans-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NunitoSans-italic.fntdata"/><Relationship Id="rId16" Type="http://schemas.openxmlformats.org/officeDocument/2006/relationships/slide" Target="slides/slide11.xml"/><Relationship Id="rId38" Type="http://schemas.openxmlformats.org/officeDocument/2006/relationships/font" Target="fonts/Nunito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623bfa69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7623bfa6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cefea9bd7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6cefea9bd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cefea9bd7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6cefea9bd7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cefea9bd7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6cefea9bd7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cefea9bd7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6cefea9bd7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cefea9bd7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6cefea9bd7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cefea9bd7_0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6cefea9bd7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cefea9bd7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6cefea9bd7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cefea9bd7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6cefea9bd7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cefea9bd7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6cefea9bd7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“Etre intégré à la société française veut dire est-ce que vous vous sentez chez vous en France ?” </a:t>
            </a: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62654f34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762654f34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623bfa699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7623bfa699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cefea9bd7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6cefea9bd7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cefea9bd7_0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6cefea9bd7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“Merci de répondre à cette question seulement si vous avez répondu oui à la question précédente. Alors, si vous avez déjà fini une autre formation Konexio, merci d’indiquer laquelle ou lesquelles ?” </a:t>
            </a: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cefea9bd7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6cefea9bd7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6cefea9bd7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6cefea9bd7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“On s’intéresse à votre niveau d’étude là où vous avez fait votre éducation, pas qu’en France. Vous pouvez choisir un équivalent de votre niveau d’étude dans votre pays d’origine. Si vous ne trouvez pas, merci de lever la main pour vous aider”. </a:t>
            </a: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6cefea9bd7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6cefea9bd7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“Si vous ne connaissez pas quel est votre niveau de français, levez la main”. </a:t>
            </a:r>
            <a:br>
              <a:rPr b="1" lang="en">
                <a:solidFill>
                  <a:schemeClr val="dk1"/>
                </a:solidFill>
              </a:rPr>
            </a:b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cefea9bd7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6cefea9bd7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6cefea9bd7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6cefea9bd7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cefea9bd7_0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6cefea9bd7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6e3a2ca00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6e3a2ca00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e3a2ca008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6e3a2ca008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623bfa699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7623bfa699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cefea9bd7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6cefea9bd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cefea9bd7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6cefea9bd7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cefea9bd7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6cefea9bd7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cefea9bd7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6cefea9bd7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1100">
                <a:solidFill>
                  <a:schemeClr val="dk1"/>
                </a:solidFill>
              </a:rPr>
              <a:t>“Quand on dit “comme travail”, nous voulons savoir si vous savez quel métier vous voulez faire plus tard”</a:t>
            </a:r>
            <a:endParaRPr b="1" sz="1100">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fr.surveymonkey.com/r/KONEXIO_AMO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53" name="Shape 53"/>
        <p:cNvGrpSpPr/>
        <p:nvPr/>
      </p:nvGrpSpPr>
      <p:grpSpPr>
        <a:xfrm>
          <a:off x="0" y="0"/>
          <a:ext cx="0" cy="0"/>
          <a:chOff x="0" y="0"/>
          <a:chExt cx="0" cy="0"/>
        </a:xfrm>
      </p:grpSpPr>
      <p:sp>
        <p:nvSpPr>
          <p:cNvPr id="54" name="Google Shape;54;p13"/>
          <p:cNvSpPr txBox="1"/>
          <p:nvPr/>
        </p:nvSpPr>
        <p:spPr>
          <a:xfrm>
            <a:off x="3733800" y="4206625"/>
            <a:ext cx="2561700" cy="371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Arial"/>
              <a:buNone/>
            </a:pPr>
            <a:r>
              <a:rPr lang="en">
                <a:solidFill>
                  <a:srgbClr val="FFFFFF"/>
                </a:solidFill>
                <a:latin typeface="Nunito Sans"/>
                <a:ea typeface="Nunito Sans"/>
                <a:cs typeface="Nunito Sans"/>
                <a:sym typeface="Nunito Sans"/>
              </a:rPr>
              <a:t>student</a:t>
            </a:r>
            <a:r>
              <a:rPr i="0" lang="en" sz="1400" u="none" cap="none" strike="noStrike">
                <a:solidFill>
                  <a:srgbClr val="FFFFFF"/>
                </a:solidFill>
                <a:latin typeface="Nunito Sans"/>
                <a:ea typeface="Nunito Sans"/>
                <a:cs typeface="Nunito Sans"/>
                <a:sym typeface="Nunito Sans"/>
              </a:rPr>
              <a:t>@konexio.eu</a:t>
            </a:r>
            <a:endParaRPr>
              <a:latin typeface="Nunito Sans"/>
              <a:ea typeface="Nunito Sans"/>
              <a:cs typeface="Nunito Sans"/>
              <a:sym typeface="Nunito Sans"/>
            </a:endParaRPr>
          </a:p>
        </p:txBody>
      </p:sp>
      <p:sp>
        <p:nvSpPr>
          <p:cNvPr id="55" name="Google Shape;55;p13"/>
          <p:cNvSpPr txBox="1"/>
          <p:nvPr/>
        </p:nvSpPr>
        <p:spPr>
          <a:xfrm>
            <a:off x="1635900" y="3576325"/>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2400">
                <a:solidFill>
                  <a:schemeClr val="lt1"/>
                </a:solidFill>
                <a:latin typeface="Raleway"/>
                <a:ea typeface="Raleway"/>
                <a:cs typeface="Raleway"/>
                <a:sym typeface="Raleway"/>
              </a:rPr>
              <a:t>AUTONOMIE ET SOLIDARITÉ </a:t>
            </a:r>
            <a:br>
              <a:rPr b="1" lang="en" sz="2400">
                <a:solidFill>
                  <a:schemeClr val="lt1"/>
                </a:solidFill>
                <a:latin typeface="Raleway"/>
                <a:ea typeface="Raleway"/>
                <a:cs typeface="Raleway"/>
                <a:sym typeface="Raleway"/>
              </a:rPr>
            </a:br>
            <a:r>
              <a:rPr b="1" lang="en" sz="2400">
                <a:solidFill>
                  <a:schemeClr val="lt1"/>
                </a:solidFill>
                <a:latin typeface="Raleway"/>
                <a:ea typeface="Raleway"/>
                <a:cs typeface="Raleway"/>
                <a:sym typeface="Raleway"/>
              </a:rPr>
              <a:t>PAR L'APPRENTISSAGE NUMÉRIQUE </a:t>
            </a:r>
            <a:endParaRPr b="1" sz="2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2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18" name="Google Shape;118;p22"/>
          <p:cNvSpPr txBox="1"/>
          <p:nvPr/>
        </p:nvSpPr>
        <p:spPr>
          <a:xfrm>
            <a:off x="362275" y="1588550"/>
            <a:ext cx="8499000" cy="24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rgbClr val="23A7E5"/>
                </a:solidFill>
              </a:rPr>
              <a:t>6.        Quelle est votre situation aujourd'hui? (en dehors de Konexio)</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t/>
            </a:r>
            <a:endParaRPr sz="1500">
              <a:solidFill>
                <a:srgbClr val="23A7E5"/>
              </a:solidFill>
            </a:endParaRPr>
          </a:p>
          <a:p>
            <a:pPr indent="0" lvl="0" marL="457200" rtl="0" algn="l">
              <a:spcBef>
                <a:spcPts val="0"/>
              </a:spcBef>
              <a:spcAft>
                <a:spcPts val="0"/>
              </a:spcAft>
              <a:buNone/>
            </a:pPr>
            <a:r>
              <a:rPr lang="en" sz="1500">
                <a:solidFill>
                  <a:srgbClr val="222222"/>
                </a:solidFill>
              </a:rPr>
              <a:t>1 - En CDI</a:t>
            </a:r>
            <a:endParaRPr sz="1500">
              <a:solidFill>
                <a:srgbClr val="222222"/>
              </a:solidFill>
            </a:endParaRPr>
          </a:p>
          <a:p>
            <a:pPr indent="0" lvl="0" marL="457200" rtl="0" algn="l">
              <a:spcBef>
                <a:spcPts val="0"/>
              </a:spcBef>
              <a:spcAft>
                <a:spcPts val="0"/>
              </a:spcAft>
              <a:buNone/>
            </a:pPr>
            <a:r>
              <a:rPr lang="en" sz="1500">
                <a:solidFill>
                  <a:srgbClr val="222222"/>
                </a:solidFill>
              </a:rPr>
              <a:t>2 - En CDD </a:t>
            </a:r>
            <a:endParaRPr sz="1500">
              <a:solidFill>
                <a:srgbClr val="222222"/>
              </a:solidFill>
            </a:endParaRPr>
          </a:p>
          <a:p>
            <a:pPr indent="0" lvl="0" marL="457200" rtl="0" algn="l">
              <a:spcBef>
                <a:spcPts val="0"/>
              </a:spcBef>
              <a:spcAft>
                <a:spcPts val="0"/>
              </a:spcAft>
              <a:buNone/>
            </a:pPr>
            <a:r>
              <a:rPr lang="en" sz="1500">
                <a:solidFill>
                  <a:srgbClr val="222222"/>
                </a:solidFill>
              </a:rPr>
              <a:t>3 - J'ai créé mon activité/travailleur indépendant</a:t>
            </a:r>
            <a:endParaRPr sz="1500">
              <a:solidFill>
                <a:srgbClr val="222222"/>
              </a:solidFill>
            </a:endParaRPr>
          </a:p>
          <a:p>
            <a:pPr indent="0" lvl="0" marL="457200" rtl="0" algn="l">
              <a:spcBef>
                <a:spcPts val="0"/>
              </a:spcBef>
              <a:spcAft>
                <a:spcPts val="0"/>
              </a:spcAft>
              <a:buNone/>
            </a:pPr>
            <a:r>
              <a:rPr lang="en" sz="1500">
                <a:solidFill>
                  <a:srgbClr val="222222"/>
                </a:solidFill>
              </a:rPr>
              <a:t>4 - En formation/études (y compris stage)</a:t>
            </a:r>
            <a:endParaRPr sz="1500">
              <a:solidFill>
                <a:srgbClr val="222222"/>
              </a:solidFill>
            </a:endParaRPr>
          </a:p>
          <a:p>
            <a:pPr indent="0" lvl="0" marL="457200" rtl="0" algn="l">
              <a:spcBef>
                <a:spcPts val="0"/>
              </a:spcBef>
              <a:spcAft>
                <a:spcPts val="0"/>
              </a:spcAft>
              <a:buNone/>
            </a:pPr>
            <a:r>
              <a:rPr lang="en" sz="1500">
                <a:solidFill>
                  <a:srgbClr val="222222"/>
                </a:solidFill>
              </a:rPr>
              <a:t>5 - En recherche d'emploi (inscrit ou non à Pôle Emploi)</a:t>
            </a:r>
            <a:endParaRPr sz="1500">
              <a:solidFill>
                <a:srgbClr val="222222"/>
              </a:solidFill>
            </a:endParaRPr>
          </a:p>
          <a:p>
            <a:pPr indent="0" lvl="0" marL="457200" rtl="0" algn="l">
              <a:spcBef>
                <a:spcPts val="0"/>
              </a:spcBef>
              <a:spcAft>
                <a:spcPts val="0"/>
              </a:spcAft>
              <a:buNone/>
            </a:pPr>
            <a:r>
              <a:rPr lang="en" sz="1500">
                <a:solidFill>
                  <a:srgbClr val="222222"/>
                </a:solidFill>
              </a:rPr>
              <a:t>6 - Sans emploi et ne recherche pas d'emploi</a:t>
            </a:r>
            <a:endParaRPr sz="1500">
              <a:solidFill>
                <a:srgbClr val="222222"/>
              </a:solidFill>
            </a:endParaRPr>
          </a:p>
          <a:p>
            <a:pPr indent="0" lvl="0" marL="457200" rtl="0" algn="l">
              <a:spcBef>
                <a:spcPts val="0"/>
              </a:spcBef>
              <a:spcAft>
                <a:spcPts val="0"/>
              </a:spcAft>
              <a:buNone/>
            </a:pPr>
            <a:r>
              <a:t/>
            </a:r>
            <a:endParaRPr sz="1500">
              <a:solidFill>
                <a:srgbClr val="23A7E5"/>
              </a:solidFill>
            </a:endParaRPr>
          </a:p>
          <a:p>
            <a:pPr indent="0" lvl="0" marL="457200" rtl="0" algn="l">
              <a:spcBef>
                <a:spcPts val="0"/>
              </a:spcBef>
              <a:spcAft>
                <a:spcPts val="0"/>
              </a:spcAft>
              <a:buNone/>
            </a:pPr>
            <a:r>
              <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19" name="Google Shape;119;p2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20" name="Google Shape;120;p2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2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26" name="Google Shape;126;p23"/>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7</a:t>
            </a:r>
            <a:r>
              <a:rPr b="1" lang="en" sz="2000">
                <a:solidFill>
                  <a:srgbClr val="23A7E5"/>
                </a:solidFill>
              </a:rPr>
              <a:t>.        Quelle est votre situation financière ?</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27" name="Google Shape;127;p2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28" name="Google Shape;128;p2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29" name="Google Shape;129;p23"/>
          <p:cNvSpPr txBox="1"/>
          <p:nvPr/>
        </p:nvSpPr>
        <p:spPr>
          <a:xfrm>
            <a:off x="18300" y="2609925"/>
            <a:ext cx="9107400" cy="2085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 sz="1500">
                <a:solidFill>
                  <a:srgbClr val="222222"/>
                </a:solidFill>
              </a:rPr>
              <a:t>1 - Très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2 -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3 - Plutôt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4 - Ni comfortable, ni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5 - Plutot comfortable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6 - Comfortable </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7 - Très confortable</a:t>
            </a:r>
            <a:endParaRPr sz="1500">
              <a:solidFill>
                <a:srgbClr val="222222"/>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2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35" name="Google Shape;135;p24"/>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8</a:t>
            </a:r>
            <a:r>
              <a:rPr b="1" lang="en" sz="2000">
                <a:solidFill>
                  <a:srgbClr val="23A7E5"/>
                </a:solidFill>
              </a:rPr>
              <a:t>.        </a:t>
            </a:r>
            <a:r>
              <a:rPr b="1" lang="en" sz="2000">
                <a:solidFill>
                  <a:srgbClr val="23A7E5"/>
                </a:solidFill>
              </a:rPr>
              <a:t>Je sais où et comment rechercher des informations pour </a:t>
            </a:r>
            <a:br>
              <a:rPr b="1" lang="en" sz="2000">
                <a:solidFill>
                  <a:srgbClr val="23A7E5"/>
                </a:solidFill>
              </a:rPr>
            </a:br>
            <a:r>
              <a:rPr b="1" lang="en" sz="2000">
                <a:solidFill>
                  <a:srgbClr val="23A7E5"/>
                </a:solidFill>
              </a:rPr>
              <a:t>           m'aider à débloquer le code</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136" name="Google Shape;136;p2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37" name="Google Shape;137;p2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38" name="Google Shape;138;p24"/>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         Non, pas du tout           Plutôt non           Ni oui, ni non              Plutôt oui             Oui, tout à fait</a:t>
            </a:r>
            <a:endParaRPr b="1"/>
          </a:p>
          <a:p>
            <a:pPr indent="0" lvl="0" marL="0" rtl="0" algn="l">
              <a:spcBef>
                <a:spcPts val="0"/>
              </a:spcBef>
              <a:spcAft>
                <a:spcPts val="0"/>
              </a:spcAft>
              <a:buNone/>
            </a:pPr>
            <a:r>
              <a:t/>
            </a:r>
            <a:endParaRPr/>
          </a:p>
        </p:txBody>
      </p:sp>
      <p:sp>
        <p:nvSpPr>
          <p:cNvPr id="139" name="Google Shape;139;p24"/>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45" name="Google Shape;145;p25"/>
          <p:cNvSpPr txBox="1"/>
          <p:nvPr/>
        </p:nvSpPr>
        <p:spPr>
          <a:xfrm>
            <a:off x="362275" y="1588550"/>
            <a:ext cx="8499000" cy="11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9</a:t>
            </a:r>
            <a:r>
              <a:rPr b="1" lang="en" sz="2000">
                <a:solidFill>
                  <a:srgbClr val="23A7E5"/>
                </a:solidFill>
              </a:rPr>
              <a:t>.         </a:t>
            </a:r>
            <a:r>
              <a:rPr b="1" lang="en" sz="2000">
                <a:solidFill>
                  <a:srgbClr val="23A7E5"/>
                </a:solidFill>
              </a:rPr>
              <a:t>Je connais les règles à respecter dans les entreprises en  </a:t>
            </a:r>
            <a:br>
              <a:rPr b="1" lang="en" sz="2000">
                <a:solidFill>
                  <a:srgbClr val="23A7E5"/>
                </a:solidFill>
              </a:rPr>
            </a:br>
            <a:r>
              <a:rPr b="1" lang="en" sz="2000">
                <a:solidFill>
                  <a:srgbClr val="23A7E5"/>
                </a:solidFill>
              </a:rPr>
              <a:t>            France (vetements, comportement, arriver à l'heure,…)</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146" name="Google Shape;146;p2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47" name="Google Shape;147;p2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48" name="Google Shape;148;p25"/>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         Non, pas du tout           Plutôt non           Ni oui, ni non              Plutôt oui             Oui, tout à fait</a:t>
            </a:r>
            <a:endParaRPr b="1"/>
          </a:p>
          <a:p>
            <a:pPr indent="0" lvl="0" marL="0" rtl="0" algn="l">
              <a:spcBef>
                <a:spcPts val="0"/>
              </a:spcBef>
              <a:spcAft>
                <a:spcPts val="0"/>
              </a:spcAft>
              <a:buNone/>
            </a:pPr>
            <a:r>
              <a:t/>
            </a:r>
            <a:endParaRPr/>
          </a:p>
        </p:txBody>
      </p:sp>
      <p:sp>
        <p:nvSpPr>
          <p:cNvPr id="149" name="Google Shape;149;p25"/>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26"/>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55" name="Google Shape;155;p26"/>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10.       </a:t>
            </a:r>
            <a:r>
              <a:rPr b="1" lang="en" sz="2000">
                <a:solidFill>
                  <a:srgbClr val="23A7E5"/>
                </a:solidFill>
              </a:rPr>
              <a:t>Votre réseau professionnel* est-il…</a:t>
            </a:r>
            <a:endParaRPr b="1" sz="2000">
              <a:solidFill>
                <a:srgbClr val="23A7E5"/>
              </a:solidFill>
            </a:endParaRPr>
          </a:p>
          <a:p>
            <a:pPr indent="0" lvl="0" marL="0" rtl="0" algn="l">
              <a:spcBef>
                <a:spcPts val="0"/>
              </a:spcBef>
              <a:spcAft>
                <a:spcPts val="0"/>
              </a:spcAft>
              <a:buNone/>
            </a:pPr>
            <a:r>
              <a:rPr lang="en" sz="1500">
                <a:solidFill>
                  <a:srgbClr val="23A7E5"/>
                </a:solidFill>
              </a:rPr>
              <a:t>                *personnes qui peuvent être utiles à mon travail et que je peux contacter</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Très petit    </a:t>
            </a:r>
            <a:r>
              <a:rPr b="1" lang="en">
                <a:solidFill>
                  <a:schemeClr val="dk1"/>
                </a:solidFill>
              </a:rPr>
              <a:t> </a:t>
            </a:r>
            <a:r>
              <a:rPr b="1" lang="en">
                <a:solidFill>
                  <a:schemeClr val="dk1"/>
                </a:solidFill>
              </a:rPr>
              <a:t> </a:t>
            </a:r>
            <a:r>
              <a:rPr b="1" lang="en">
                <a:solidFill>
                  <a:schemeClr val="dk1"/>
                </a:solidFill>
              </a:rPr>
              <a:t>  </a:t>
            </a:r>
            <a:r>
              <a:rPr b="1" lang="en">
                <a:solidFill>
                  <a:schemeClr val="dk1"/>
                </a:solidFill>
              </a:rPr>
              <a:t>    </a:t>
            </a:r>
            <a:r>
              <a:rPr b="1" lang="en">
                <a:solidFill>
                  <a:schemeClr val="dk1"/>
                </a:solidFill>
              </a:rPr>
              <a:t>          </a:t>
            </a:r>
            <a:r>
              <a:rPr b="1" lang="en">
                <a:solidFill>
                  <a:schemeClr val="dk1"/>
                </a:solidFill>
              </a:rPr>
              <a:t>Petit     </a:t>
            </a:r>
            <a:r>
              <a:rPr b="1" lang="en">
                <a:solidFill>
                  <a:schemeClr val="dk1"/>
                </a:solidFill>
              </a:rPr>
              <a:t>      </a:t>
            </a:r>
            <a:r>
              <a:rPr b="1" lang="en">
                <a:solidFill>
                  <a:schemeClr val="dk1"/>
                </a:solidFill>
              </a:rPr>
              <a:t>     </a:t>
            </a:r>
            <a:r>
              <a:rPr b="1" lang="en">
                <a:solidFill>
                  <a:schemeClr val="dk1"/>
                </a:solidFill>
              </a:rPr>
              <a:t>     </a:t>
            </a:r>
            <a:r>
              <a:rPr b="1" lang="en">
                <a:solidFill>
                  <a:schemeClr val="dk1"/>
                </a:solidFill>
              </a:rPr>
              <a:t>   Moyen    </a:t>
            </a:r>
            <a:r>
              <a:rPr b="1" lang="en">
                <a:solidFill>
                  <a:schemeClr val="dk1"/>
                </a:solidFill>
              </a:rPr>
              <a:t>    </a:t>
            </a:r>
            <a:r>
              <a:rPr b="1" lang="en">
                <a:solidFill>
                  <a:schemeClr val="dk1"/>
                </a:solidFill>
              </a:rPr>
              <a:t>      </a:t>
            </a:r>
            <a:r>
              <a:rPr b="1" lang="en">
                <a:solidFill>
                  <a:schemeClr val="dk1"/>
                </a:solidFill>
              </a:rPr>
              <a:t>   </a:t>
            </a:r>
            <a:r>
              <a:rPr b="1" lang="en">
                <a:solidFill>
                  <a:schemeClr val="dk1"/>
                </a:solidFill>
              </a:rPr>
              <a:t>     Grand   </a:t>
            </a:r>
            <a:r>
              <a:rPr b="1" lang="en">
                <a:solidFill>
                  <a:schemeClr val="dk1"/>
                </a:solidFill>
              </a:rPr>
              <a:t>    </a:t>
            </a:r>
            <a:r>
              <a:rPr b="1" lang="en">
                <a:solidFill>
                  <a:schemeClr val="dk1"/>
                </a:solidFill>
              </a:rPr>
              <a:t>       </a:t>
            </a:r>
            <a:r>
              <a:rPr b="1" lang="en">
                <a:solidFill>
                  <a:schemeClr val="dk1"/>
                </a:solidFill>
              </a:rPr>
              <a:t>  </a:t>
            </a:r>
            <a:r>
              <a:rPr b="1" lang="en">
                <a:solidFill>
                  <a:schemeClr val="dk1"/>
                </a:solidFill>
              </a:rPr>
              <a:t>  Très grand</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156" name="Google Shape;156;p2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57" name="Google Shape;157;p2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58" name="Google Shape;158;p26"/>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2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64" name="Google Shape;164;p27"/>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11.       </a:t>
            </a:r>
            <a:r>
              <a:rPr b="1" lang="en" sz="2000">
                <a:solidFill>
                  <a:srgbClr val="23A7E5"/>
                </a:solidFill>
              </a:rPr>
              <a:t>Je participe à des ateliers / évènements pour agrandir mon </a:t>
            </a:r>
            <a:br>
              <a:rPr b="1" lang="en" sz="2000">
                <a:solidFill>
                  <a:srgbClr val="23A7E5"/>
                </a:solidFill>
              </a:rPr>
            </a:br>
            <a:r>
              <a:rPr b="1" lang="en" sz="2000">
                <a:solidFill>
                  <a:srgbClr val="23A7E5"/>
                </a:solidFill>
              </a:rPr>
              <a:t>            réseau professionnel* </a:t>
            </a:r>
            <a:br>
              <a:rPr b="1" lang="en" sz="2000">
                <a:solidFill>
                  <a:srgbClr val="23A7E5"/>
                </a:solidFill>
              </a:rPr>
            </a:br>
            <a:r>
              <a:rPr b="1" lang="en" sz="2000">
                <a:solidFill>
                  <a:srgbClr val="23A7E5"/>
                </a:solidFill>
              </a:rPr>
              <a:t>            </a:t>
            </a:r>
            <a:r>
              <a:rPr lang="en" sz="1500">
                <a:solidFill>
                  <a:srgbClr val="23A7E5"/>
                </a:solidFill>
              </a:rPr>
              <a:t>*personnes qui peuvent être utiles à mon travail et que je peux contacter</a:t>
            </a:r>
            <a:endParaRPr sz="1500">
              <a:solidFill>
                <a:srgbClr val="23A7E5"/>
              </a:solidFill>
            </a:endParaRPr>
          </a:p>
          <a:p>
            <a:pPr indent="0" lvl="0" marL="0" rtl="0" algn="l">
              <a:spcBef>
                <a:spcPts val="0"/>
              </a:spcBef>
              <a:spcAft>
                <a:spcPts val="0"/>
              </a:spcAft>
              <a:buNone/>
            </a:pPr>
            <a:r>
              <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165" name="Google Shape;165;p2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66" name="Google Shape;166;p2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67" name="Google Shape;167;p27"/>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         Non, pas du tout           Plutôt non           Ni oui, ni non              Plutôt oui             Oui, tout à fait</a:t>
            </a:r>
            <a:endParaRPr b="1"/>
          </a:p>
          <a:p>
            <a:pPr indent="0" lvl="0" marL="0" rtl="0" algn="l">
              <a:spcBef>
                <a:spcPts val="0"/>
              </a:spcBef>
              <a:spcAft>
                <a:spcPts val="0"/>
              </a:spcAft>
              <a:buNone/>
            </a:pPr>
            <a:r>
              <a:t/>
            </a:r>
            <a:endParaRPr/>
          </a:p>
        </p:txBody>
      </p:sp>
      <p:sp>
        <p:nvSpPr>
          <p:cNvPr id="168" name="Google Shape;168;p27"/>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2" name="Shape 172"/>
        <p:cNvGrpSpPr/>
        <p:nvPr/>
      </p:nvGrpSpPr>
      <p:grpSpPr>
        <a:xfrm>
          <a:off x="0" y="0"/>
          <a:ext cx="0" cy="0"/>
          <a:chOff x="0" y="0"/>
          <a:chExt cx="0" cy="0"/>
        </a:xfrm>
      </p:grpSpPr>
      <p:sp>
        <p:nvSpPr>
          <p:cNvPr id="173" name="Google Shape;173;p2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74" name="Google Shape;174;p28"/>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12.       </a:t>
            </a:r>
            <a:r>
              <a:rPr b="1" lang="en" sz="2000">
                <a:solidFill>
                  <a:srgbClr val="23A7E5"/>
                </a:solidFill>
              </a:rPr>
              <a:t>Je sais vers quelles associations aller pour avoir de l'aide si </a:t>
            </a:r>
            <a:br>
              <a:rPr b="1" lang="en" sz="2000">
                <a:solidFill>
                  <a:srgbClr val="23A7E5"/>
                </a:solidFill>
              </a:rPr>
            </a:br>
            <a:r>
              <a:rPr b="1" lang="en" sz="2000">
                <a:solidFill>
                  <a:srgbClr val="23A7E5"/>
                </a:solidFill>
              </a:rPr>
              <a:t>            besoin (pour le logement, la santé, les questions juridiques </a:t>
            </a:r>
            <a:br>
              <a:rPr b="1" lang="en" sz="2000">
                <a:solidFill>
                  <a:srgbClr val="23A7E5"/>
                </a:solidFill>
              </a:rPr>
            </a:br>
            <a:r>
              <a:rPr b="1" lang="en" sz="2000">
                <a:solidFill>
                  <a:srgbClr val="23A7E5"/>
                </a:solidFill>
              </a:rPr>
              <a:t>            ou autres)</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175" name="Google Shape;175;p2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76" name="Google Shape;176;p2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77" name="Google Shape;177;p28"/>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         Non, pas du tout           Plutôt non           Ni oui, ni non              Plutôt oui             Oui, tout à fait</a:t>
            </a:r>
            <a:endParaRPr b="1"/>
          </a:p>
          <a:p>
            <a:pPr indent="0" lvl="0" marL="0" rtl="0" algn="l">
              <a:spcBef>
                <a:spcPts val="0"/>
              </a:spcBef>
              <a:spcAft>
                <a:spcPts val="0"/>
              </a:spcAft>
              <a:buNone/>
            </a:pPr>
            <a:r>
              <a:t/>
            </a:r>
            <a:endParaRPr/>
          </a:p>
        </p:txBody>
      </p:sp>
      <p:sp>
        <p:nvSpPr>
          <p:cNvPr id="178" name="Google Shape;178;p28"/>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2" name="Shape 182"/>
        <p:cNvGrpSpPr/>
        <p:nvPr/>
      </p:nvGrpSpPr>
      <p:grpSpPr>
        <a:xfrm>
          <a:off x="0" y="0"/>
          <a:ext cx="0" cy="0"/>
          <a:chOff x="0" y="0"/>
          <a:chExt cx="0" cy="0"/>
        </a:xfrm>
      </p:grpSpPr>
      <p:sp>
        <p:nvSpPr>
          <p:cNvPr id="183" name="Google Shape;183;p2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84" name="Google Shape;184;p29"/>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13.       </a:t>
            </a:r>
            <a:r>
              <a:rPr b="1" lang="en" sz="2000">
                <a:solidFill>
                  <a:srgbClr val="23A7E5"/>
                </a:solidFill>
              </a:rPr>
              <a:t>Je me sens faire partie de la communauté Konexio</a:t>
            </a:r>
            <a:endParaRPr b="1" sz="2000">
              <a:solidFill>
                <a:srgbClr val="23A7E5"/>
              </a:solidFill>
            </a:endParaRPr>
          </a:p>
          <a:p>
            <a:pPr indent="0" lvl="0" marL="0" rtl="0" algn="just">
              <a:spcBef>
                <a:spcPts val="0"/>
              </a:spcBef>
              <a:spcAft>
                <a:spcPts val="0"/>
              </a:spcAft>
              <a:buClr>
                <a:schemeClr val="dk1"/>
              </a:buClr>
              <a:buSzPts val="1100"/>
              <a:buFont typeface="Arial"/>
              <a:buNone/>
            </a:pPr>
            <a:r>
              <a:t/>
            </a:r>
            <a:endParaRPr b="1" sz="12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185" name="Google Shape;185;p2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86" name="Google Shape;186;p2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87" name="Google Shape;187;p29"/>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         Non, pas du tout           Plutôt non           Ni oui, ni non              Plutôt oui             Oui, tout à fait</a:t>
            </a:r>
            <a:endParaRPr b="1"/>
          </a:p>
          <a:p>
            <a:pPr indent="0" lvl="0" marL="0" rtl="0" algn="l">
              <a:spcBef>
                <a:spcPts val="0"/>
              </a:spcBef>
              <a:spcAft>
                <a:spcPts val="0"/>
              </a:spcAft>
              <a:buNone/>
            </a:pPr>
            <a:r>
              <a:t/>
            </a:r>
            <a:endParaRPr/>
          </a:p>
        </p:txBody>
      </p:sp>
      <p:sp>
        <p:nvSpPr>
          <p:cNvPr id="188" name="Google Shape;188;p29"/>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3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94" name="Google Shape;194;p30"/>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14.       </a:t>
            </a:r>
            <a:r>
              <a:rPr b="1" lang="en" sz="2000">
                <a:solidFill>
                  <a:srgbClr val="23A7E5"/>
                </a:solidFill>
              </a:rPr>
              <a:t>J'ai le sentiment d'être intégré à la société française</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just">
              <a:spcBef>
                <a:spcPts val="0"/>
              </a:spcBef>
              <a:spcAft>
                <a:spcPts val="0"/>
              </a:spcAft>
              <a:buClr>
                <a:schemeClr val="dk1"/>
              </a:buClr>
              <a:buSzPts val="1100"/>
              <a:buFont typeface="Arial"/>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195" name="Google Shape;195;p3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96" name="Google Shape;196;p3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97" name="Google Shape;197;p30"/>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         Non, pas du tout           Plutôt non           Ni oui, ni non              Plutôt oui             Oui, tout à fait</a:t>
            </a:r>
            <a:endParaRPr b="1"/>
          </a:p>
          <a:p>
            <a:pPr indent="0" lvl="0" marL="0" rtl="0" algn="l">
              <a:spcBef>
                <a:spcPts val="0"/>
              </a:spcBef>
              <a:spcAft>
                <a:spcPts val="0"/>
              </a:spcAft>
              <a:buNone/>
            </a:pPr>
            <a:r>
              <a:t/>
            </a:r>
            <a:endParaRPr/>
          </a:p>
        </p:txBody>
      </p:sp>
      <p:sp>
        <p:nvSpPr>
          <p:cNvPr id="198" name="Google Shape;198;p30"/>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p31"/>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04" name="Google Shape;204;p31"/>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15.       </a:t>
            </a:r>
            <a:r>
              <a:rPr b="1" lang="en" sz="2000">
                <a:solidFill>
                  <a:srgbClr val="23A7E5"/>
                </a:solidFill>
              </a:rPr>
              <a:t>Je pense que le numérique peut me permettre de trouver un </a:t>
            </a:r>
            <a:br>
              <a:rPr b="1" lang="en" sz="2000">
                <a:solidFill>
                  <a:srgbClr val="23A7E5"/>
                </a:solidFill>
              </a:rPr>
            </a:br>
            <a:r>
              <a:rPr b="1" lang="en" sz="2000">
                <a:solidFill>
                  <a:srgbClr val="23A7E5"/>
                </a:solidFill>
              </a:rPr>
              <a:t>            travail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05" name="Google Shape;205;p31"/>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06" name="Google Shape;206;p31"/>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07" name="Google Shape;207;p31"/>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         Non, pas du tout           Plutôt non           Ni oui, ni non              Plutôt oui             Oui, tout à fait</a:t>
            </a:r>
            <a:endParaRPr b="1"/>
          </a:p>
          <a:p>
            <a:pPr indent="0" lvl="0" marL="0" rtl="0" algn="l">
              <a:spcBef>
                <a:spcPts val="0"/>
              </a:spcBef>
              <a:spcAft>
                <a:spcPts val="0"/>
              </a:spcAft>
              <a:buNone/>
            </a:pPr>
            <a:r>
              <a:t/>
            </a:r>
            <a:endParaRPr/>
          </a:p>
        </p:txBody>
      </p:sp>
      <p:sp>
        <p:nvSpPr>
          <p:cNvPr id="208" name="Google Shape;208;p31"/>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A7E5"/>
        </a:solidFill>
      </p:bgPr>
    </p:bg>
    <p:spTree>
      <p:nvGrpSpPr>
        <p:cNvPr id="59" name="Shape 59"/>
        <p:cNvGrpSpPr/>
        <p:nvPr/>
      </p:nvGrpSpPr>
      <p:grpSpPr>
        <a:xfrm>
          <a:off x="0" y="0"/>
          <a:ext cx="0" cy="0"/>
          <a:chOff x="0" y="0"/>
          <a:chExt cx="0" cy="0"/>
        </a:xfrm>
      </p:grpSpPr>
      <p:sp>
        <p:nvSpPr>
          <p:cNvPr id="60" name="Google Shape;60;p14"/>
          <p:cNvSpPr txBox="1"/>
          <p:nvPr/>
        </p:nvSpPr>
        <p:spPr>
          <a:xfrm>
            <a:off x="1193250" y="221965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4000">
                <a:solidFill>
                  <a:schemeClr val="lt1"/>
                </a:solidFill>
                <a:latin typeface="Raleway"/>
                <a:ea typeface="Raleway"/>
                <a:cs typeface="Raleway"/>
                <a:sym typeface="Raleway"/>
              </a:rPr>
              <a:t>QUESTIONNAIRE D’IMPACT DE KONEXIO</a:t>
            </a:r>
            <a:endParaRPr b="1" sz="4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3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14" name="Google Shape;214;p32"/>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16.       </a:t>
            </a:r>
            <a:r>
              <a:rPr b="1" lang="en" sz="2000">
                <a:solidFill>
                  <a:srgbClr val="23A7E5"/>
                </a:solidFill>
              </a:rPr>
              <a:t>Est-ce que vous avez déjà fini une autre formation Konexio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323850" lvl="0" marL="457200" rtl="0" algn="l">
              <a:spcBef>
                <a:spcPts val="0"/>
              </a:spcBef>
              <a:spcAft>
                <a:spcPts val="0"/>
              </a:spcAft>
              <a:buSzPts val="1500"/>
              <a:buChar char="●"/>
            </a:pPr>
            <a:r>
              <a:rPr lang="en" sz="1500"/>
              <a:t>Oui</a:t>
            </a:r>
            <a:endParaRPr sz="1500"/>
          </a:p>
          <a:p>
            <a:pPr indent="-323850" lvl="0" marL="457200" rtl="0" algn="l">
              <a:spcBef>
                <a:spcPts val="0"/>
              </a:spcBef>
              <a:spcAft>
                <a:spcPts val="0"/>
              </a:spcAft>
              <a:buSzPts val="1500"/>
              <a:buChar char="●"/>
            </a:pPr>
            <a:r>
              <a:rPr lang="en" sz="1500"/>
              <a:t>Non</a:t>
            </a:r>
            <a:endParaRPr sz="1500"/>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15" name="Google Shape;215;p3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16" name="Google Shape;216;p3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0" name="Shape 220"/>
        <p:cNvGrpSpPr/>
        <p:nvPr/>
      </p:nvGrpSpPr>
      <p:grpSpPr>
        <a:xfrm>
          <a:off x="0" y="0"/>
          <a:ext cx="0" cy="0"/>
          <a:chOff x="0" y="0"/>
          <a:chExt cx="0" cy="0"/>
        </a:xfrm>
      </p:grpSpPr>
      <p:sp>
        <p:nvSpPr>
          <p:cNvPr id="221" name="Google Shape;221;p3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22" name="Google Shape;222;p33"/>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17.       Si oui, merci d’indiquer lesquelles</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t/>
            </a:r>
            <a:endParaRPr b="1" sz="2000">
              <a:solidFill>
                <a:srgbClr val="23A7E5"/>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a:t>
            </a:r>
            <a:r>
              <a:rPr lang="en" sz="1500">
                <a:solidFill>
                  <a:srgbClr val="222222"/>
                </a:solidFill>
              </a:rPr>
              <a:t>Débutant</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Intermédiaire</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Avancé</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Malawi</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DigiStart</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DigiTous</a:t>
            </a:r>
            <a:endParaRPr sz="1500">
              <a:solidFill>
                <a:srgbClr val="222222"/>
              </a:solidFill>
            </a:endParaRPr>
          </a:p>
          <a:p>
            <a:pPr indent="0" lvl="0" marL="0" rtl="0" algn="l">
              <a:spcBef>
                <a:spcPts val="0"/>
              </a:spcBef>
              <a:spcAft>
                <a:spcPts val="0"/>
              </a:spcAft>
              <a:buClr>
                <a:schemeClr val="dk1"/>
              </a:buClr>
              <a:buSzPts val="1100"/>
              <a:buFont typeface="Arial"/>
              <a:buNone/>
            </a:pPr>
            <a:r>
              <a:t/>
            </a:r>
            <a:endParaRPr>
              <a:solidFill>
                <a:srgbClr val="23A7E5"/>
              </a:solidFill>
            </a:endParaRPr>
          </a:p>
          <a:p>
            <a:pPr indent="0" lvl="0" marL="91440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23" name="Google Shape;223;p3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24" name="Google Shape;224;p3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sp>
        <p:nvSpPr>
          <p:cNvPr id="229" name="Google Shape;229;p3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30" name="Google Shape;230;p34"/>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18.       </a:t>
            </a:r>
            <a:r>
              <a:rPr b="1" lang="en" sz="2000">
                <a:solidFill>
                  <a:srgbClr val="23A7E5"/>
                </a:solidFill>
              </a:rPr>
              <a:t>Êtes</a:t>
            </a:r>
            <a:r>
              <a:rPr b="1" lang="en" sz="2000">
                <a:solidFill>
                  <a:srgbClr val="23A7E5"/>
                </a:solidFill>
              </a:rPr>
              <a:t>-vous…?</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323850" lvl="0" marL="457200" rtl="0" algn="l">
              <a:spcBef>
                <a:spcPts val="0"/>
              </a:spcBef>
              <a:spcAft>
                <a:spcPts val="0"/>
              </a:spcAft>
              <a:buClr>
                <a:srgbClr val="222222"/>
              </a:buClr>
              <a:buSzPts val="1500"/>
              <a:buChar char="●"/>
            </a:pPr>
            <a:r>
              <a:rPr lang="en" sz="1500">
                <a:solidFill>
                  <a:srgbClr val="222222"/>
                </a:solidFill>
              </a:rPr>
              <a:t>Homme</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Femme</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Autre / Je ne préfère ne pas le dire</a:t>
            </a:r>
            <a:endParaRPr sz="1500">
              <a:solidFill>
                <a:srgbClr val="222222"/>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31" name="Google Shape;231;p3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32" name="Google Shape;232;p3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6" name="Shape 236"/>
        <p:cNvGrpSpPr/>
        <p:nvPr/>
      </p:nvGrpSpPr>
      <p:grpSpPr>
        <a:xfrm>
          <a:off x="0" y="0"/>
          <a:ext cx="0" cy="0"/>
          <a:chOff x="0" y="0"/>
          <a:chExt cx="0" cy="0"/>
        </a:xfrm>
      </p:grpSpPr>
      <p:sp>
        <p:nvSpPr>
          <p:cNvPr id="237" name="Google Shape;237;p3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38" name="Google Shape;238;p35"/>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19</a:t>
            </a:r>
            <a:r>
              <a:rPr b="1" lang="en" sz="2000">
                <a:solidFill>
                  <a:srgbClr val="23A7E5"/>
                </a:solidFill>
              </a:rPr>
              <a:t>.       </a:t>
            </a:r>
            <a:r>
              <a:rPr b="1" lang="en" sz="2000">
                <a:solidFill>
                  <a:srgbClr val="23A7E5"/>
                </a:solidFill>
              </a:rPr>
              <a:t>Quel est votre niveau d'étude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r>
              <a:rPr lang="en" sz="1500">
                <a:solidFill>
                  <a:schemeClr val="dk1"/>
                </a:solidFill>
              </a:rPr>
              <a:t> </a:t>
            </a:r>
            <a:r>
              <a:rPr lang="en" sz="1500">
                <a:solidFill>
                  <a:schemeClr val="dk1"/>
                </a:solidFill>
              </a:rPr>
              <a:t>0 = Pas d'études</a:t>
            </a:r>
            <a:endParaRPr sz="1500">
              <a:solidFill>
                <a:schemeClr val="dk1"/>
              </a:solidFill>
            </a:endParaRPr>
          </a:p>
          <a:p>
            <a:pPr indent="0" lvl="0" marL="0" rtl="0" algn="l">
              <a:spcBef>
                <a:spcPts val="0"/>
              </a:spcBef>
              <a:spcAft>
                <a:spcPts val="0"/>
              </a:spcAft>
              <a:buNone/>
            </a:pPr>
            <a:r>
              <a:rPr lang="en" sz="1500">
                <a:solidFill>
                  <a:schemeClr val="dk1"/>
                </a:solidFill>
              </a:rPr>
              <a:t>     1 = Ecole primaire</a:t>
            </a:r>
            <a:endParaRPr sz="1500">
              <a:solidFill>
                <a:schemeClr val="dk1"/>
              </a:solidFill>
            </a:endParaRPr>
          </a:p>
          <a:p>
            <a:pPr indent="0" lvl="0" marL="0" rtl="0" algn="l">
              <a:spcBef>
                <a:spcPts val="0"/>
              </a:spcBef>
              <a:spcAft>
                <a:spcPts val="0"/>
              </a:spcAft>
              <a:buNone/>
            </a:pPr>
            <a:r>
              <a:rPr lang="en" sz="1500">
                <a:solidFill>
                  <a:schemeClr val="dk1"/>
                </a:solidFill>
              </a:rPr>
              <a:t>     2 = Collège</a:t>
            </a:r>
            <a:endParaRPr sz="1500">
              <a:solidFill>
                <a:schemeClr val="dk1"/>
              </a:solidFill>
            </a:endParaRPr>
          </a:p>
          <a:p>
            <a:pPr indent="0" lvl="0" marL="0" rtl="0" algn="l">
              <a:spcBef>
                <a:spcPts val="0"/>
              </a:spcBef>
              <a:spcAft>
                <a:spcPts val="0"/>
              </a:spcAft>
              <a:buNone/>
            </a:pPr>
            <a:r>
              <a:rPr lang="en" sz="1500">
                <a:solidFill>
                  <a:schemeClr val="dk1"/>
                </a:solidFill>
              </a:rPr>
              <a:t>     3 = Lycée (BAC)</a:t>
            </a:r>
            <a:endParaRPr sz="1500">
              <a:solidFill>
                <a:schemeClr val="dk1"/>
              </a:solidFill>
            </a:endParaRPr>
          </a:p>
          <a:p>
            <a:pPr indent="0" lvl="0" marL="0" rtl="0" algn="l">
              <a:spcBef>
                <a:spcPts val="0"/>
              </a:spcBef>
              <a:spcAft>
                <a:spcPts val="0"/>
              </a:spcAft>
              <a:buNone/>
            </a:pPr>
            <a:r>
              <a:rPr lang="en" sz="1500">
                <a:solidFill>
                  <a:schemeClr val="dk1"/>
                </a:solidFill>
              </a:rPr>
              <a:t>     4 = BAC + 2</a:t>
            </a:r>
            <a:endParaRPr sz="1500">
              <a:solidFill>
                <a:schemeClr val="dk1"/>
              </a:solidFill>
            </a:endParaRPr>
          </a:p>
          <a:p>
            <a:pPr indent="0" lvl="0" marL="0" rtl="0" algn="l">
              <a:spcBef>
                <a:spcPts val="0"/>
              </a:spcBef>
              <a:spcAft>
                <a:spcPts val="0"/>
              </a:spcAft>
              <a:buNone/>
            </a:pPr>
            <a:r>
              <a:rPr lang="en" sz="1500">
                <a:solidFill>
                  <a:schemeClr val="dk1"/>
                </a:solidFill>
              </a:rPr>
              <a:t>     5 = BAC + 3 (LICENCE)</a:t>
            </a:r>
            <a:endParaRPr sz="1500">
              <a:solidFill>
                <a:schemeClr val="dk1"/>
              </a:solidFill>
            </a:endParaRPr>
          </a:p>
          <a:p>
            <a:pPr indent="0" lvl="0" marL="0" rtl="0" algn="l">
              <a:spcBef>
                <a:spcPts val="0"/>
              </a:spcBef>
              <a:spcAft>
                <a:spcPts val="0"/>
              </a:spcAft>
              <a:buNone/>
            </a:pPr>
            <a:r>
              <a:rPr lang="en" sz="1500">
                <a:solidFill>
                  <a:schemeClr val="dk1"/>
                </a:solidFill>
              </a:rPr>
              <a:t>     6 = BAC + 5 (MASTER)</a:t>
            </a:r>
            <a:endParaRPr sz="1500">
              <a:solidFill>
                <a:schemeClr val="dk1"/>
              </a:solidFill>
            </a:endParaRPr>
          </a:p>
          <a:p>
            <a:pPr indent="0" lvl="0" marL="0" rtl="0" algn="l">
              <a:spcBef>
                <a:spcPts val="0"/>
              </a:spcBef>
              <a:spcAft>
                <a:spcPts val="0"/>
              </a:spcAft>
              <a:buNone/>
            </a:pPr>
            <a:r>
              <a:rPr lang="en" sz="1500">
                <a:solidFill>
                  <a:schemeClr val="dk1"/>
                </a:solidFill>
              </a:rPr>
              <a:t>     7 = Autre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39" name="Google Shape;239;p3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40" name="Google Shape;240;p3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4" name="Shape 244"/>
        <p:cNvGrpSpPr/>
        <p:nvPr/>
      </p:nvGrpSpPr>
      <p:grpSpPr>
        <a:xfrm>
          <a:off x="0" y="0"/>
          <a:ext cx="0" cy="0"/>
          <a:chOff x="0" y="0"/>
          <a:chExt cx="0" cy="0"/>
        </a:xfrm>
      </p:grpSpPr>
      <p:sp>
        <p:nvSpPr>
          <p:cNvPr id="245" name="Google Shape;245;p36"/>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46" name="Google Shape;246;p36"/>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20</a:t>
            </a:r>
            <a:r>
              <a:rPr b="1" lang="en" sz="2000">
                <a:solidFill>
                  <a:srgbClr val="23A7E5"/>
                </a:solidFill>
              </a:rPr>
              <a:t>.       Quel est votre niveau de français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r>
              <a:rPr lang="en" sz="1500">
                <a:solidFill>
                  <a:schemeClr val="dk1"/>
                </a:solidFill>
              </a:rPr>
              <a:t>  </a:t>
            </a:r>
            <a:r>
              <a:rPr lang="en" sz="1500">
                <a:solidFill>
                  <a:schemeClr val="dk1"/>
                </a:solidFill>
              </a:rPr>
              <a:t>1 = A1 </a:t>
            </a:r>
            <a:endParaRPr sz="1500">
              <a:solidFill>
                <a:schemeClr val="dk1"/>
              </a:solidFill>
            </a:endParaRPr>
          </a:p>
          <a:p>
            <a:pPr indent="0" lvl="0" marL="0" rtl="0" algn="l">
              <a:spcBef>
                <a:spcPts val="0"/>
              </a:spcBef>
              <a:spcAft>
                <a:spcPts val="0"/>
              </a:spcAft>
              <a:buNone/>
            </a:pPr>
            <a:r>
              <a:rPr lang="en" sz="1500">
                <a:solidFill>
                  <a:schemeClr val="dk1"/>
                </a:solidFill>
              </a:rPr>
              <a:t>     2 = A2 </a:t>
            </a:r>
            <a:endParaRPr sz="1500">
              <a:solidFill>
                <a:schemeClr val="dk1"/>
              </a:solidFill>
            </a:endParaRPr>
          </a:p>
          <a:p>
            <a:pPr indent="0" lvl="0" marL="0" rtl="0" algn="l">
              <a:spcBef>
                <a:spcPts val="0"/>
              </a:spcBef>
              <a:spcAft>
                <a:spcPts val="0"/>
              </a:spcAft>
              <a:buNone/>
            </a:pPr>
            <a:r>
              <a:rPr lang="en" sz="1500">
                <a:solidFill>
                  <a:schemeClr val="dk1"/>
                </a:solidFill>
              </a:rPr>
              <a:t>     3 = B1</a:t>
            </a:r>
            <a:endParaRPr sz="1500">
              <a:solidFill>
                <a:schemeClr val="dk1"/>
              </a:solidFill>
            </a:endParaRPr>
          </a:p>
          <a:p>
            <a:pPr indent="0" lvl="0" marL="0" rtl="0" algn="l">
              <a:spcBef>
                <a:spcPts val="0"/>
              </a:spcBef>
              <a:spcAft>
                <a:spcPts val="0"/>
              </a:spcAft>
              <a:buNone/>
            </a:pPr>
            <a:r>
              <a:rPr lang="en" sz="1500">
                <a:solidFill>
                  <a:schemeClr val="dk1"/>
                </a:solidFill>
              </a:rPr>
              <a:t>     4 = B2 </a:t>
            </a:r>
            <a:endParaRPr sz="1500">
              <a:solidFill>
                <a:schemeClr val="dk1"/>
              </a:solidFill>
            </a:endParaRPr>
          </a:p>
          <a:p>
            <a:pPr indent="0" lvl="0" marL="0" rtl="0" algn="l">
              <a:spcBef>
                <a:spcPts val="0"/>
              </a:spcBef>
              <a:spcAft>
                <a:spcPts val="0"/>
              </a:spcAft>
              <a:buNone/>
            </a:pPr>
            <a:r>
              <a:rPr lang="en" sz="1500">
                <a:solidFill>
                  <a:schemeClr val="dk1"/>
                </a:solidFill>
              </a:rPr>
              <a:t>     5 = C1 </a:t>
            </a:r>
            <a:endParaRPr sz="1500">
              <a:solidFill>
                <a:schemeClr val="dk1"/>
              </a:solidFill>
            </a:endParaRPr>
          </a:p>
          <a:p>
            <a:pPr indent="0" lvl="0" marL="0" rtl="0" algn="l">
              <a:spcBef>
                <a:spcPts val="0"/>
              </a:spcBef>
              <a:spcAft>
                <a:spcPts val="0"/>
              </a:spcAft>
              <a:buNone/>
            </a:pPr>
            <a:r>
              <a:rPr lang="en" sz="1500">
                <a:solidFill>
                  <a:schemeClr val="dk1"/>
                </a:solidFill>
              </a:rPr>
              <a:t>     6 = C2 </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47" name="Google Shape;247;p3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48" name="Google Shape;248;p3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2" name="Shape 252"/>
        <p:cNvGrpSpPr/>
        <p:nvPr/>
      </p:nvGrpSpPr>
      <p:grpSpPr>
        <a:xfrm>
          <a:off x="0" y="0"/>
          <a:ext cx="0" cy="0"/>
          <a:chOff x="0" y="0"/>
          <a:chExt cx="0" cy="0"/>
        </a:xfrm>
      </p:grpSpPr>
      <p:sp>
        <p:nvSpPr>
          <p:cNvPr id="253" name="Google Shape;253;p3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54" name="Google Shape;254;p37"/>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21</a:t>
            </a:r>
            <a:r>
              <a:rPr b="1" lang="en" sz="2000">
                <a:solidFill>
                  <a:srgbClr val="23A7E5"/>
                </a:solidFill>
              </a:rPr>
              <a:t>.       Quel est votre pays d’origine ?</a:t>
            </a:r>
            <a:endParaRPr b="1" sz="2000">
              <a:solidFill>
                <a:srgbClr val="23A7E5"/>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55" name="Google Shape;255;p3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56" name="Google Shape;256;p3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0" name="Shape 260"/>
        <p:cNvGrpSpPr/>
        <p:nvPr/>
      </p:nvGrpSpPr>
      <p:grpSpPr>
        <a:xfrm>
          <a:off x="0" y="0"/>
          <a:ext cx="0" cy="0"/>
          <a:chOff x="0" y="0"/>
          <a:chExt cx="0" cy="0"/>
        </a:xfrm>
      </p:grpSpPr>
      <p:sp>
        <p:nvSpPr>
          <p:cNvPr id="261" name="Google Shape;261;p3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62" name="Google Shape;262;p38"/>
          <p:cNvSpPr txBox="1"/>
          <p:nvPr/>
        </p:nvSpPr>
        <p:spPr>
          <a:xfrm>
            <a:off x="362275" y="1588550"/>
            <a:ext cx="8499000" cy="3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22</a:t>
            </a:r>
            <a:r>
              <a:rPr b="1" lang="en" sz="2000">
                <a:solidFill>
                  <a:srgbClr val="23A7E5"/>
                </a:solidFill>
              </a:rPr>
              <a:t>.       </a:t>
            </a:r>
            <a:r>
              <a:rPr b="1" lang="en" sz="2000">
                <a:solidFill>
                  <a:srgbClr val="23A7E5"/>
                </a:solidFill>
              </a:rPr>
              <a:t>Quel est votre statut actuel ?</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r>
              <a:rPr lang="en" sz="1500">
                <a:solidFill>
                  <a:schemeClr val="dk1"/>
                </a:solidFill>
              </a:rPr>
              <a:t> </a:t>
            </a:r>
            <a:r>
              <a:rPr lang="en" sz="1500">
                <a:solidFill>
                  <a:schemeClr val="dk1"/>
                </a:solidFill>
              </a:rPr>
              <a:t>1 = Demandeur.euse d'asile avec autorisation de travail</a:t>
            </a:r>
            <a:endParaRPr sz="1500">
              <a:solidFill>
                <a:schemeClr val="dk1"/>
              </a:solidFill>
            </a:endParaRPr>
          </a:p>
          <a:p>
            <a:pPr indent="0" lvl="0" marL="0" rtl="0" algn="l">
              <a:spcBef>
                <a:spcPts val="0"/>
              </a:spcBef>
              <a:spcAft>
                <a:spcPts val="0"/>
              </a:spcAft>
              <a:buNone/>
            </a:pPr>
            <a:r>
              <a:rPr lang="en" sz="1500">
                <a:solidFill>
                  <a:schemeClr val="dk1"/>
                </a:solidFill>
              </a:rPr>
              <a:t>     2 = Demandeur.euse d'asile sans autorisation de travail</a:t>
            </a:r>
            <a:endParaRPr sz="1500">
              <a:solidFill>
                <a:schemeClr val="dk1"/>
              </a:solidFill>
            </a:endParaRPr>
          </a:p>
          <a:p>
            <a:pPr indent="0" lvl="0" marL="0" rtl="0" algn="l">
              <a:spcBef>
                <a:spcPts val="0"/>
              </a:spcBef>
              <a:spcAft>
                <a:spcPts val="0"/>
              </a:spcAft>
              <a:buNone/>
            </a:pPr>
            <a:r>
              <a:rPr lang="en" sz="1500">
                <a:solidFill>
                  <a:schemeClr val="dk1"/>
                </a:solidFill>
              </a:rPr>
              <a:t>     3 = Réfugié.e</a:t>
            </a:r>
            <a:endParaRPr sz="1500">
              <a:solidFill>
                <a:schemeClr val="dk1"/>
              </a:solidFill>
            </a:endParaRPr>
          </a:p>
          <a:p>
            <a:pPr indent="0" lvl="0" marL="0" rtl="0" algn="l">
              <a:spcBef>
                <a:spcPts val="0"/>
              </a:spcBef>
              <a:spcAft>
                <a:spcPts val="0"/>
              </a:spcAft>
              <a:buNone/>
            </a:pPr>
            <a:r>
              <a:rPr lang="en" sz="1500">
                <a:solidFill>
                  <a:schemeClr val="dk1"/>
                </a:solidFill>
              </a:rPr>
              <a:t>     4 = Citoyen.ne français.e</a:t>
            </a:r>
            <a:endParaRPr sz="1500">
              <a:solidFill>
                <a:schemeClr val="dk1"/>
              </a:solidFill>
            </a:endParaRPr>
          </a:p>
          <a:p>
            <a:pPr indent="0" lvl="0" marL="0" rtl="0" algn="l">
              <a:spcBef>
                <a:spcPts val="0"/>
              </a:spcBef>
              <a:spcAft>
                <a:spcPts val="0"/>
              </a:spcAft>
              <a:buNone/>
            </a:pPr>
            <a:r>
              <a:rPr lang="en" sz="1500">
                <a:solidFill>
                  <a:schemeClr val="dk1"/>
                </a:solidFill>
              </a:rPr>
              <a:t>     5 = Protection subsidiaire</a:t>
            </a:r>
            <a:endParaRPr sz="1500">
              <a:solidFill>
                <a:schemeClr val="dk1"/>
              </a:solidFill>
            </a:endParaRPr>
          </a:p>
          <a:p>
            <a:pPr indent="0" lvl="0" marL="0" rtl="0" algn="l">
              <a:spcBef>
                <a:spcPts val="0"/>
              </a:spcBef>
              <a:spcAft>
                <a:spcPts val="0"/>
              </a:spcAft>
              <a:buNone/>
            </a:pPr>
            <a:r>
              <a:rPr lang="en" sz="1500">
                <a:solidFill>
                  <a:schemeClr val="dk1"/>
                </a:solidFill>
              </a:rPr>
              <a:t>     6 = Débouté</a:t>
            </a:r>
            <a:endParaRPr sz="1500">
              <a:solidFill>
                <a:schemeClr val="dk1"/>
              </a:solidFill>
            </a:endParaRPr>
          </a:p>
          <a:p>
            <a:pPr indent="0" lvl="0" marL="0" rtl="0" algn="l">
              <a:spcBef>
                <a:spcPts val="0"/>
              </a:spcBef>
              <a:spcAft>
                <a:spcPts val="0"/>
              </a:spcAft>
              <a:buNone/>
            </a:pPr>
            <a:r>
              <a:rPr lang="en" sz="1500">
                <a:solidFill>
                  <a:schemeClr val="dk1"/>
                </a:solidFill>
              </a:rPr>
              <a:t>     7 = Dubliné</a:t>
            </a:r>
            <a:endParaRPr sz="1500">
              <a:solidFill>
                <a:schemeClr val="dk1"/>
              </a:solidFill>
            </a:endParaRPr>
          </a:p>
          <a:p>
            <a:pPr indent="0" lvl="0" marL="0" rtl="0" algn="l">
              <a:spcBef>
                <a:spcPts val="0"/>
              </a:spcBef>
              <a:spcAft>
                <a:spcPts val="0"/>
              </a:spcAft>
              <a:buNone/>
            </a:pPr>
            <a:r>
              <a:rPr lang="en" sz="1500">
                <a:solidFill>
                  <a:schemeClr val="dk1"/>
                </a:solidFill>
              </a:rPr>
              <a:t>     8 = Carte de séjour résident</a:t>
            </a:r>
            <a:endParaRPr sz="1500">
              <a:solidFill>
                <a:schemeClr val="dk1"/>
              </a:solidFill>
            </a:endParaRPr>
          </a:p>
          <a:p>
            <a:pPr indent="0" lvl="0" marL="0" rtl="0" algn="l">
              <a:spcBef>
                <a:spcPts val="0"/>
              </a:spcBef>
              <a:spcAft>
                <a:spcPts val="0"/>
              </a:spcAft>
              <a:buNone/>
            </a:pPr>
            <a:r>
              <a:rPr lang="en" sz="1500">
                <a:solidFill>
                  <a:schemeClr val="dk1"/>
                </a:solidFill>
              </a:rPr>
              <a:t>     9 = Autre</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63" name="Google Shape;263;p3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64" name="Google Shape;264;p3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8" name="Shape 268"/>
        <p:cNvGrpSpPr/>
        <p:nvPr/>
      </p:nvGrpSpPr>
      <p:grpSpPr>
        <a:xfrm>
          <a:off x="0" y="0"/>
          <a:ext cx="0" cy="0"/>
          <a:chOff x="0" y="0"/>
          <a:chExt cx="0" cy="0"/>
        </a:xfrm>
      </p:grpSpPr>
      <p:sp>
        <p:nvSpPr>
          <p:cNvPr id="269" name="Google Shape;269;p39"/>
          <p:cNvSpPr txBox="1"/>
          <p:nvPr/>
        </p:nvSpPr>
        <p:spPr>
          <a:xfrm>
            <a:off x="1193250" y="2627225"/>
            <a:ext cx="6757500" cy="2598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70" name="Google Shape;270;p39"/>
          <p:cNvSpPr txBox="1"/>
          <p:nvPr/>
        </p:nvSpPr>
        <p:spPr>
          <a:xfrm>
            <a:off x="322500" y="2179775"/>
            <a:ext cx="8499000" cy="115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23A7E5"/>
                </a:solidFill>
              </a:rPr>
              <a:t>MERCI BEAUCOUP D’AVOIR </a:t>
            </a:r>
            <a:r>
              <a:rPr b="1" lang="en" sz="2000">
                <a:solidFill>
                  <a:srgbClr val="23A7E5"/>
                </a:solidFill>
              </a:rPr>
              <a:t>RÉPONDU</a:t>
            </a:r>
            <a:r>
              <a:rPr b="1" lang="en" sz="2000">
                <a:solidFill>
                  <a:srgbClr val="23A7E5"/>
                </a:solidFill>
              </a:rPr>
              <a:t> À CES QUESTIONS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323850" lvl="0" marL="457200" rtl="0" algn="r">
              <a:spcBef>
                <a:spcPts val="0"/>
              </a:spcBef>
              <a:spcAft>
                <a:spcPts val="0"/>
              </a:spcAft>
              <a:buClr>
                <a:schemeClr val="dk1"/>
              </a:buClr>
              <a:buSzPts val="1500"/>
              <a:buChar char="-"/>
            </a:pPr>
            <a:r>
              <a:rPr b="1" lang="en" sz="1500">
                <a:solidFill>
                  <a:schemeClr val="dk1"/>
                </a:solidFill>
              </a:rPr>
              <a:t>L’équipe Konexio</a:t>
            </a:r>
            <a:endParaRPr b="1" sz="1500">
              <a:solidFill>
                <a:schemeClr val="dk1"/>
              </a:solidFill>
            </a:endParaRPr>
          </a:p>
          <a:p>
            <a:pPr indent="0" lvl="0" marL="0" rtl="0" algn="r">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71" name="Google Shape;271;p3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72" name="Google Shape;272;p3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A7E5"/>
        </a:solidFill>
      </p:bgPr>
    </p:bg>
    <p:spTree>
      <p:nvGrpSpPr>
        <p:cNvPr id="64" name="Shape 64"/>
        <p:cNvGrpSpPr/>
        <p:nvPr/>
      </p:nvGrpSpPr>
      <p:grpSpPr>
        <a:xfrm>
          <a:off x="0" y="0"/>
          <a:ext cx="0" cy="0"/>
          <a:chOff x="0" y="0"/>
          <a:chExt cx="0" cy="0"/>
        </a:xfrm>
      </p:grpSpPr>
      <p:sp>
        <p:nvSpPr>
          <p:cNvPr id="65" name="Google Shape;65;p1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3000">
                <a:solidFill>
                  <a:srgbClr val="FFFFFF"/>
                </a:solidFill>
                <a:latin typeface="Raleway"/>
                <a:ea typeface="Raleway"/>
                <a:cs typeface="Raleway"/>
                <a:sym typeface="Raleway"/>
              </a:rPr>
              <a:t>https://youtu.be/Wj2nmAqPcuA</a:t>
            </a:r>
            <a:endParaRPr b="1" sz="3000">
              <a:solidFill>
                <a:srgbClr val="FFFFFF"/>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A7E5"/>
        </a:solidFill>
      </p:bgPr>
    </p:bg>
    <p:spTree>
      <p:nvGrpSpPr>
        <p:cNvPr id="69" name="Shape 69"/>
        <p:cNvGrpSpPr/>
        <p:nvPr/>
      </p:nvGrpSpPr>
      <p:grpSpPr>
        <a:xfrm>
          <a:off x="0" y="0"/>
          <a:ext cx="0" cy="0"/>
          <a:chOff x="0" y="0"/>
          <a:chExt cx="0" cy="0"/>
        </a:xfrm>
      </p:grpSpPr>
      <p:sp>
        <p:nvSpPr>
          <p:cNvPr id="70" name="Google Shape;70;p16"/>
          <p:cNvSpPr txBox="1"/>
          <p:nvPr/>
        </p:nvSpPr>
        <p:spPr>
          <a:xfrm>
            <a:off x="0" y="2256600"/>
            <a:ext cx="91440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2800" u="sng">
                <a:solidFill>
                  <a:srgbClr val="FFFFFF"/>
                </a:solidFill>
                <a:latin typeface="Raleway"/>
                <a:ea typeface="Raleway"/>
                <a:cs typeface="Raleway"/>
                <a:sym typeface="Raleway"/>
                <a:hlinkClick r:id="rId3">
                  <a:extLst>
                    <a:ext uri="{A12FA001-AC4F-418D-AE19-62706E023703}">
                      <ahyp:hlinkClr val="tx"/>
                    </a:ext>
                  </a:extLst>
                </a:hlinkClick>
              </a:rPr>
              <a:t>https://fr.surveymonkey.com/r/KONEXIO_AMONT</a:t>
            </a:r>
            <a:endParaRPr b="1" sz="2800">
              <a:solidFill>
                <a:srgbClr val="FFFFFF"/>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1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76" name="Google Shape;76;p17"/>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23A7E5"/>
              </a:buClr>
              <a:buSzPts val="2000"/>
              <a:buAutoNum type="arabicPeriod"/>
            </a:pPr>
            <a:r>
              <a:rPr b="1" lang="en" sz="2000">
                <a:solidFill>
                  <a:srgbClr val="23A7E5"/>
                </a:solidFill>
              </a:rPr>
              <a:t>Quelle est votre date de naissance ?</a:t>
            </a:r>
            <a:br>
              <a:rPr b="1" lang="en" sz="2000">
                <a:solidFill>
                  <a:srgbClr val="23A7E5"/>
                </a:solidFill>
              </a:rPr>
            </a:br>
            <a:br>
              <a:rPr b="1" lang="en" sz="2000">
                <a:solidFill>
                  <a:srgbClr val="23A7E5"/>
                </a:solidFill>
              </a:rPr>
            </a:br>
            <a:r>
              <a:rPr lang="en" sz="1500">
                <a:solidFill>
                  <a:srgbClr val="222222"/>
                </a:solidFill>
              </a:rPr>
              <a:t>Veuillez écrire votre date de naissance sous le format Jour/Mois/Année. </a:t>
            </a:r>
            <a:br>
              <a:rPr lang="en" sz="1500">
                <a:solidFill>
                  <a:srgbClr val="222222"/>
                </a:solidFill>
              </a:rPr>
            </a:br>
            <a:r>
              <a:rPr lang="en" sz="1500">
                <a:solidFill>
                  <a:srgbClr val="1D1C1D"/>
                </a:solidFill>
              </a:rPr>
              <a:t>Si votre date de naissance est : 5 aout 1996, alors -&gt; </a:t>
            </a:r>
            <a:r>
              <a:rPr b="1" lang="en" sz="1500" u="sng">
                <a:solidFill>
                  <a:srgbClr val="1D1C1D"/>
                </a:solidFill>
              </a:rPr>
              <a:t>05/08/1996 </a:t>
            </a:r>
            <a:endParaRPr sz="1500">
              <a:solidFill>
                <a:srgbClr val="222222"/>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p>
        </p:txBody>
      </p:sp>
      <p:pic>
        <p:nvPicPr>
          <p:cNvPr id="77" name="Google Shape;77;p1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78" name="Google Shape;78;p1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sp>
        <p:nvSpPr>
          <p:cNvPr id="83" name="Google Shape;83;p1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84" name="Google Shape;84;p18"/>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      M</a:t>
            </a:r>
            <a:r>
              <a:rPr b="1" lang="en" sz="2000">
                <a:solidFill>
                  <a:srgbClr val="23A7E5"/>
                </a:solidFill>
              </a:rPr>
              <a:t>erci d'indiquer la première lettre de votre prénom et la  </a:t>
            </a:r>
            <a:br>
              <a:rPr b="1" lang="en" sz="2000">
                <a:solidFill>
                  <a:srgbClr val="23A7E5"/>
                </a:solidFill>
              </a:rPr>
            </a:br>
            <a:r>
              <a:rPr b="1" lang="en" sz="2000">
                <a:solidFill>
                  <a:srgbClr val="23A7E5"/>
                </a:solidFill>
              </a:rPr>
              <a:t>         première lettre de votre nom de f</a:t>
            </a:r>
            <a:r>
              <a:rPr b="1" lang="en" sz="2000">
                <a:solidFill>
                  <a:srgbClr val="23A7E5"/>
                </a:solidFill>
              </a:rPr>
              <a:t>amille</a:t>
            </a:r>
            <a:r>
              <a:rPr b="1" lang="en" sz="2000">
                <a:solidFill>
                  <a:srgbClr val="23A7E5"/>
                </a:solidFill>
              </a:rPr>
              <a:t>.</a:t>
            </a:r>
            <a:br>
              <a:rPr b="1" lang="en" sz="2000">
                <a:solidFill>
                  <a:srgbClr val="23A7E5"/>
                </a:solidFill>
              </a:rPr>
            </a:br>
            <a:br>
              <a:rPr b="1" lang="en" sz="2000">
                <a:solidFill>
                  <a:srgbClr val="23A7E5"/>
                </a:solidFill>
              </a:rPr>
            </a:br>
            <a:r>
              <a:rPr b="1" lang="en" sz="2000">
                <a:solidFill>
                  <a:srgbClr val="23A7E5"/>
                </a:solidFill>
              </a:rPr>
              <a:t>         </a:t>
            </a:r>
            <a:r>
              <a:rPr lang="en" sz="1500">
                <a:solidFill>
                  <a:srgbClr val="222222"/>
                </a:solidFill>
              </a:rPr>
              <a:t>Exemple : Bah THIERNO SOULEYMANE, merci de rentrer “BT”</a:t>
            </a:r>
            <a:endParaRPr b="1" sz="2000">
              <a:solidFill>
                <a:srgbClr val="222222"/>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85" name="Google Shape;85;p1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86" name="Google Shape;86;p1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sp>
        <p:nvSpPr>
          <p:cNvPr id="91" name="Google Shape;91;p1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92" name="Google Shape;92;p19"/>
          <p:cNvSpPr txBox="1"/>
          <p:nvPr/>
        </p:nvSpPr>
        <p:spPr>
          <a:xfrm>
            <a:off x="322500" y="1588550"/>
            <a:ext cx="8499000" cy="28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       </a:t>
            </a:r>
            <a:r>
              <a:rPr b="1" lang="en" sz="2000">
                <a:solidFill>
                  <a:srgbClr val="23A7E5"/>
                </a:solidFill>
              </a:rPr>
              <a:t>Quelle formation Konexio suivez-vous</a:t>
            </a:r>
            <a:r>
              <a:rPr b="1" lang="en" sz="2000">
                <a:solidFill>
                  <a:srgbClr val="23A7E5"/>
                </a:solidFill>
              </a:rPr>
              <a:t> </a:t>
            </a:r>
            <a:r>
              <a:rPr b="1" lang="en" sz="2000">
                <a:solidFill>
                  <a:srgbClr val="23A7E5"/>
                </a:solidFill>
              </a:rPr>
              <a:t>?</a:t>
            </a:r>
            <a:br>
              <a:rPr b="1" lang="en" sz="2000">
                <a:solidFill>
                  <a:srgbClr val="23A7E5"/>
                </a:solidFill>
              </a:rPr>
            </a:br>
            <a:endParaRPr sz="1500">
              <a:solidFill>
                <a:srgbClr val="23A7E5"/>
              </a:solidFill>
            </a:endParaRPr>
          </a:p>
          <a:p>
            <a:pPr indent="-323850" lvl="0" marL="914400" rtl="0" algn="l">
              <a:spcBef>
                <a:spcPts val="0"/>
              </a:spcBef>
              <a:spcAft>
                <a:spcPts val="0"/>
              </a:spcAft>
              <a:buClr>
                <a:srgbClr val="222222"/>
              </a:buClr>
              <a:buSzPts val="1500"/>
              <a:buChar char="●"/>
            </a:pPr>
            <a:r>
              <a:rPr lang="en" sz="1500">
                <a:solidFill>
                  <a:srgbClr val="222222"/>
                </a:solidFill>
              </a:rPr>
              <a:t>Débutant</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Intermédiaire</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Avancé</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Digital Malawi</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DigiStart</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DigiTous</a:t>
            </a:r>
            <a:endParaRPr sz="1500">
              <a:solidFill>
                <a:srgbClr val="222222"/>
              </a:solidFill>
            </a:endParaRPr>
          </a:p>
          <a:p>
            <a:pPr indent="0" lvl="0" marL="0" rtl="0" algn="l">
              <a:spcBef>
                <a:spcPts val="0"/>
              </a:spcBef>
              <a:spcAft>
                <a:spcPts val="0"/>
              </a:spcAft>
              <a:buNone/>
            </a:pPr>
            <a:r>
              <a:t/>
            </a:r>
            <a:endParaRPr>
              <a:solidFill>
                <a:srgbClr val="23A7E5"/>
              </a:solidFill>
            </a:endParaRPr>
          </a:p>
        </p:txBody>
      </p:sp>
      <p:pic>
        <p:nvPicPr>
          <p:cNvPr id="93" name="Google Shape;93;p1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94" name="Google Shape;94;p1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2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00" name="Google Shape;100;p20"/>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      Quel est votre groupe Konexio ? Recopiez exactement le code       </a:t>
            </a:r>
            <a:br>
              <a:rPr b="1" lang="en" sz="2000">
                <a:solidFill>
                  <a:srgbClr val="23A7E5"/>
                </a:solidFill>
              </a:rPr>
            </a:br>
            <a:r>
              <a:rPr b="1" lang="en" sz="2000">
                <a:solidFill>
                  <a:srgbClr val="23A7E5"/>
                </a:solidFill>
              </a:rPr>
              <a:t>         que votre formateur a écrit au tableau</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lang="en" sz="1500">
                <a:solidFill>
                  <a:srgbClr val="23A7E5"/>
                </a:solidFill>
              </a:rPr>
              <a:t>         </a:t>
            </a:r>
            <a:r>
              <a:rPr lang="en" sz="1500">
                <a:solidFill>
                  <a:srgbClr val="222222"/>
                </a:solidFill>
              </a:rPr>
              <a:t>   Recopiez seulement le code donné par votre formateur. </a:t>
            </a:r>
            <a:br>
              <a:rPr lang="en" sz="1500">
                <a:solidFill>
                  <a:srgbClr val="222222"/>
                </a:solidFill>
              </a:rPr>
            </a:br>
            <a:r>
              <a:rPr lang="en" sz="1500">
                <a:solidFill>
                  <a:srgbClr val="222222"/>
                </a:solidFill>
              </a:rPr>
              <a:t>          </a:t>
            </a:r>
            <a:endParaRPr b="1" sz="2000">
              <a:solidFill>
                <a:srgbClr val="222222"/>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01" name="Google Shape;101;p2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02" name="Google Shape;102;p2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21"/>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08" name="Google Shape;108;p21"/>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5.      </a:t>
            </a:r>
            <a:r>
              <a:rPr b="1" lang="en" sz="2000">
                <a:solidFill>
                  <a:srgbClr val="23A7E5"/>
                </a:solidFill>
                <a:latin typeface="Raleway"/>
                <a:ea typeface="Raleway"/>
                <a:cs typeface="Raleway"/>
                <a:sym typeface="Raleway"/>
              </a:rPr>
              <a:t>Est-ce que vous savez ce que vous voulez faire plus tard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comme travail ?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09" name="Google Shape;109;p21"/>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10" name="Google Shape;110;p21"/>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11" name="Google Shape;111;p21"/>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Non, pas du tout     </a:t>
            </a:r>
            <a:r>
              <a:rPr b="1" lang="en"/>
              <a:t> </a:t>
            </a:r>
            <a:r>
              <a:rPr b="1" lang="en"/>
              <a:t>     Plutôt non           Ni oui, ni non            Plutôt oui             Oui, tout à fait</a:t>
            </a:r>
            <a:endParaRPr b="1"/>
          </a:p>
          <a:p>
            <a:pPr indent="0" lvl="0" marL="0" rtl="0" algn="l">
              <a:spcBef>
                <a:spcPts val="0"/>
              </a:spcBef>
              <a:spcAft>
                <a:spcPts val="0"/>
              </a:spcAft>
              <a:buNone/>
            </a:pPr>
            <a:r>
              <a:t/>
            </a:r>
            <a:endParaRPr/>
          </a:p>
        </p:txBody>
      </p:sp>
      <p:sp>
        <p:nvSpPr>
          <p:cNvPr id="112" name="Google Shape;112;p21"/>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