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Raleway"/>
      <p:regular r:id="rId60"/>
      <p:bold r:id="rId61"/>
      <p:italic r:id="rId62"/>
      <p:boldItalic r:id="rId63"/>
    </p:embeddedFont>
    <p:embeddedFont>
      <p:font typeface="Nunito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5.xml"/><Relationship Id="rId64" Type="http://schemas.openxmlformats.org/officeDocument/2006/relationships/font" Target="fonts/NunitoSans-regular.fntdata"/><Relationship Id="rId63" Type="http://schemas.openxmlformats.org/officeDocument/2006/relationships/font" Target="fonts/Raleway-boldItalic.fntdata"/><Relationship Id="rId22" Type="http://schemas.openxmlformats.org/officeDocument/2006/relationships/slide" Target="slides/slide17.xml"/><Relationship Id="rId66" Type="http://schemas.openxmlformats.org/officeDocument/2006/relationships/font" Target="fonts/NunitoSans-italic.fntdata"/><Relationship Id="rId21" Type="http://schemas.openxmlformats.org/officeDocument/2006/relationships/slide" Target="slides/slide16.xml"/><Relationship Id="rId65" Type="http://schemas.openxmlformats.org/officeDocument/2006/relationships/font" Target="fonts/Nunito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NunitoSans-boldItalic.fntdata"/><Relationship Id="rId60" Type="http://schemas.openxmlformats.org/officeDocument/2006/relationships/font" Target="fonts/Raleway-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623bfa69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7623bfa6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62654f352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762654f35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62654f352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762654f35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cefea9bd7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6cefea9bd7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1100">
                <a:solidFill>
                  <a:schemeClr val="dk1"/>
                </a:solidFill>
              </a:rPr>
              <a:t>“Quand on dit “comme travail”, nous voulons savoir si vous savez quel métier vous voulez faire plus tard”</a:t>
            </a:r>
            <a:endParaRPr b="1" sz="1100">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62654f352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762654f35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cefea9bd7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6cefea9bd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62654f35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762654f35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cefea9bd7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6cefea9bd7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cefea9bd7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6cefea9bd7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cefea9bd7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6cefea9bd7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6e3b74d9d9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6e3b74d9d9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623bfa699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7623bfa699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6e3b74d9d9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6e3b74d9d9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3b74d9d9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6e3b74d9d9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cefea9bd7_0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6cefea9bd7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cefea9bd7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6cefea9bd7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62654f352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762654f352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cefea9bd7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6cefea9bd7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cefea9bd7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6cefea9bd7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“Etre intégré à la société française veut dire est-ce que vous vous sentez chez vous en France ?” </a:t>
            </a: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62654f352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762654f352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62654f352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762654f352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62654f34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762654f34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e3b74d9d9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6e3b74d9d9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62654f352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762654f352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62654f352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762654f352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cefea9bd7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6cefea9bd7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dbdf11af1_1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6dbdf11af1_1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“Merci de répondre à cette question seulement si vous avez répondu oui à la question précédente. Alors, si vous avez déjà fini une autre formation Konexio, merci d’indiquer laquelle ou lesquelles ?” </a:t>
            </a: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cefea9bd7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6cefea9bd7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cefea9bd7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6cefea9bd7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“On s’intéresse à votre niveau d’étude là où vous avez fait votre éducation, pas qu’en France. Vous pouvez choisir un équivalent de votre niveau d’étude dans votre pays d’origine. Si vous ne trouvez pas, merci de lever la main pour vous aider”. </a:t>
            </a: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cefea9bd7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6cefea9bd7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a:solidFill>
                  <a:schemeClr val="dk1"/>
                </a:solidFill>
              </a:rPr>
              <a:t>“Si vous ne connaissez pas quel est votre niveau de français, levez la main”. </a:t>
            </a:r>
            <a:br>
              <a:rPr b="1" lang="en">
                <a:solidFill>
                  <a:schemeClr val="dk1"/>
                </a:solidFill>
              </a:rPr>
            </a:br>
            <a:endParaRPr b="1">
              <a:solidFill>
                <a:schemeClr val="dk1"/>
              </a:solidFill>
            </a:endParaRPr>
          </a:p>
          <a:p>
            <a:pPr indent="0" lvl="0" marL="0" marR="0" rtl="0" algn="l">
              <a:spcBef>
                <a:spcPts val="0"/>
              </a:spcBef>
              <a:spcAft>
                <a:spcPts val="0"/>
              </a:spcAft>
              <a:buClr>
                <a:schemeClr val="dk1"/>
              </a:buClr>
              <a:buFont typeface="Arial"/>
              <a:buNone/>
            </a:pPr>
            <a:r>
              <a:t/>
            </a:r>
            <a:endParaRPr b="1" sz="11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cefea9bd7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6cefea9bd7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6cefea9bd7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6cefea9bd7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6dbdf11af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6dbdf11af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e3b74d9d9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6e3b74d9d9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6dbdf11af1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6dbdf11af1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6dbdf11af1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6dbdf11af1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6dbdf11af1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6dbdf11af1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6dbdf11af1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6dbdf11af1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dbdf11af1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6dbdf11af1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dbdf11af1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6dbdf11af1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6dbdf11af1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6dbdf11af1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6dbdf11af1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6dbdf11af1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6dbdf11af1_1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6dbdf11af1_1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6dbdf11af1_1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6dbdf11af1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623bfa699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7623bfa699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6dbdf11af1_1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6dbdf11af1_1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6dbdf11af1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6dbdf11af1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6dbdf11af1_1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6dbdf11af1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6dbdf11af1_1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6dbdf11af1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6cefea9bd7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6cefea9bd7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cefea9bd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6cefea9bd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dbdf11af1_1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6dbdf11af1_1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cefea9bd7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6cefea9bd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62654f35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762654f35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fr.surveymonkey.com/r/KONEXIO_AVA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53" name="Shape 53"/>
        <p:cNvGrpSpPr/>
        <p:nvPr/>
      </p:nvGrpSpPr>
      <p:grpSpPr>
        <a:xfrm>
          <a:off x="0" y="0"/>
          <a:ext cx="0" cy="0"/>
          <a:chOff x="0" y="0"/>
          <a:chExt cx="0" cy="0"/>
        </a:xfrm>
      </p:grpSpPr>
      <p:sp>
        <p:nvSpPr>
          <p:cNvPr id="54" name="Google Shape;54;p13"/>
          <p:cNvSpPr txBox="1"/>
          <p:nvPr/>
        </p:nvSpPr>
        <p:spPr>
          <a:xfrm>
            <a:off x="3733800" y="4206625"/>
            <a:ext cx="2561700" cy="371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Arial"/>
              <a:buNone/>
            </a:pPr>
            <a:r>
              <a:rPr lang="en">
                <a:solidFill>
                  <a:srgbClr val="FFFFFF"/>
                </a:solidFill>
                <a:latin typeface="Nunito Sans"/>
                <a:ea typeface="Nunito Sans"/>
                <a:cs typeface="Nunito Sans"/>
                <a:sym typeface="Nunito Sans"/>
              </a:rPr>
              <a:t>student</a:t>
            </a:r>
            <a:r>
              <a:rPr i="0" lang="en" sz="1400" u="none" cap="none" strike="noStrike">
                <a:solidFill>
                  <a:srgbClr val="FFFFFF"/>
                </a:solidFill>
                <a:latin typeface="Nunito Sans"/>
                <a:ea typeface="Nunito Sans"/>
                <a:cs typeface="Nunito Sans"/>
                <a:sym typeface="Nunito Sans"/>
              </a:rPr>
              <a:t>@konexio.eu</a:t>
            </a:r>
            <a:endParaRPr>
              <a:latin typeface="Nunito Sans"/>
              <a:ea typeface="Nunito Sans"/>
              <a:cs typeface="Nunito Sans"/>
              <a:sym typeface="Nunito Sans"/>
            </a:endParaRPr>
          </a:p>
        </p:txBody>
      </p:sp>
      <p:sp>
        <p:nvSpPr>
          <p:cNvPr id="55" name="Google Shape;55;p13"/>
          <p:cNvSpPr txBox="1"/>
          <p:nvPr/>
        </p:nvSpPr>
        <p:spPr>
          <a:xfrm>
            <a:off x="1635900" y="3576325"/>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2400">
                <a:solidFill>
                  <a:schemeClr val="lt1"/>
                </a:solidFill>
                <a:latin typeface="Raleway"/>
                <a:ea typeface="Raleway"/>
                <a:cs typeface="Raleway"/>
                <a:sym typeface="Raleway"/>
              </a:rPr>
              <a:t>AUTONOMIE ET SOLIDARITÉ </a:t>
            </a:r>
            <a:br>
              <a:rPr b="1" lang="en" sz="2400">
                <a:solidFill>
                  <a:schemeClr val="lt1"/>
                </a:solidFill>
                <a:latin typeface="Raleway"/>
                <a:ea typeface="Raleway"/>
                <a:cs typeface="Raleway"/>
                <a:sym typeface="Raleway"/>
              </a:rPr>
            </a:br>
            <a:r>
              <a:rPr b="1" lang="en" sz="2400">
                <a:solidFill>
                  <a:schemeClr val="lt1"/>
                </a:solidFill>
                <a:latin typeface="Raleway"/>
                <a:ea typeface="Raleway"/>
                <a:cs typeface="Raleway"/>
                <a:sym typeface="Raleway"/>
              </a:rPr>
              <a:t>PAR L'APPRENTISSAGE NUMÉRIQUE </a:t>
            </a:r>
            <a:endParaRPr b="1" sz="2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2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18" name="Google Shape;118;p22"/>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6</a:t>
            </a:r>
            <a:r>
              <a:rPr b="1" lang="en" sz="2000">
                <a:solidFill>
                  <a:srgbClr val="23A7E5"/>
                </a:solidFill>
              </a:rPr>
              <a:t>.      </a:t>
            </a:r>
            <a:r>
              <a:rPr b="1" lang="en" sz="2000">
                <a:solidFill>
                  <a:srgbClr val="23A7E5"/>
                </a:solidFill>
                <a:latin typeface="Raleway"/>
                <a:ea typeface="Raleway"/>
                <a:cs typeface="Raleway"/>
                <a:sym typeface="Raleway"/>
              </a:rPr>
              <a:t>Est-ce que ces compétences numériques vous servent dans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votre vie personnelle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19" name="Google Shape;119;p2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20" name="Google Shape;120;p2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21" name="Google Shape;121;p22"/>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22" name="Google Shape;122;p22"/>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2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28" name="Google Shape;128;p23"/>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7</a:t>
            </a:r>
            <a:r>
              <a:rPr b="1" lang="en" sz="2000">
                <a:solidFill>
                  <a:srgbClr val="23A7E5"/>
                </a:solidFill>
              </a:rPr>
              <a:t>.      </a:t>
            </a:r>
            <a:r>
              <a:rPr b="1" lang="en" sz="2000">
                <a:solidFill>
                  <a:srgbClr val="23A7E5"/>
                </a:solidFill>
                <a:latin typeface="Raleway"/>
                <a:ea typeface="Raleway"/>
                <a:cs typeface="Raleway"/>
                <a:sym typeface="Raleway"/>
              </a:rPr>
              <a:t>Est-ce que ces compétences numériques vous servent dans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votre vie professionnelle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29" name="Google Shape;129;p2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30" name="Google Shape;130;p2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31" name="Google Shape;131;p23"/>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32" name="Google Shape;132;p23"/>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2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38" name="Google Shape;138;p24"/>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8.      </a:t>
            </a:r>
            <a:r>
              <a:rPr b="1" lang="en" sz="2000">
                <a:solidFill>
                  <a:srgbClr val="23A7E5"/>
                </a:solidFill>
                <a:latin typeface="Raleway"/>
                <a:ea typeface="Raleway"/>
                <a:cs typeface="Raleway"/>
                <a:sym typeface="Raleway"/>
              </a:rPr>
              <a:t>Est-ce que vous savez ce que vous voulez faire plus tard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comme travail ?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39" name="Google Shape;139;p2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40" name="Google Shape;140;p2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41" name="Google Shape;141;p24"/>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Non, pas du tout     -     Plutôt non     -     Ni oui, ni non      -     Plutôt oui       -     Oui, tout à fait</a:t>
            </a:r>
            <a:endParaRPr b="1"/>
          </a:p>
          <a:p>
            <a:pPr indent="0" lvl="0" marL="0" rtl="0" algn="l">
              <a:spcBef>
                <a:spcPts val="0"/>
              </a:spcBef>
              <a:spcAft>
                <a:spcPts val="0"/>
              </a:spcAft>
              <a:buNone/>
            </a:pPr>
            <a:r>
              <a:t/>
            </a:r>
            <a:endParaRPr/>
          </a:p>
        </p:txBody>
      </p:sp>
      <p:sp>
        <p:nvSpPr>
          <p:cNvPr id="142" name="Google Shape;142;p24"/>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2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48" name="Google Shape;148;p25"/>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9</a:t>
            </a:r>
            <a:r>
              <a:rPr b="1" lang="en" sz="2000">
                <a:solidFill>
                  <a:srgbClr val="23A7E5"/>
                </a:solidFill>
              </a:rPr>
              <a:t>.      </a:t>
            </a:r>
            <a:r>
              <a:rPr b="1" lang="en" sz="2000">
                <a:solidFill>
                  <a:srgbClr val="23A7E5"/>
                </a:solidFill>
                <a:latin typeface="Raleway"/>
                <a:ea typeface="Raleway"/>
                <a:cs typeface="Raleway"/>
                <a:sym typeface="Raleway"/>
              </a:rPr>
              <a:t>Est-ce que Konexio vous a aidé à trouver ce que vous voulez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faire plus tard comme travail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49" name="Google Shape;149;p2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50" name="Google Shape;150;p2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51" name="Google Shape;151;p25"/>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52" name="Google Shape;152;p25"/>
          <p:cNvSpPr txBox="1"/>
          <p:nvPr/>
        </p:nvSpPr>
        <p:spPr>
          <a:xfrm>
            <a:off x="39775" y="3702000"/>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sp>
        <p:nvSpPr>
          <p:cNvPr id="157" name="Google Shape;157;p2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58" name="Google Shape;158;p26"/>
          <p:cNvSpPr txBox="1"/>
          <p:nvPr/>
        </p:nvSpPr>
        <p:spPr>
          <a:xfrm>
            <a:off x="362275" y="1588550"/>
            <a:ext cx="8499000" cy="24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10</a:t>
            </a:r>
            <a:r>
              <a:rPr b="1" lang="en" sz="2000">
                <a:solidFill>
                  <a:srgbClr val="23A7E5"/>
                </a:solidFill>
              </a:rPr>
              <a:t>.      Quelle est votre situation aujourd'hui? (en dehors de Konexio)</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t/>
            </a:r>
            <a:endParaRPr sz="1500">
              <a:solidFill>
                <a:srgbClr val="23A7E5"/>
              </a:solidFill>
            </a:endParaRPr>
          </a:p>
          <a:p>
            <a:pPr indent="0" lvl="0" marL="457200" rtl="0" algn="l">
              <a:spcBef>
                <a:spcPts val="0"/>
              </a:spcBef>
              <a:spcAft>
                <a:spcPts val="0"/>
              </a:spcAft>
              <a:buNone/>
            </a:pPr>
            <a:r>
              <a:rPr lang="en" sz="1500">
                <a:solidFill>
                  <a:srgbClr val="222222"/>
                </a:solidFill>
              </a:rPr>
              <a:t>1 - En CDI</a:t>
            </a:r>
            <a:endParaRPr sz="1500">
              <a:solidFill>
                <a:srgbClr val="222222"/>
              </a:solidFill>
            </a:endParaRPr>
          </a:p>
          <a:p>
            <a:pPr indent="0" lvl="0" marL="457200" rtl="0" algn="l">
              <a:spcBef>
                <a:spcPts val="0"/>
              </a:spcBef>
              <a:spcAft>
                <a:spcPts val="0"/>
              </a:spcAft>
              <a:buNone/>
            </a:pPr>
            <a:r>
              <a:rPr lang="en" sz="1500">
                <a:solidFill>
                  <a:srgbClr val="222222"/>
                </a:solidFill>
              </a:rPr>
              <a:t>2 - En CDD </a:t>
            </a:r>
            <a:endParaRPr sz="1500">
              <a:solidFill>
                <a:srgbClr val="222222"/>
              </a:solidFill>
            </a:endParaRPr>
          </a:p>
          <a:p>
            <a:pPr indent="0" lvl="0" marL="457200" rtl="0" algn="l">
              <a:spcBef>
                <a:spcPts val="0"/>
              </a:spcBef>
              <a:spcAft>
                <a:spcPts val="0"/>
              </a:spcAft>
              <a:buNone/>
            </a:pPr>
            <a:r>
              <a:rPr lang="en" sz="1500">
                <a:solidFill>
                  <a:srgbClr val="222222"/>
                </a:solidFill>
              </a:rPr>
              <a:t>3 - J'ai créé mon activité/travailleur indépendant</a:t>
            </a:r>
            <a:endParaRPr sz="1500">
              <a:solidFill>
                <a:srgbClr val="222222"/>
              </a:solidFill>
            </a:endParaRPr>
          </a:p>
          <a:p>
            <a:pPr indent="0" lvl="0" marL="457200" rtl="0" algn="l">
              <a:spcBef>
                <a:spcPts val="0"/>
              </a:spcBef>
              <a:spcAft>
                <a:spcPts val="0"/>
              </a:spcAft>
              <a:buNone/>
            </a:pPr>
            <a:r>
              <a:rPr lang="en" sz="1500">
                <a:solidFill>
                  <a:srgbClr val="222222"/>
                </a:solidFill>
              </a:rPr>
              <a:t>4 - En formation/études (y compris stage)</a:t>
            </a:r>
            <a:endParaRPr sz="1500">
              <a:solidFill>
                <a:srgbClr val="222222"/>
              </a:solidFill>
            </a:endParaRPr>
          </a:p>
          <a:p>
            <a:pPr indent="0" lvl="0" marL="457200" rtl="0" algn="l">
              <a:spcBef>
                <a:spcPts val="0"/>
              </a:spcBef>
              <a:spcAft>
                <a:spcPts val="0"/>
              </a:spcAft>
              <a:buNone/>
            </a:pPr>
            <a:r>
              <a:rPr lang="en" sz="1500">
                <a:solidFill>
                  <a:srgbClr val="222222"/>
                </a:solidFill>
              </a:rPr>
              <a:t>5 - En recherche d'emploi (inscrit ou non à Pôle Emploi)</a:t>
            </a:r>
            <a:endParaRPr sz="1500">
              <a:solidFill>
                <a:srgbClr val="222222"/>
              </a:solidFill>
            </a:endParaRPr>
          </a:p>
          <a:p>
            <a:pPr indent="0" lvl="0" marL="457200" rtl="0" algn="l">
              <a:spcBef>
                <a:spcPts val="0"/>
              </a:spcBef>
              <a:spcAft>
                <a:spcPts val="0"/>
              </a:spcAft>
              <a:buNone/>
            </a:pPr>
            <a:r>
              <a:rPr lang="en" sz="1500">
                <a:solidFill>
                  <a:srgbClr val="222222"/>
                </a:solidFill>
              </a:rPr>
              <a:t>6 - Sans emploi et ne recherche pas d'emploi</a:t>
            </a:r>
            <a:endParaRPr sz="1500">
              <a:solidFill>
                <a:srgbClr val="222222"/>
              </a:solidFill>
            </a:endParaRPr>
          </a:p>
          <a:p>
            <a:pPr indent="0" lvl="0" marL="457200" rtl="0" algn="l">
              <a:spcBef>
                <a:spcPts val="0"/>
              </a:spcBef>
              <a:spcAft>
                <a:spcPts val="0"/>
              </a:spcAft>
              <a:buNone/>
            </a:pPr>
            <a:r>
              <a:t/>
            </a:r>
            <a:endParaRPr sz="1500">
              <a:solidFill>
                <a:srgbClr val="23A7E5"/>
              </a:solidFill>
            </a:endParaRPr>
          </a:p>
          <a:p>
            <a:pPr indent="0" lvl="0" marL="457200" rtl="0" algn="l">
              <a:spcBef>
                <a:spcPts val="0"/>
              </a:spcBef>
              <a:spcAft>
                <a:spcPts val="0"/>
              </a:spcAft>
              <a:buNone/>
            </a:pPr>
            <a:r>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59" name="Google Shape;159;p2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60" name="Google Shape;160;p2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66" name="Google Shape;166;p27"/>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11</a:t>
            </a:r>
            <a:r>
              <a:rPr b="1" lang="en" sz="2000">
                <a:solidFill>
                  <a:srgbClr val="23A7E5"/>
                </a:solidFill>
              </a:rPr>
              <a:t>.     </a:t>
            </a:r>
            <a:r>
              <a:rPr b="1" lang="en" sz="2000">
                <a:solidFill>
                  <a:srgbClr val="23A7E5"/>
                </a:solidFill>
                <a:latin typeface="Raleway"/>
                <a:ea typeface="Raleway"/>
                <a:cs typeface="Raleway"/>
                <a:sym typeface="Raleway"/>
              </a:rPr>
              <a:t>Est-ce que participer à Konexio vous a aidé directement ou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indirectement à trouver un travail et/ou une formation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67" name="Google Shape;167;p2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68" name="Google Shape;168;p2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69" name="Google Shape;169;p27"/>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70" name="Google Shape;170;p27"/>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2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76" name="Google Shape;176;p28"/>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12</a:t>
            </a:r>
            <a:r>
              <a:rPr b="1" lang="en" sz="2000">
                <a:solidFill>
                  <a:srgbClr val="23A7E5"/>
                </a:solidFill>
              </a:rPr>
              <a:t>.        Quelle est votre situation financière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77" name="Google Shape;177;p2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78" name="Google Shape;178;p2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79" name="Google Shape;179;p28"/>
          <p:cNvSpPr txBox="1"/>
          <p:nvPr/>
        </p:nvSpPr>
        <p:spPr>
          <a:xfrm>
            <a:off x="18300" y="2609925"/>
            <a:ext cx="9107400" cy="97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500">
                <a:solidFill>
                  <a:srgbClr val="222222"/>
                </a:solidFill>
              </a:rPr>
              <a:t>1 - Très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2 -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3 - Plutôt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4 - Ni comfortable, ni inconfortable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5 - Plutot comfortable</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6 - Comfortable </a:t>
            </a:r>
            <a:endParaRPr sz="1500">
              <a:solidFill>
                <a:srgbClr val="222222"/>
              </a:solidFill>
            </a:endParaRPr>
          </a:p>
          <a:p>
            <a:pPr indent="0" lvl="0" marL="457200" rtl="0" algn="l">
              <a:spcBef>
                <a:spcPts val="0"/>
              </a:spcBef>
              <a:spcAft>
                <a:spcPts val="0"/>
              </a:spcAft>
              <a:buClr>
                <a:srgbClr val="000000"/>
              </a:buClr>
              <a:buSzPts val="1100"/>
              <a:buFont typeface="Arial"/>
              <a:buNone/>
            </a:pPr>
            <a:r>
              <a:rPr lang="en" sz="1500">
                <a:solidFill>
                  <a:srgbClr val="222222"/>
                </a:solidFill>
              </a:rPr>
              <a:t>7 - Très confortable</a:t>
            </a:r>
            <a:endParaRPr sz="1500">
              <a:solidFill>
                <a:srgbClr val="222222"/>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2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85" name="Google Shape;185;p29"/>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13</a:t>
            </a:r>
            <a:r>
              <a:rPr b="1" lang="en" sz="2000">
                <a:solidFill>
                  <a:srgbClr val="23A7E5"/>
                </a:solidFill>
              </a:rPr>
              <a:t>.      </a:t>
            </a:r>
            <a:r>
              <a:rPr b="1" lang="en" sz="2000">
                <a:solidFill>
                  <a:srgbClr val="23A7E5"/>
                </a:solidFill>
              </a:rPr>
              <a:t>Je sais où et comment rechercher des informations pour </a:t>
            </a:r>
            <a:br>
              <a:rPr b="1" lang="en" sz="2000">
                <a:solidFill>
                  <a:srgbClr val="23A7E5"/>
                </a:solidFill>
              </a:rPr>
            </a:br>
            <a:r>
              <a:rPr b="1" lang="en" sz="2000">
                <a:solidFill>
                  <a:srgbClr val="23A7E5"/>
                </a:solidFill>
              </a:rPr>
              <a:t>           m'aider à débloquer le code</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86" name="Google Shape;186;p2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87" name="Google Shape;187;p2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88" name="Google Shape;188;p29"/>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3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94" name="Google Shape;194;p30"/>
          <p:cNvSpPr txBox="1"/>
          <p:nvPr/>
        </p:nvSpPr>
        <p:spPr>
          <a:xfrm>
            <a:off x="362275" y="1588550"/>
            <a:ext cx="8499000" cy="11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14</a:t>
            </a:r>
            <a:r>
              <a:rPr b="1" lang="en" sz="2000">
                <a:solidFill>
                  <a:srgbClr val="23A7E5"/>
                </a:solidFill>
              </a:rPr>
              <a:t>.       </a:t>
            </a:r>
            <a:r>
              <a:rPr b="1" lang="en" sz="2000">
                <a:solidFill>
                  <a:srgbClr val="23A7E5"/>
                </a:solidFill>
              </a:rPr>
              <a:t>Je connais les règles à respecter dans les entreprises en  </a:t>
            </a:r>
            <a:br>
              <a:rPr b="1" lang="en" sz="2000">
                <a:solidFill>
                  <a:srgbClr val="23A7E5"/>
                </a:solidFill>
              </a:rPr>
            </a:br>
            <a:r>
              <a:rPr b="1" lang="en" sz="2000">
                <a:solidFill>
                  <a:srgbClr val="23A7E5"/>
                </a:solidFill>
              </a:rPr>
              <a:t>            France (vêtements, comportement, arriver à l'heure,…)</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t>  Non, pas du tout     -    Plutôt non      -      Ni oui, ni non      -        Plutôt oui       -     Oui, tout à fait</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195" name="Google Shape;195;p3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96" name="Google Shape;196;p3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97" name="Google Shape;197;p30"/>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03" name="Google Shape;203;p31"/>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15</a:t>
            </a:r>
            <a:r>
              <a:rPr b="1" lang="en" sz="2000">
                <a:solidFill>
                  <a:srgbClr val="23A7E5"/>
                </a:solidFill>
              </a:rPr>
              <a:t>.       </a:t>
            </a:r>
            <a:r>
              <a:rPr b="1" lang="en" sz="2000">
                <a:solidFill>
                  <a:srgbClr val="23A7E5"/>
                </a:solidFill>
                <a:highlight>
                  <a:srgbClr val="FFFFFF"/>
                </a:highlight>
              </a:rPr>
              <a:t>Grace à Konexio, je me sens plus capable de parler avec </a:t>
            </a:r>
            <a:br>
              <a:rPr b="1" lang="en" sz="2000">
                <a:solidFill>
                  <a:srgbClr val="23A7E5"/>
                </a:solidFill>
                <a:highlight>
                  <a:srgbClr val="FFFFFF"/>
                </a:highlight>
              </a:rPr>
            </a:br>
            <a:r>
              <a:rPr b="1" lang="en" sz="2000">
                <a:solidFill>
                  <a:srgbClr val="23A7E5"/>
                </a:solidFill>
                <a:highlight>
                  <a:srgbClr val="FFFFFF"/>
                </a:highlight>
              </a:rPr>
              <a:t>            d'autres personnes</a:t>
            </a:r>
            <a:endParaRPr b="1" sz="2000">
              <a:solidFill>
                <a:srgbClr val="23A7E5"/>
              </a:solidFill>
              <a:highlight>
                <a:srgbClr val="FFFFFF"/>
              </a:highlight>
            </a:endParaRPr>
          </a:p>
          <a:p>
            <a:pPr indent="0" lvl="0" marL="0" rtl="0" algn="l">
              <a:spcBef>
                <a:spcPts val="0"/>
              </a:spcBef>
              <a:spcAft>
                <a:spcPts val="0"/>
              </a:spcAft>
              <a:buNone/>
            </a:pPr>
            <a:r>
              <a:rPr b="1" lang="en" sz="2000">
                <a:solidFill>
                  <a:srgbClr val="23A7E5"/>
                </a:solidFill>
                <a:highlight>
                  <a:srgbClr val="FFFFFF"/>
                </a:highlight>
              </a:rPr>
              <a:t>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04" name="Google Shape;204;p3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05" name="Google Shape;205;p3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06" name="Google Shape;206;p3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59" name="Shape 59"/>
        <p:cNvGrpSpPr/>
        <p:nvPr/>
      </p:nvGrpSpPr>
      <p:grpSpPr>
        <a:xfrm>
          <a:off x="0" y="0"/>
          <a:ext cx="0" cy="0"/>
          <a:chOff x="0" y="0"/>
          <a:chExt cx="0" cy="0"/>
        </a:xfrm>
      </p:grpSpPr>
      <p:sp>
        <p:nvSpPr>
          <p:cNvPr id="60" name="Google Shape;60;p14"/>
          <p:cNvSpPr txBox="1"/>
          <p:nvPr/>
        </p:nvSpPr>
        <p:spPr>
          <a:xfrm>
            <a:off x="1193250" y="221965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4000">
                <a:solidFill>
                  <a:schemeClr val="lt1"/>
                </a:solidFill>
                <a:latin typeface="Raleway"/>
                <a:ea typeface="Raleway"/>
                <a:cs typeface="Raleway"/>
                <a:sym typeface="Raleway"/>
              </a:rPr>
              <a:t>QUESTIONNAIRE D’IMPACT DE KONEXIO</a:t>
            </a:r>
            <a:endParaRPr b="1" sz="4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3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12" name="Google Shape;212;p32"/>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16</a:t>
            </a:r>
            <a:r>
              <a:rPr b="1" lang="en" sz="2000">
                <a:solidFill>
                  <a:srgbClr val="23A7E5"/>
                </a:solidFill>
              </a:rPr>
              <a:t>.       Votre réseau professionnel* est-il…</a:t>
            </a:r>
            <a:endParaRPr b="1" sz="2000">
              <a:solidFill>
                <a:srgbClr val="23A7E5"/>
              </a:solidFill>
            </a:endParaRPr>
          </a:p>
          <a:p>
            <a:pPr indent="0" lvl="0" marL="0" rtl="0" algn="l">
              <a:spcBef>
                <a:spcPts val="0"/>
              </a:spcBef>
              <a:spcAft>
                <a:spcPts val="0"/>
              </a:spcAft>
              <a:buNone/>
            </a:pPr>
            <a:r>
              <a:rPr lang="en" sz="1500">
                <a:solidFill>
                  <a:srgbClr val="23A7E5"/>
                </a:solidFill>
              </a:rPr>
              <a:t>                *personnes qui peuvent être utiles à mon travail et que je peux contacter</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Très petit          -           Petit            -           Moyen          -           Grand          -       Très grand</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13" name="Google Shape;213;p3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14" name="Google Shape;214;p3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15" name="Google Shape;215;p32"/>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3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21" name="Google Shape;221;p33"/>
          <p:cNvSpPr txBox="1"/>
          <p:nvPr/>
        </p:nvSpPr>
        <p:spPr>
          <a:xfrm>
            <a:off x="362275" y="1588550"/>
            <a:ext cx="8499000" cy="29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17</a:t>
            </a:r>
            <a:r>
              <a:rPr b="1" lang="en" sz="2000">
                <a:solidFill>
                  <a:srgbClr val="23A7E5"/>
                </a:solidFill>
              </a:rPr>
              <a:t>.       Est-ce que Konexio vous a aidé à agrandir votre réseau </a:t>
            </a:r>
            <a:br>
              <a:rPr b="1" lang="en" sz="2000">
                <a:solidFill>
                  <a:srgbClr val="23A7E5"/>
                </a:solidFill>
              </a:rPr>
            </a:br>
            <a:r>
              <a:rPr b="1" lang="en" sz="2000">
                <a:solidFill>
                  <a:srgbClr val="23A7E5"/>
                </a:solidFill>
              </a:rPr>
              <a:t>            professionnel* ?</a:t>
            </a:r>
            <a:endParaRPr b="1" sz="2000">
              <a:solidFill>
                <a:srgbClr val="23A7E5"/>
              </a:solidFill>
            </a:endParaRPr>
          </a:p>
          <a:p>
            <a:pPr indent="0" lvl="0" marL="0" rtl="0" algn="l">
              <a:spcBef>
                <a:spcPts val="0"/>
              </a:spcBef>
              <a:spcAft>
                <a:spcPts val="0"/>
              </a:spcAft>
              <a:buClr>
                <a:schemeClr val="dk1"/>
              </a:buClr>
              <a:buSzPts val="1100"/>
              <a:buFont typeface="Arial"/>
              <a:buNone/>
            </a:pPr>
            <a:r>
              <a:rPr lang="en" sz="1500">
                <a:solidFill>
                  <a:srgbClr val="23A7E5"/>
                </a:solidFill>
              </a:rPr>
              <a:t>                *personnes qui peuvent être utiles à mon travail et que je peux contacter</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22" name="Google Shape;222;p3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23" name="Google Shape;223;p3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24" name="Google Shape;224;p33"/>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p3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30" name="Google Shape;230;p34"/>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18.       </a:t>
            </a:r>
            <a:r>
              <a:rPr b="1" lang="en" sz="2000">
                <a:solidFill>
                  <a:srgbClr val="23A7E5"/>
                </a:solidFill>
              </a:rPr>
              <a:t>Je participe à des ateliers / évènements pour agrandir mon </a:t>
            </a:r>
            <a:br>
              <a:rPr b="1" lang="en" sz="2000">
                <a:solidFill>
                  <a:srgbClr val="23A7E5"/>
                </a:solidFill>
              </a:rPr>
            </a:br>
            <a:r>
              <a:rPr b="1" lang="en" sz="2000">
                <a:solidFill>
                  <a:srgbClr val="23A7E5"/>
                </a:solidFill>
              </a:rPr>
              <a:t>            réseau professionnel* </a:t>
            </a:r>
            <a:br>
              <a:rPr b="1" lang="en" sz="2000">
                <a:solidFill>
                  <a:srgbClr val="23A7E5"/>
                </a:solidFill>
              </a:rPr>
            </a:br>
            <a:r>
              <a:rPr b="1" lang="en" sz="2000">
                <a:solidFill>
                  <a:srgbClr val="23A7E5"/>
                </a:solidFill>
              </a:rPr>
              <a:t>            </a:t>
            </a:r>
            <a:r>
              <a:rPr lang="en" sz="1500">
                <a:solidFill>
                  <a:srgbClr val="23A7E5"/>
                </a:solidFill>
              </a:rPr>
              <a:t>*personnes qui peuvent être utiles à mon travail et que je peux contacter</a:t>
            </a:r>
            <a:endParaRPr sz="1500">
              <a:solidFill>
                <a:srgbClr val="23A7E5"/>
              </a:solidFill>
            </a:endParaRPr>
          </a:p>
          <a:p>
            <a:pPr indent="0" lvl="0" marL="0" rtl="0" algn="l">
              <a:spcBef>
                <a:spcPts val="0"/>
              </a:spcBef>
              <a:spcAft>
                <a:spcPts val="0"/>
              </a:spcAft>
              <a:buNone/>
            </a:pPr>
            <a:r>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Clr>
                <a:schemeClr val="dk1"/>
              </a:buClr>
              <a:buSzPts val="1100"/>
              <a:buFont typeface="Arial"/>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31" name="Google Shape;231;p3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32" name="Google Shape;232;p3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33" name="Google Shape;233;p34"/>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sp>
        <p:nvSpPr>
          <p:cNvPr id="238" name="Google Shape;238;p3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39" name="Google Shape;239;p35"/>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19</a:t>
            </a:r>
            <a:r>
              <a:rPr b="1" lang="en" sz="2000">
                <a:solidFill>
                  <a:srgbClr val="23A7E5"/>
                </a:solidFill>
              </a:rPr>
              <a:t>.       </a:t>
            </a:r>
            <a:r>
              <a:rPr b="1" lang="en" sz="2000">
                <a:solidFill>
                  <a:srgbClr val="23A7E5"/>
                </a:solidFill>
              </a:rPr>
              <a:t>Je sais vers quelles associations aller pour avoir de l'aide si </a:t>
            </a:r>
            <a:br>
              <a:rPr b="1" lang="en" sz="2000">
                <a:solidFill>
                  <a:srgbClr val="23A7E5"/>
                </a:solidFill>
              </a:rPr>
            </a:br>
            <a:r>
              <a:rPr b="1" lang="en" sz="2000">
                <a:solidFill>
                  <a:srgbClr val="23A7E5"/>
                </a:solidFill>
              </a:rPr>
              <a:t>            besoin (pour le logement, la santé, les questions juridiques </a:t>
            </a:r>
            <a:br>
              <a:rPr b="1" lang="en" sz="2000">
                <a:solidFill>
                  <a:srgbClr val="23A7E5"/>
                </a:solidFill>
              </a:rPr>
            </a:br>
            <a:r>
              <a:rPr b="1" lang="en" sz="2000">
                <a:solidFill>
                  <a:srgbClr val="23A7E5"/>
                </a:solidFill>
              </a:rPr>
              <a:t>            ou autres)</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40" name="Google Shape;240;p3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41" name="Google Shape;241;p3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42" name="Google Shape;242;p35"/>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p3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48" name="Google Shape;248;p36"/>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20</a:t>
            </a:r>
            <a:r>
              <a:rPr b="1" lang="en" sz="2000">
                <a:solidFill>
                  <a:srgbClr val="23A7E5"/>
                </a:solidFill>
              </a:rPr>
              <a:t>.       </a:t>
            </a:r>
            <a:r>
              <a:rPr b="1" lang="en" sz="2000">
                <a:solidFill>
                  <a:srgbClr val="23A7E5"/>
                </a:solidFill>
              </a:rPr>
              <a:t>Est-ce que Konexio vous a aidé à trouver ces associations </a:t>
            </a:r>
            <a:br>
              <a:rPr b="1" lang="en" sz="2000">
                <a:solidFill>
                  <a:srgbClr val="23A7E5"/>
                </a:solidFill>
              </a:rPr>
            </a:br>
            <a:r>
              <a:rPr b="1" lang="en" sz="2000">
                <a:solidFill>
                  <a:srgbClr val="23A7E5"/>
                </a:solidFill>
              </a:rPr>
              <a:t>            (pour le logement, la santé, les questions juridiques ou </a:t>
            </a:r>
            <a:br>
              <a:rPr b="1" lang="en" sz="2000">
                <a:solidFill>
                  <a:srgbClr val="23A7E5"/>
                </a:solidFill>
              </a:rPr>
            </a:br>
            <a:r>
              <a:rPr b="1" lang="en" sz="2000">
                <a:solidFill>
                  <a:srgbClr val="23A7E5"/>
                </a:solidFill>
              </a:rPr>
              <a:t>            autres) ?</a:t>
            </a:r>
            <a:endParaRPr sz="15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49" name="Google Shape;249;p3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50" name="Google Shape;250;p3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51" name="Google Shape;251;p36"/>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3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57" name="Google Shape;257;p37"/>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21</a:t>
            </a:r>
            <a:r>
              <a:rPr b="1" lang="en" sz="2000">
                <a:solidFill>
                  <a:srgbClr val="23A7E5"/>
                </a:solidFill>
              </a:rPr>
              <a:t>.       </a:t>
            </a:r>
            <a:r>
              <a:rPr b="1" lang="en" sz="2000">
                <a:solidFill>
                  <a:srgbClr val="23A7E5"/>
                </a:solidFill>
              </a:rPr>
              <a:t> Je me sens faire partie de la communauté Konexio</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just">
              <a:spcBef>
                <a:spcPts val="0"/>
              </a:spcBef>
              <a:spcAft>
                <a:spcPts val="0"/>
              </a:spcAft>
              <a:buNone/>
            </a:pPr>
            <a:r>
              <a:t/>
            </a:r>
            <a:endParaRPr sz="1200">
              <a:solidFill>
                <a:srgbClr val="222222"/>
              </a:solidFill>
            </a:endParaRPr>
          </a:p>
          <a:p>
            <a:pPr indent="0" lvl="0" marL="0" rtl="0" algn="just">
              <a:spcBef>
                <a:spcPts val="0"/>
              </a:spcBef>
              <a:spcAft>
                <a:spcPts val="0"/>
              </a:spcAft>
              <a:buNone/>
            </a:pPr>
            <a:r>
              <a:t/>
            </a:r>
            <a:endParaRPr sz="1200">
              <a:solidFill>
                <a:srgbClr val="222222"/>
              </a:solidFill>
            </a:endParaRPr>
          </a:p>
          <a:p>
            <a:pPr indent="0" lvl="0" marL="0" rtl="0" algn="just">
              <a:spcBef>
                <a:spcPts val="0"/>
              </a:spcBef>
              <a:spcAft>
                <a:spcPts val="0"/>
              </a:spcAft>
              <a:buNone/>
            </a:pPr>
            <a:r>
              <a:rPr lang="en" sz="1200">
                <a:solidFill>
                  <a:srgbClr val="222222"/>
                </a:solidFill>
              </a:rPr>
              <a:t> </a:t>
            </a:r>
            <a:endParaRPr b="1" sz="12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58" name="Google Shape;258;p3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59" name="Google Shape;259;p3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60" name="Google Shape;260;p37"/>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3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66" name="Google Shape;266;p38"/>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22</a:t>
            </a:r>
            <a:r>
              <a:rPr b="1" lang="en" sz="2000">
                <a:solidFill>
                  <a:srgbClr val="23A7E5"/>
                </a:solidFill>
              </a:rPr>
              <a:t>.       </a:t>
            </a:r>
            <a:r>
              <a:rPr b="1" lang="en" sz="2000">
                <a:solidFill>
                  <a:srgbClr val="23A7E5"/>
                </a:solidFill>
              </a:rPr>
              <a:t>J'ai le sentiment d'être intégré à la société française</a:t>
            </a:r>
            <a:endParaRPr b="1" sz="2000">
              <a:solidFill>
                <a:srgbClr val="23A7E5"/>
              </a:solidFill>
            </a:endParaRPr>
          </a:p>
          <a:p>
            <a:pPr indent="0" lvl="0" marL="0" rtl="0" algn="just">
              <a:spcBef>
                <a:spcPts val="0"/>
              </a:spcBef>
              <a:spcAft>
                <a:spcPts val="0"/>
              </a:spcAft>
              <a:buNone/>
            </a:pPr>
            <a:r>
              <a:t/>
            </a:r>
            <a:endParaRPr b="1" sz="2000">
              <a:solidFill>
                <a:srgbClr val="23A7E5"/>
              </a:solidFill>
            </a:endParaRPr>
          </a:p>
          <a:p>
            <a:pPr indent="0" lvl="0" marL="0" rtl="0" algn="just">
              <a:spcBef>
                <a:spcPts val="0"/>
              </a:spcBef>
              <a:spcAft>
                <a:spcPts val="0"/>
              </a:spcAft>
              <a:buNone/>
            </a:pPr>
            <a:r>
              <a:t/>
            </a:r>
            <a:endParaRPr b="1" sz="2000">
              <a:solidFill>
                <a:srgbClr val="23A7E5"/>
              </a:solidFill>
            </a:endParaRPr>
          </a:p>
          <a:p>
            <a:pPr indent="0" lvl="0" marL="0" rtl="0" algn="just">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67" name="Google Shape;267;p3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68" name="Google Shape;268;p3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69" name="Google Shape;269;p38"/>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sp>
        <p:nvSpPr>
          <p:cNvPr id="274" name="Google Shape;274;p3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75" name="Google Shape;275;p39"/>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23.       </a:t>
            </a:r>
            <a:r>
              <a:rPr b="1" lang="en" sz="2000">
                <a:solidFill>
                  <a:srgbClr val="23A7E5"/>
                </a:solidFill>
              </a:rPr>
              <a:t>Avez-vous l'impression d'avoir plus confiance en vous </a:t>
            </a:r>
            <a:br>
              <a:rPr b="1" lang="en" sz="2000">
                <a:solidFill>
                  <a:srgbClr val="23A7E5"/>
                </a:solidFill>
              </a:rPr>
            </a:br>
            <a:r>
              <a:rPr b="1" lang="en" sz="2000">
                <a:solidFill>
                  <a:srgbClr val="23A7E5"/>
                </a:solidFill>
              </a:rPr>
              <a:t>            depuis que vous avez intégré les formations de Konexio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76" name="Google Shape;276;p3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77" name="Google Shape;277;p3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78" name="Google Shape;278;p39"/>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sp>
        <p:nvSpPr>
          <p:cNvPr id="283" name="Google Shape;283;p4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84" name="Google Shape;284;p40"/>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24.       </a:t>
            </a:r>
            <a:r>
              <a:rPr b="1" lang="en" sz="2000">
                <a:solidFill>
                  <a:srgbClr val="23A7E5"/>
                </a:solidFill>
              </a:rPr>
              <a:t>Est-ce que vous avez mieux compris les métiers numériques </a:t>
            </a:r>
            <a:br>
              <a:rPr b="1" lang="en" sz="2000">
                <a:solidFill>
                  <a:srgbClr val="23A7E5"/>
                </a:solidFill>
              </a:rPr>
            </a:br>
            <a:r>
              <a:rPr b="1" lang="en" sz="2000">
                <a:solidFill>
                  <a:srgbClr val="23A7E5"/>
                </a:solidFill>
              </a:rPr>
              <a:t>            grâce à votre participation à Konexio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85" name="Google Shape;285;p4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86" name="Google Shape;286;p4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87" name="Google Shape;287;p40"/>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4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293" name="Google Shape;293;p41"/>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25</a:t>
            </a:r>
            <a:r>
              <a:rPr b="1" lang="en" sz="2000">
                <a:solidFill>
                  <a:srgbClr val="23A7E5"/>
                </a:solidFill>
              </a:rPr>
              <a:t>.       </a:t>
            </a:r>
            <a:r>
              <a:rPr b="1" lang="en" sz="2000">
                <a:solidFill>
                  <a:srgbClr val="23A7E5"/>
                </a:solidFill>
              </a:rPr>
              <a:t>Je pense que le numérique peut me permettre de trouver un </a:t>
            </a:r>
            <a:br>
              <a:rPr b="1" lang="en" sz="2000">
                <a:solidFill>
                  <a:srgbClr val="23A7E5"/>
                </a:solidFill>
              </a:rPr>
            </a:br>
            <a:r>
              <a:rPr b="1" lang="en" sz="2000">
                <a:solidFill>
                  <a:srgbClr val="23A7E5"/>
                </a:solidFill>
              </a:rPr>
              <a:t>            travail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a:solidFill>
                  <a:schemeClr val="dk1"/>
                </a:solidFill>
              </a:rPr>
              <a:t>  Non, pas du tout     -    Plutôt non      -      Ni oui, ni non      -        Plutôt oui       -     Oui, tout à fait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294" name="Google Shape;294;p4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295" name="Google Shape;295;p4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296" name="Google Shape;296;p4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64" name="Shape 64"/>
        <p:cNvGrpSpPr/>
        <p:nvPr/>
      </p:nvGrpSpPr>
      <p:grpSpPr>
        <a:xfrm>
          <a:off x="0" y="0"/>
          <a:ext cx="0" cy="0"/>
          <a:chOff x="0" y="0"/>
          <a:chExt cx="0" cy="0"/>
        </a:xfrm>
      </p:grpSpPr>
      <p:sp>
        <p:nvSpPr>
          <p:cNvPr id="65" name="Google Shape;65;p1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3000">
                <a:solidFill>
                  <a:srgbClr val="FFFFFF"/>
                </a:solidFill>
                <a:latin typeface="Raleway"/>
                <a:ea typeface="Raleway"/>
                <a:cs typeface="Raleway"/>
                <a:sym typeface="Raleway"/>
              </a:rPr>
              <a:t>https://youtu.be/Wj2nmAqPcuA</a:t>
            </a:r>
            <a:endParaRPr b="1" sz="3000">
              <a:solidFill>
                <a:srgbClr val="FFFFFF"/>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sp>
        <p:nvSpPr>
          <p:cNvPr id="301" name="Google Shape;301;p4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02" name="Google Shape;302;p42"/>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26</a:t>
            </a:r>
            <a:r>
              <a:rPr b="1" lang="en" sz="2000">
                <a:solidFill>
                  <a:srgbClr val="23A7E5"/>
                </a:solidFill>
              </a:rPr>
              <a:t>.       </a:t>
            </a:r>
            <a:r>
              <a:rPr b="1" lang="en" sz="2000">
                <a:solidFill>
                  <a:srgbClr val="23A7E5"/>
                </a:solidFill>
              </a:rPr>
              <a:t>Qu’auriez-vous fait à la place de la formation si vous n’aviez </a:t>
            </a:r>
            <a:br>
              <a:rPr b="1" lang="en" sz="2000">
                <a:solidFill>
                  <a:srgbClr val="23A7E5"/>
                </a:solidFill>
              </a:rPr>
            </a:br>
            <a:r>
              <a:rPr b="1" lang="en" sz="2000">
                <a:solidFill>
                  <a:srgbClr val="23A7E5"/>
                </a:solidFill>
              </a:rPr>
              <a:t>            pas participé aux cours Konexio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t>Réponse libre</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03" name="Google Shape;303;p4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04" name="Google Shape;304;p4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8" name="Shape 308"/>
        <p:cNvGrpSpPr/>
        <p:nvPr/>
      </p:nvGrpSpPr>
      <p:grpSpPr>
        <a:xfrm>
          <a:off x="0" y="0"/>
          <a:ext cx="0" cy="0"/>
          <a:chOff x="0" y="0"/>
          <a:chExt cx="0" cy="0"/>
        </a:xfrm>
      </p:grpSpPr>
      <p:sp>
        <p:nvSpPr>
          <p:cNvPr id="309" name="Google Shape;309;p4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10" name="Google Shape;310;p43"/>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27.       </a:t>
            </a:r>
            <a:r>
              <a:rPr b="1" lang="en" sz="2000">
                <a:solidFill>
                  <a:srgbClr val="23A7E5"/>
                </a:solidFill>
              </a:rPr>
              <a:t>Quel est votre meilleur souvenir chez Konexio ?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Réponse libre</a:t>
            </a:r>
            <a:endParaRPr>
              <a:solidFill>
                <a:schemeClr val="dk1"/>
              </a:solidFill>
            </a:endParaRPr>
          </a:p>
          <a:p>
            <a:pPr indent="0" lvl="0" marL="457200" rtl="0" algn="l">
              <a:spcBef>
                <a:spcPts val="0"/>
              </a:spcBef>
              <a:spcAft>
                <a:spcPts val="0"/>
              </a:spcAft>
              <a:buNone/>
            </a:pPr>
            <a:r>
              <a:t/>
            </a:r>
            <a:endParaRPr>
              <a:solidFill>
                <a:srgbClr val="23A7E5"/>
              </a:solidFill>
            </a:endParaRPr>
          </a:p>
        </p:txBody>
      </p:sp>
      <p:pic>
        <p:nvPicPr>
          <p:cNvPr id="311" name="Google Shape;311;p4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12" name="Google Shape;312;p4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6" name="Shape 316"/>
        <p:cNvGrpSpPr/>
        <p:nvPr/>
      </p:nvGrpSpPr>
      <p:grpSpPr>
        <a:xfrm>
          <a:off x="0" y="0"/>
          <a:ext cx="0" cy="0"/>
          <a:chOff x="0" y="0"/>
          <a:chExt cx="0" cy="0"/>
        </a:xfrm>
      </p:grpSpPr>
      <p:sp>
        <p:nvSpPr>
          <p:cNvPr id="317" name="Google Shape;317;p4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18" name="Google Shape;318;p44"/>
          <p:cNvSpPr txBox="1"/>
          <p:nvPr/>
        </p:nvSpPr>
        <p:spPr>
          <a:xfrm>
            <a:off x="362275" y="1588550"/>
            <a:ext cx="84990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28</a:t>
            </a:r>
            <a:r>
              <a:rPr b="1" lang="en" sz="2000">
                <a:solidFill>
                  <a:srgbClr val="23A7E5"/>
                </a:solidFill>
              </a:rPr>
              <a:t>.       </a:t>
            </a:r>
            <a:r>
              <a:rPr b="1" lang="en" sz="2000">
                <a:solidFill>
                  <a:srgbClr val="23A7E5"/>
                </a:solidFill>
              </a:rPr>
              <a:t>Est-ce que vous avez déjà fini une autre formation Konexio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323850" lvl="0" marL="457200" rtl="0" algn="l">
              <a:spcBef>
                <a:spcPts val="0"/>
              </a:spcBef>
              <a:spcAft>
                <a:spcPts val="0"/>
              </a:spcAft>
              <a:buSzPts val="1500"/>
              <a:buChar char="●"/>
            </a:pPr>
            <a:r>
              <a:rPr lang="en" sz="1500"/>
              <a:t>Oui</a:t>
            </a:r>
            <a:endParaRPr sz="1500"/>
          </a:p>
          <a:p>
            <a:pPr indent="-323850" lvl="0" marL="457200" rtl="0" algn="l">
              <a:spcBef>
                <a:spcPts val="0"/>
              </a:spcBef>
              <a:spcAft>
                <a:spcPts val="0"/>
              </a:spcAft>
              <a:buSzPts val="1500"/>
              <a:buChar char="●"/>
            </a:pPr>
            <a:r>
              <a:rPr lang="en" sz="1500"/>
              <a:t>Non</a:t>
            </a:r>
            <a:endParaRPr sz="1500"/>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19" name="Google Shape;319;p4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20" name="Google Shape;320;p4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4" name="Shape 324"/>
        <p:cNvGrpSpPr/>
        <p:nvPr/>
      </p:nvGrpSpPr>
      <p:grpSpPr>
        <a:xfrm>
          <a:off x="0" y="0"/>
          <a:ext cx="0" cy="0"/>
          <a:chOff x="0" y="0"/>
          <a:chExt cx="0" cy="0"/>
        </a:xfrm>
      </p:grpSpPr>
      <p:sp>
        <p:nvSpPr>
          <p:cNvPr id="325" name="Google Shape;325;p4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26" name="Google Shape;326;p45"/>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29</a:t>
            </a:r>
            <a:r>
              <a:rPr b="1" lang="en" sz="2000">
                <a:solidFill>
                  <a:srgbClr val="23A7E5"/>
                </a:solidFill>
              </a:rPr>
              <a:t>.       Si oui, merci d’indiquer lesquelles</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a:t>
            </a:r>
            <a:r>
              <a:rPr lang="en" sz="1500">
                <a:solidFill>
                  <a:srgbClr val="222222"/>
                </a:solidFill>
              </a:rPr>
              <a:t>Débutant</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Intermédiaire</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Avancé</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Digital Malawi</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DigiStart</a:t>
            </a:r>
            <a:endParaRPr sz="1500">
              <a:solidFill>
                <a:srgbClr val="222222"/>
              </a:solidFill>
            </a:endParaRPr>
          </a:p>
          <a:p>
            <a:pPr indent="-323850" lvl="0" marL="457200" rtl="0" algn="l">
              <a:spcBef>
                <a:spcPts val="0"/>
              </a:spcBef>
              <a:spcAft>
                <a:spcPts val="0"/>
              </a:spcAft>
              <a:buClr>
                <a:srgbClr val="222222"/>
              </a:buClr>
              <a:buSzPts val="1500"/>
              <a:buAutoNum type="arabicPeriod"/>
            </a:pPr>
            <a:r>
              <a:rPr lang="en" sz="1500">
                <a:solidFill>
                  <a:srgbClr val="222222"/>
                </a:solidFill>
              </a:rPr>
              <a:t>DigiTous</a:t>
            </a:r>
            <a:endParaRPr sz="1500">
              <a:solidFill>
                <a:srgbClr val="222222"/>
              </a:solidFill>
            </a:endParaRPr>
          </a:p>
          <a:p>
            <a:pPr indent="0" lvl="0" marL="0" rtl="0" algn="l">
              <a:spcBef>
                <a:spcPts val="0"/>
              </a:spcBef>
              <a:spcAft>
                <a:spcPts val="0"/>
              </a:spcAft>
              <a:buNone/>
            </a:pPr>
            <a:r>
              <a:t/>
            </a:r>
            <a:endParaRPr>
              <a:solidFill>
                <a:srgbClr val="23A7E5"/>
              </a:solidFill>
            </a:endParaRPr>
          </a:p>
          <a:p>
            <a:pPr indent="0" lvl="0" marL="91440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27" name="Google Shape;327;p4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28" name="Google Shape;328;p4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2" name="Shape 332"/>
        <p:cNvGrpSpPr/>
        <p:nvPr/>
      </p:nvGrpSpPr>
      <p:grpSpPr>
        <a:xfrm>
          <a:off x="0" y="0"/>
          <a:ext cx="0" cy="0"/>
          <a:chOff x="0" y="0"/>
          <a:chExt cx="0" cy="0"/>
        </a:xfrm>
      </p:grpSpPr>
      <p:sp>
        <p:nvSpPr>
          <p:cNvPr id="333" name="Google Shape;333;p4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34" name="Google Shape;334;p46"/>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30</a:t>
            </a:r>
            <a:r>
              <a:rPr b="1" lang="en" sz="2000">
                <a:solidFill>
                  <a:srgbClr val="23A7E5"/>
                </a:solidFill>
              </a:rPr>
              <a:t>.       </a:t>
            </a:r>
            <a:r>
              <a:rPr b="1" lang="en" sz="2000">
                <a:solidFill>
                  <a:srgbClr val="23A7E5"/>
                </a:solidFill>
              </a:rPr>
              <a:t>Êtes</a:t>
            </a:r>
            <a:r>
              <a:rPr b="1" lang="en" sz="2000">
                <a:solidFill>
                  <a:srgbClr val="23A7E5"/>
                </a:solidFill>
              </a:rPr>
              <a:t>-vous…?</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323850" lvl="0" marL="457200" rtl="0" algn="l">
              <a:spcBef>
                <a:spcPts val="0"/>
              </a:spcBef>
              <a:spcAft>
                <a:spcPts val="0"/>
              </a:spcAft>
              <a:buClr>
                <a:schemeClr val="dk1"/>
              </a:buClr>
              <a:buSzPts val="1500"/>
              <a:buChar char="●"/>
            </a:pPr>
            <a:r>
              <a:rPr lang="en" sz="1500">
                <a:solidFill>
                  <a:schemeClr val="dk1"/>
                </a:solidFill>
              </a:rPr>
              <a:t>Homme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Femme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Autre / Je ne préfère ne pas le dire</a:t>
            </a:r>
            <a:endParaRPr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35" name="Google Shape;335;p4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36" name="Google Shape;336;p4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0" name="Shape 340"/>
        <p:cNvGrpSpPr/>
        <p:nvPr/>
      </p:nvGrpSpPr>
      <p:grpSpPr>
        <a:xfrm>
          <a:off x="0" y="0"/>
          <a:ext cx="0" cy="0"/>
          <a:chOff x="0" y="0"/>
          <a:chExt cx="0" cy="0"/>
        </a:xfrm>
      </p:grpSpPr>
      <p:sp>
        <p:nvSpPr>
          <p:cNvPr id="341" name="Google Shape;341;p4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42" name="Google Shape;342;p47"/>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31</a:t>
            </a:r>
            <a:r>
              <a:rPr b="1" lang="en" sz="2000">
                <a:solidFill>
                  <a:srgbClr val="23A7E5"/>
                </a:solidFill>
              </a:rPr>
              <a:t>.       </a:t>
            </a:r>
            <a:r>
              <a:rPr b="1" lang="en" sz="2000">
                <a:solidFill>
                  <a:srgbClr val="23A7E5"/>
                </a:solidFill>
              </a:rPr>
              <a:t>Quel est votre niveau d'étude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r>
              <a:rPr lang="en" sz="1500">
                <a:solidFill>
                  <a:schemeClr val="dk1"/>
                </a:solidFill>
              </a:rPr>
              <a:t> </a:t>
            </a:r>
            <a:r>
              <a:rPr lang="en" sz="1500">
                <a:solidFill>
                  <a:schemeClr val="dk1"/>
                </a:solidFill>
              </a:rPr>
              <a:t>0 = Pas d'études</a:t>
            </a:r>
            <a:endParaRPr sz="1500">
              <a:solidFill>
                <a:schemeClr val="dk1"/>
              </a:solidFill>
            </a:endParaRPr>
          </a:p>
          <a:p>
            <a:pPr indent="0" lvl="0" marL="0" rtl="0" algn="l">
              <a:spcBef>
                <a:spcPts val="0"/>
              </a:spcBef>
              <a:spcAft>
                <a:spcPts val="0"/>
              </a:spcAft>
              <a:buNone/>
            </a:pPr>
            <a:r>
              <a:rPr lang="en" sz="1500">
                <a:solidFill>
                  <a:schemeClr val="dk1"/>
                </a:solidFill>
              </a:rPr>
              <a:t>     1 = Ecole primaire</a:t>
            </a:r>
            <a:endParaRPr sz="1500">
              <a:solidFill>
                <a:schemeClr val="dk1"/>
              </a:solidFill>
            </a:endParaRPr>
          </a:p>
          <a:p>
            <a:pPr indent="0" lvl="0" marL="0" rtl="0" algn="l">
              <a:spcBef>
                <a:spcPts val="0"/>
              </a:spcBef>
              <a:spcAft>
                <a:spcPts val="0"/>
              </a:spcAft>
              <a:buNone/>
            </a:pPr>
            <a:r>
              <a:rPr lang="en" sz="1500">
                <a:solidFill>
                  <a:schemeClr val="dk1"/>
                </a:solidFill>
              </a:rPr>
              <a:t>     2 = Collège</a:t>
            </a:r>
            <a:endParaRPr sz="1500">
              <a:solidFill>
                <a:schemeClr val="dk1"/>
              </a:solidFill>
            </a:endParaRPr>
          </a:p>
          <a:p>
            <a:pPr indent="0" lvl="0" marL="0" rtl="0" algn="l">
              <a:spcBef>
                <a:spcPts val="0"/>
              </a:spcBef>
              <a:spcAft>
                <a:spcPts val="0"/>
              </a:spcAft>
              <a:buNone/>
            </a:pPr>
            <a:r>
              <a:rPr lang="en" sz="1500">
                <a:solidFill>
                  <a:schemeClr val="dk1"/>
                </a:solidFill>
              </a:rPr>
              <a:t>     3 = Lycée (BAC)</a:t>
            </a:r>
            <a:endParaRPr sz="1500">
              <a:solidFill>
                <a:schemeClr val="dk1"/>
              </a:solidFill>
            </a:endParaRPr>
          </a:p>
          <a:p>
            <a:pPr indent="0" lvl="0" marL="0" rtl="0" algn="l">
              <a:spcBef>
                <a:spcPts val="0"/>
              </a:spcBef>
              <a:spcAft>
                <a:spcPts val="0"/>
              </a:spcAft>
              <a:buNone/>
            </a:pPr>
            <a:r>
              <a:rPr lang="en" sz="1500">
                <a:solidFill>
                  <a:schemeClr val="dk1"/>
                </a:solidFill>
              </a:rPr>
              <a:t>     4 = BAC + 2</a:t>
            </a:r>
            <a:endParaRPr sz="1500">
              <a:solidFill>
                <a:schemeClr val="dk1"/>
              </a:solidFill>
            </a:endParaRPr>
          </a:p>
          <a:p>
            <a:pPr indent="0" lvl="0" marL="0" rtl="0" algn="l">
              <a:spcBef>
                <a:spcPts val="0"/>
              </a:spcBef>
              <a:spcAft>
                <a:spcPts val="0"/>
              </a:spcAft>
              <a:buNone/>
            </a:pPr>
            <a:r>
              <a:rPr lang="en" sz="1500">
                <a:solidFill>
                  <a:schemeClr val="dk1"/>
                </a:solidFill>
              </a:rPr>
              <a:t>     5 = BAC + 3 (LICENCE)</a:t>
            </a:r>
            <a:endParaRPr sz="1500">
              <a:solidFill>
                <a:schemeClr val="dk1"/>
              </a:solidFill>
            </a:endParaRPr>
          </a:p>
          <a:p>
            <a:pPr indent="0" lvl="0" marL="0" rtl="0" algn="l">
              <a:spcBef>
                <a:spcPts val="0"/>
              </a:spcBef>
              <a:spcAft>
                <a:spcPts val="0"/>
              </a:spcAft>
              <a:buNone/>
            </a:pPr>
            <a:r>
              <a:rPr lang="en" sz="1500">
                <a:solidFill>
                  <a:schemeClr val="dk1"/>
                </a:solidFill>
              </a:rPr>
              <a:t>     6 = BAC + 5 (MASTER)</a:t>
            </a:r>
            <a:endParaRPr sz="1500">
              <a:solidFill>
                <a:schemeClr val="dk1"/>
              </a:solidFill>
            </a:endParaRPr>
          </a:p>
          <a:p>
            <a:pPr indent="0" lvl="0" marL="0" rtl="0" algn="l">
              <a:spcBef>
                <a:spcPts val="0"/>
              </a:spcBef>
              <a:spcAft>
                <a:spcPts val="0"/>
              </a:spcAft>
              <a:buNone/>
            </a:pPr>
            <a:r>
              <a:rPr lang="en" sz="1500">
                <a:solidFill>
                  <a:schemeClr val="dk1"/>
                </a:solidFill>
              </a:rPr>
              <a:t>     7 = Autre</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43" name="Google Shape;343;p4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44" name="Google Shape;344;p4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8" name="Shape 348"/>
        <p:cNvGrpSpPr/>
        <p:nvPr/>
      </p:nvGrpSpPr>
      <p:grpSpPr>
        <a:xfrm>
          <a:off x="0" y="0"/>
          <a:ext cx="0" cy="0"/>
          <a:chOff x="0" y="0"/>
          <a:chExt cx="0" cy="0"/>
        </a:xfrm>
      </p:grpSpPr>
      <p:sp>
        <p:nvSpPr>
          <p:cNvPr id="349" name="Google Shape;349;p4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50" name="Google Shape;350;p48"/>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32</a:t>
            </a:r>
            <a:r>
              <a:rPr b="1" lang="en" sz="2000">
                <a:solidFill>
                  <a:srgbClr val="23A7E5"/>
                </a:solidFill>
              </a:rPr>
              <a:t>.       Quel est votre niveau de français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r>
              <a:rPr lang="en" sz="1500">
                <a:solidFill>
                  <a:schemeClr val="dk1"/>
                </a:solidFill>
              </a:rPr>
              <a:t> </a:t>
            </a:r>
            <a:r>
              <a:rPr lang="en" sz="1500">
                <a:solidFill>
                  <a:schemeClr val="dk1"/>
                </a:solidFill>
              </a:rPr>
              <a:t>1 = A1 </a:t>
            </a:r>
            <a:endParaRPr sz="1500">
              <a:solidFill>
                <a:schemeClr val="dk1"/>
              </a:solidFill>
            </a:endParaRPr>
          </a:p>
          <a:p>
            <a:pPr indent="0" lvl="0" marL="0" rtl="0" algn="l">
              <a:spcBef>
                <a:spcPts val="0"/>
              </a:spcBef>
              <a:spcAft>
                <a:spcPts val="0"/>
              </a:spcAft>
              <a:buNone/>
            </a:pPr>
            <a:r>
              <a:rPr lang="en" sz="1500">
                <a:solidFill>
                  <a:schemeClr val="dk1"/>
                </a:solidFill>
              </a:rPr>
              <a:t>     2 = A2 </a:t>
            </a:r>
            <a:endParaRPr sz="1500">
              <a:solidFill>
                <a:schemeClr val="dk1"/>
              </a:solidFill>
            </a:endParaRPr>
          </a:p>
          <a:p>
            <a:pPr indent="0" lvl="0" marL="0" rtl="0" algn="l">
              <a:spcBef>
                <a:spcPts val="0"/>
              </a:spcBef>
              <a:spcAft>
                <a:spcPts val="0"/>
              </a:spcAft>
              <a:buNone/>
            </a:pPr>
            <a:r>
              <a:rPr lang="en" sz="1500">
                <a:solidFill>
                  <a:schemeClr val="dk1"/>
                </a:solidFill>
              </a:rPr>
              <a:t>     3 = B1</a:t>
            </a:r>
            <a:endParaRPr sz="1500">
              <a:solidFill>
                <a:schemeClr val="dk1"/>
              </a:solidFill>
            </a:endParaRPr>
          </a:p>
          <a:p>
            <a:pPr indent="0" lvl="0" marL="0" rtl="0" algn="l">
              <a:spcBef>
                <a:spcPts val="0"/>
              </a:spcBef>
              <a:spcAft>
                <a:spcPts val="0"/>
              </a:spcAft>
              <a:buNone/>
            </a:pPr>
            <a:r>
              <a:rPr lang="en" sz="1500">
                <a:solidFill>
                  <a:schemeClr val="dk1"/>
                </a:solidFill>
              </a:rPr>
              <a:t>     4 = B2 </a:t>
            </a:r>
            <a:endParaRPr sz="1500">
              <a:solidFill>
                <a:schemeClr val="dk1"/>
              </a:solidFill>
            </a:endParaRPr>
          </a:p>
          <a:p>
            <a:pPr indent="0" lvl="0" marL="0" rtl="0" algn="l">
              <a:spcBef>
                <a:spcPts val="0"/>
              </a:spcBef>
              <a:spcAft>
                <a:spcPts val="0"/>
              </a:spcAft>
              <a:buNone/>
            </a:pPr>
            <a:r>
              <a:rPr lang="en" sz="1500">
                <a:solidFill>
                  <a:schemeClr val="dk1"/>
                </a:solidFill>
              </a:rPr>
              <a:t>     5 = C1 </a:t>
            </a:r>
            <a:endParaRPr sz="1500">
              <a:solidFill>
                <a:schemeClr val="dk1"/>
              </a:solidFill>
            </a:endParaRPr>
          </a:p>
          <a:p>
            <a:pPr indent="0" lvl="0" marL="0" rtl="0" algn="l">
              <a:spcBef>
                <a:spcPts val="0"/>
              </a:spcBef>
              <a:spcAft>
                <a:spcPts val="0"/>
              </a:spcAft>
              <a:buNone/>
            </a:pPr>
            <a:r>
              <a:rPr lang="en" sz="1500">
                <a:solidFill>
                  <a:schemeClr val="dk1"/>
                </a:solidFill>
              </a:rPr>
              <a:t>     6 = C2 </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51" name="Google Shape;351;p4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52" name="Google Shape;352;p4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6" name="Shape 356"/>
        <p:cNvGrpSpPr/>
        <p:nvPr/>
      </p:nvGrpSpPr>
      <p:grpSpPr>
        <a:xfrm>
          <a:off x="0" y="0"/>
          <a:ext cx="0" cy="0"/>
          <a:chOff x="0" y="0"/>
          <a:chExt cx="0" cy="0"/>
        </a:xfrm>
      </p:grpSpPr>
      <p:sp>
        <p:nvSpPr>
          <p:cNvPr id="357" name="Google Shape;357;p4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58" name="Google Shape;358;p49"/>
          <p:cNvSpPr txBox="1"/>
          <p:nvPr/>
        </p:nvSpPr>
        <p:spPr>
          <a:xfrm>
            <a:off x="362275" y="1588550"/>
            <a:ext cx="84990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33</a:t>
            </a:r>
            <a:r>
              <a:rPr b="1" lang="en" sz="2000">
                <a:solidFill>
                  <a:srgbClr val="23A7E5"/>
                </a:solidFill>
              </a:rPr>
              <a:t>.       Quel est votre pays d’origine ?</a:t>
            </a:r>
            <a:endParaRPr b="1" sz="2000">
              <a:solidFill>
                <a:srgbClr val="23A7E5"/>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59" name="Google Shape;359;p4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60" name="Google Shape;360;p4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4" name="Shape 364"/>
        <p:cNvGrpSpPr/>
        <p:nvPr/>
      </p:nvGrpSpPr>
      <p:grpSpPr>
        <a:xfrm>
          <a:off x="0" y="0"/>
          <a:ext cx="0" cy="0"/>
          <a:chOff x="0" y="0"/>
          <a:chExt cx="0" cy="0"/>
        </a:xfrm>
      </p:grpSpPr>
      <p:sp>
        <p:nvSpPr>
          <p:cNvPr id="365" name="Google Shape;365;p5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66" name="Google Shape;366;p50"/>
          <p:cNvSpPr txBox="1"/>
          <p:nvPr/>
        </p:nvSpPr>
        <p:spPr>
          <a:xfrm>
            <a:off x="362275" y="1588550"/>
            <a:ext cx="84990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34</a:t>
            </a:r>
            <a:r>
              <a:rPr b="1" lang="en" sz="2000">
                <a:solidFill>
                  <a:srgbClr val="23A7E5"/>
                </a:solidFill>
              </a:rPr>
              <a:t>.       </a:t>
            </a:r>
            <a:r>
              <a:rPr b="1" lang="en" sz="2000">
                <a:solidFill>
                  <a:srgbClr val="23A7E5"/>
                </a:solidFill>
              </a:rPr>
              <a:t>Quel est votre statut actuel ?</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r>
              <a:rPr lang="en" sz="1500">
                <a:solidFill>
                  <a:schemeClr val="dk1"/>
                </a:solidFill>
              </a:rPr>
              <a:t> </a:t>
            </a:r>
            <a:r>
              <a:rPr lang="en" sz="1500">
                <a:solidFill>
                  <a:schemeClr val="dk1"/>
                </a:solidFill>
              </a:rPr>
              <a:t>1 = Demandeur.euse d'asile avec autorisation de travail</a:t>
            </a:r>
            <a:endParaRPr sz="1500">
              <a:solidFill>
                <a:schemeClr val="dk1"/>
              </a:solidFill>
            </a:endParaRPr>
          </a:p>
          <a:p>
            <a:pPr indent="0" lvl="0" marL="0" rtl="0" algn="l">
              <a:spcBef>
                <a:spcPts val="0"/>
              </a:spcBef>
              <a:spcAft>
                <a:spcPts val="0"/>
              </a:spcAft>
              <a:buNone/>
            </a:pPr>
            <a:r>
              <a:rPr lang="en" sz="1500">
                <a:solidFill>
                  <a:schemeClr val="dk1"/>
                </a:solidFill>
              </a:rPr>
              <a:t>     2 = Demandeur.euse d'asile sans autorisation de travail</a:t>
            </a:r>
            <a:endParaRPr sz="1500">
              <a:solidFill>
                <a:schemeClr val="dk1"/>
              </a:solidFill>
            </a:endParaRPr>
          </a:p>
          <a:p>
            <a:pPr indent="0" lvl="0" marL="0" rtl="0" algn="l">
              <a:spcBef>
                <a:spcPts val="0"/>
              </a:spcBef>
              <a:spcAft>
                <a:spcPts val="0"/>
              </a:spcAft>
              <a:buNone/>
            </a:pPr>
            <a:r>
              <a:rPr lang="en" sz="1500">
                <a:solidFill>
                  <a:schemeClr val="dk1"/>
                </a:solidFill>
              </a:rPr>
              <a:t>     3 = Réfugié.e</a:t>
            </a:r>
            <a:endParaRPr sz="1500">
              <a:solidFill>
                <a:schemeClr val="dk1"/>
              </a:solidFill>
            </a:endParaRPr>
          </a:p>
          <a:p>
            <a:pPr indent="0" lvl="0" marL="0" rtl="0" algn="l">
              <a:spcBef>
                <a:spcPts val="0"/>
              </a:spcBef>
              <a:spcAft>
                <a:spcPts val="0"/>
              </a:spcAft>
              <a:buNone/>
            </a:pPr>
            <a:r>
              <a:rPr lang="en" sz="1500">
                <a:solidFill>
                  <a:schemeClr val="dk1"/>
                </a:solidFill>
              </a:rPr>
              <a:t>     4 = Citoyen.ne français.e</a:t>
            </a:r>
            <a:endParaRPr sz="1500">
              <a:solidFill>
                <a:schemeClr val="dk1"/>
              </a:solidFill>
            </a:endParaRPr>
          </a:p>
          <a:p>
            <a:pPr indent="0" lvl="0" marL="0" rtl="0" algn="l">
              <a:spcBef>
                <a:spcPts val="0"/>
              </a:spcBef>
              <a:spcAft>
                <a:spcPts val="0"/>
              </a:spcAft>
              <a:buNone/>
            </a:pPr>
            <a:r>
              <a:rPr lang="en" sz="1500">
                <a:solidFill>
                  <a:schemeClr val="dk1"/>
                </a:solidFill>
              </a:rPr>
              <a:t>     5 = Protection subsidiaire</a:t>
            </a:r>
            <a:endParaRPr sz="1500">
              <a:solidFill>
                <a:schemeClr val="dk1"/>
              </a:solidFill>
            </a:endParaRPr>
          </a:p>
          <a:p>
            <a:pPr indent="0" lvl="0" marL="0" rtl="0" algn="l">
              <a:spcBef>
                <a:spcPts val="0"/>
              </a:spcBef>
              <a:spcAft>
                <a:spcPts val="0"/>
              </a:spcAft>
              <a:buNone/>
            </a:pPr>
            <a:r>
              <a:rPr lang="en" sz="1500">
                <a:solidFill>
                  <a:schemeClr val="dk1"/>
                </a:solidFill>
              </a:rPr>
              <a:t>     6 = Débouté</a:t>
            </a:r>
            <a:endParaRPr sz="1500">
              <a:solidFill>
                <a:schemeClr val="dk1"/>
              </a:solidFill>
            </a:endParaRPr>
          </a:p>
          <a:p>
            <a:pPr indent="0" lvl="0" marL="0" rtl="0" algn="l">
              <a:spcBef>
                <a:spcPts val="0"/>
              </a:spcBef>
              <a:spcAft>
                <a:spcPts val="0"/>
              </a:spcAft>
              <a:buNone/>
            </a:pPr>
            <a:r>
              <a:rPr lang="en" sz="1500">
                <a:solidFill>
                  <a:schemeClr val="dk1"/>
                </a:solidFill>
              </a:rPr>
              <a:t>     7 = Dubliné</a:t>
            </a:r>
            <a:endParaRPr sz="1500">
              <a:solidFill>
                <a:schemeClr val="dk1"/>
              </a:solidFill>
            </a:endParaRPr>
          </a:p>
          <a:p>
            <a:pPr indent="0" lvl="0" marL="0" rtl="0" algn="l">
              <a:spcBef>
                <a:spcPts val="0"/>
              </a:spcBef>
              <a:spcAft>
                <a:spcPts val="0"/>
              </a:spcAft>
              <a:buNone/>
            </a:pPr>
            <a:r>
              <a:rPr lang="en" sz="1500">
                <a:solidFill>
                  <a:schemeClr val="dk1"/>
                </a:solidFill>
              </a:rPr>
              <a:t>     8 = Carte de séjour résident</a:t>
            </a:r>
            <a:endParaRPr sz="1500">
              <a:solidFill>
                <a:schemeClr val="dk1"/>
              </a:solidFill>
            </a:endParaRPr>
          </a:p>
          <a:p>
            <a:pPr indent="0" lvl="0" marL="0" rtl="0" algn="l">
              <a:spcBef>
                <a:spcPts val="0"/>
              </a:spcBef>
              <a:spcAft>
                <a:spcPts val="0"/>
              </a:spcAft>
              <a:buNone/>
            </a:pPr>
            <a:r>
              <a:rPr lang="en" sz="1500">
                <a:solidFill>
                  <a:schemeClr val="dk1"/>
                </a:solidFill>
              </a:rPr>
              <a:t>     9 = Autre</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67" name="Google Shape;367;p5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68" name="Google Shape;368;p5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372" name="Shape 372"/>
        <p:cNvGrpSpPr/>
        <p:nvPr/>
      </p:nvGrpSpPr>
      <p:grpSpPr>
        <a:xfrm>
          <a:off x="0" y="0"/>
          <a:ext cx="0" cy="0"/>
          <a:chOff x="0" y="0"/>
          <a:chExt cx="0" cy="0"/>
        </a:xfrm>
      </p:grpSpPr>
      <p:sp>
        <p:nvSpPr>
          <p:cNvPr id="373" name="Google Shape;373;p51"/>
          <p:cNvSpPr txBox="1"/>
          <p:nvPr/>
        </p:nvSpPr>
        <p:spPr>
          <a:xfrm>
            <a:off x="1193250" y="221965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4000">
                <a:solidFill>
                  <a:schemeClr val="lt1"/>
                </a:solidFill>
                <a:latin typeface="Raleway"/>
                <a:ea typeface="Raleway"/>
                <a:cs typeface="Raleway"/>
                <a:sym typeface="Raleway"/>
              </a:rPr>
              <a:t>QUESTIONNAIRE DE SATISFACTION KONEXIO</a:t>
            </a:r>
            <a:endParaRPr b="1" sz="4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A7E5"/>
        </a:solidFill>
      </p:bgPr>
    </p:bg>
    <p:spTree>
      <p:nvGrpSpPr>
        <p:cNvPr id="69" name="Shape 69"/>
        <p:cNvGrpSpPr/>
        <p:nvPr/>
      </p:nvGrpSpPr>
      <p:grpSpPr>
        <a:xfrm>
          <a:off x="0" y="0"/>
          <a:ext cx="0" cy="0"/>
          <a:chOff x="0" y="0"/>
          <a:chExt cx="0" cy="0"/>
        </a:xfrm>
      </p:grpSpPr>
      <p:sp>
        <p:nvSpPr>
          <p:cNvPr id="70" name="Google Shape;70;p16"/>
          <p:cNvSpPr txBox="1"/>
          <p:nvPr/>
        </p:nvSpPr>
        <p:spPr>
          <a:xfrm>
            <a:off x="0" y="2256600"/>
            <a:ext cx="91440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rPr b="1" lang="en" sz="3000" u="sng">
                <a:solidFill>
                  <a:srgbClr val="FFFFFF"/>
                </a:solidFill>
                <a:latin typeface="Raleway"/>
                <a:ea typeface="Raleway"/>
                <a:cs typeface="Raleway"/>
                <a:sym typeface="Raleway"/>
                <a:hlinkClick r:id="rId3">
                  <a:extLst>
                    <a:ext uri="{A12FA001-AC4F-418D-AE19-62706E023703}">
                      <ahyp:hlinkClr val="tx"/>
                    </a:ext>
                  </a:extLst>
                </a:hlinkClick>
              </a:rPr>
              <a:t>https://fr.surveymonkey.com/r/KONEXIO_AVAL</a:t>
            </a:r>
            <a:endParaRPr b="1" sz="3000">
              <a:solidFill>
                <a:srgbClr val="FFFFFF"/>
              </a:solidFill>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7" name="Shape 377"/>
        <p:cNvGrpSpPr/>
        <p:nvPr/>
      </p:nvGrpSpPr>
      <p:grpSpPr>
        <a:xfrm>
          <a:off x="0" y="0"/>
          <a:ext cx="0" cy="0"/>
          <a:chOff x="0" y="0"/>
          <a:chExt cx="0" cy="0"/>
        </a:xfrm>
      </p:grpSpPr>
      <p:sp>
        <p:nvSpPr>
          <p:cNvPr id="378" name="Google Shape;378;p5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79" name="Google Shape;379;p52"/>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35</a:t>
            </a:r>
            <a:r>
              <a:rPr b="1" lang="en" sz="2000">
                <a:solidFill>
                  <a:srgbClr val="23A7E5"/>
                </a:solidFill>
              </a:rPr>
              <a:t>.        Avez-vous ressenti de l'aide/du soutien des enseignants et </a:t>
            </a:r>
            <a:br>
              <a:rPr b="1" lang="en" sz="2000">
                <a:solidFill>
                  <a:srgbClr val="23A7E5"/>
                </a:solidFill>
              </a:rPr>
            </a:br>
            <a:r>
              <a:rPr b="1" lang="en" sz="2000">
                <a:solidFill>
                  <a:srgbClr val="23A7E5"/>
                </a:solidFill>
              </a:rPr>
              <a:t>            des assistants pendant la formation ? </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80" name="Google Shape;380;p5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81" name="Google Shape;381;p5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382" name="Google Shape;382;p52"/>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383" name="Google Shape;383;p52"/>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7" name="Shape 387"/>
        <p:cNvGrpSpPr/>
        <p:nvPr/>
      </p:nvGrpSpPr>
      <p:grpSpPr>
        <a:xfrm>
          <a:off x="0" y="0"/>
          <a:ext cx="0" cy="0"/>
          <a:chOff x="0" y="0"/>
          <a:chExt cx="0" cy="0"/>
        </a:xfrm>
      </p:grpSpPr>
      <p:sp>
        <p:nvSpPr>
          <p:cNvPr id="388" name="Google Shape;388;p5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89" name="Google Shape;389;p53"/>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36</a:t>
            </a:r>
            <a:r>
              <a:rPr b="1" lang="en" sz="2000">
                <a:solidFill>
                  <a:srgbClr val="23A7E5"/>
                </a:solidFill>
              </a:rPr>
              <a:t>.       </a:t>
            </a:r>
            <a:r>
              <a:rPr b="1" lang="en" sz="2000">
                <a:solidFill>
                  <a:srgbClr val="23A7E5"/>
                </a:solidFill>
                <a:highlight>
                  <a:srgbClr val="FFFFFF"/>
                </a:highlight>
              </a:rPr>
              <a:t>Les conditions matérielles de la formation sont satisfaisantes </a:t>
            </a:r>
            <a:br>
              <a:rPr b="1" lang="en" sz="2000">
                <a:solidFill>
                  <a:srgbClr val="23A7E5"/>
                </a:solidFill>
                <a:highlight>
                  <a:srgbClr val="FFFFFF"/>
                </a:highlight>
              </a:rPr>
            </a:br>
            <a:r>
              <a:rPr b="1" lang="en" sz="2000">
                <a:solidFill>
                  <a:srgbClr val="23A7E5"/>
                </a:solidFill>
                <a:highlight>
                  <a:srgbClr val="FFFFFF"/>
                </a:highlight>
              </a:rPr>
              <a:t>            (accueil, matériel, salles...)</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390" name="Google Shape;390;p5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391" name="Google Shape;391;p5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392" name="Google Shape;392;p53"/>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393" name="Google Shape;393;p53"/>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7" name="Shape 397"/>
        <p:cNvGrpSpPr/>
        <p:nvPr/>
      </p:nvGrpSpPr>
      <p:grpSpPr>
        <a:xfrm>
          <a:off x="0" y="0"/>
          <a:ext cx="0" cy="0"/>
          <a:chOff x="0" y="0"/>
          <a:chExt cx="0" cy="0"/>
        </a:xfrm>
      </p:grpSpPr>
      <p:sp>
        <p:nvSpPr>
          <p:cNvPr id="398" name="Google Shape;398;p5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399" name="Google Shape;399;p54"/>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37</a:t>
            </a:r>
            <a:r>
              <a:rPr b="1" lang="en" sz="2000">
                <a:solidFill>
                  <a:srgbClr val="23A7E5"/>
                </a:solidFill>
              </a:rPr>
              <a:t>.        </a:t>
            </a:r>
            <a:r>
              <a:rPr b="1" lang="en" sz="2000">
                <a:solidFill>
                  <a:srgbClr val="23A7E5"/>
                </a:solidFill>
                <a:highlight>
                  <a:srgbClr val="FFFFFF"/>
                </a:highlight>
              </a:rPr>
              <a:t>La composition du groupe de formation est bien adaptée </a:t>
            </a:r>
            <a:br>
              <a:rPr b="1" lang="en" sz="2000">
                <a:solidFill>
                  <a:srgbClr val="23A7E5"/>
                </a:solidFill>
                <a:highlight>
                  <a:srgbClr val="FFFFFF"/>
                </a:highlight>
              </a:rPr>
            </a:br>
            <a:r>
              <a:rPr b="1" lang="en" sz="2000">
                <a:solidFill>
                  <a:srgbClr val="23A7E5"/>
                </a:solidFill>
                <a:highlight>
                  <a:srgbClr val="FFFFFF"/>
                </a:highlight>
              </a:rPr>
              <a:t>            (taille du groupe, niveau des participants...)</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00" name="Google Shape;400;p5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01" name="Google Shape;401;p5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02" name="Google Shape;402;p54"/>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03" name="Google Shape;403;p54"/>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7" name="Shape 407"/>
        <p:cNvGrpSpPr/>
        <p:nvPr/>
      </p:nvGrpSpPr>
      <p:grpSpPr>
        <a:xfrm>
          <a:off x="0" y="0"/>
          <a:ext cx="0" cy="0"/>
          <a:chOff x="0" y="0"/>
          <a:chExt cx="0" cy="0"/>
        </a:xfrm>
      </p:grpSpPr>
      <p:sp>
        <p:nvSpPr>
          <p:cNvPr id="408" name="Google Shape;408;p5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09" name="Google Shape;409;p55"/>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38</a:t>
            </a:r>
            <a:r>
              <a:rPr b="1" lang="en" sz="2000">
                <a:solidFill>
                  <a:srgbClr val="23A7E5"/>
                </a:solidFill>
              </a:rPr>
              <a:t>.         </a:t>
            </a:r>
            <a:r>
              <a:rPr b="1" lang="en" sz="2000">
                <a:solidFill>
                  <a:srgbClr val="23A7E5"/>
                </a:solidFill>
                <a:highlight>
                  <a:srgbClr val="FFFFFF"/>
                </a:highlight>
              </a:rPr>
              <a:t>Le contenu de la formation a répondu à mes attentes</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10" name="Google Shape;410;p5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11" name="Google Shape;411;p5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12" name="Google Shape;412;p55"/>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13" name="Google Shape;413;p55"/>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7" name="Shape 417"/>
        <p:cNvGrpSpPr/>
        <p:nvPr/>
      </p:nvGrpSpPr>
      <p:grpSpPr>
        <a:xfrm>
          <a:off x="0" y="0"/>
          <a:ext cx="0" cy="0"/>
          <a:chOff x="0" y="0"/>
          <a:chExt cx="0" cy="0"/>
        </a:xfrm>
      </p:grpSpPr>
      <p:sp>
        <p:nvSpPr>
          <p:cNvPr id="418" name="Google Shape;418;p56"/>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19" name="Google Shape;419;p56"/>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39</a:t>
            </a:r>
            <a:r>
              <a:rPr b="1" lang="en" sz="2000">
                <a:solidFill>
                  <a:srgbClr val="23A7E5"/>
                </a:solidFill>
              </a:rPr>
              <a:t>.       </a:t>
            </a:r>
            <a:r>
              <a:rPr b="1" lang="en" sz="2000">
                <a:solidFill>
                  <a:srgbClr val="23A7E5"/>
                </a:solidFill>
                <a:highlight>
                  <a:srgbClr val="FFFFFF"/>
                </a:highlight>
              </a:rPr>
              <a:t>Le contenu de la formation est suffisant pour que je puisse </a:t>
            </a:r>
            <a:br>
              <a:rPr b="1" lang="en" sz="2000">
                <a:solidFill>
                  <a:srgbClr val="23A7E5"/>
                </a:solidFill>
                <a:highlight>
                  <a:srgbClr val="FFFFFF"/>
                </a:highlight>
              </a:rPr>
            </a:br>
            <a:r>
              <a:rPr b="1" lang="en" sz="2000">
                <a:solidFill>
                  <a:srgbClr val="23A7E5"/>
                </a:solidFill>
                <a:highlight>
                  <a:srgbClr val="FFFFFF"/>
                </a:highlight>
              </a:rPr>
              <a:t>            progresser</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20" name="Google Shape;420;p5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21" name="Google Shape;421;p5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22" name="Google Shape;422;p56"/>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23" name="Google Shape;423;p56"/>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sp>
        <p:nvSpPr>
          <p:cNvPr id="428" name="Google Shape;428;p5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29" name="Google Shape;429;p57"/>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40</a:t>
            </a:r>
            <a:r>
              <a:rPr b="1" lang="en" sz="2000">
                <a:solidFill>
                  <a:srgbClr val="23A7E5"/>
                </a:solidFill>
              </a:rPr>
              <a:t>.         </a:t>
            </a:r>
            <a:r>
              <a:rPr b="1" lang="en" sz="2000">
                <a:solidFill>
                  <a:srgbClr val="23A7E5"/>
                </a:solidFill>
                <a:highlight>
                  <a:srgbClr val="FFFFFF"/>
                </a:highlight>
              </a:rPr>
              <a:t>La durée globale de la formation est adaptée</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30" name="Google Shape;430;p5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31" name="Google Shape;431;p5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32" name="Google Shape;432;p57"/>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33" name="Google Shape;433;p57"/>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7" name="Shape 437"/>
        <p:cNvGrpSpPr/>
        <p:nvPr/>
      </p:nvGrpSpPr>
      <p:grpSpPr>
        <a:xfrm>
          <a:off x="0" y="0"/>
          <a:ext cx="0" cy="0"/>
          <a:chOff x="0" y="0"/>
          <a:chExt cx="0" cy="0"/>
        </a:xfrm>
      </p:grpSpPr>
      <p:sp>
        <p:nvSpPr>
          <p:cNvPr id="438" name="Google Shape;438;p5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39" name="Google Shape;439;p58"/>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41</a:t>
            </a:r>
            <a:r>
              <a:rPr b="1" lang="en" sz="2000">
                <a:solidFill>
                  <a:srgbClr val="23A7E5"/>
                </a:solidFill>
              </a:rPr>
              <a:t>.       </a:t>
            </a:r>
            <a:r>
              <a:rPr b="1" lang="en" sz="2000">
                <a:solidFill>
                  <a:srgbClr val="23A7E5"/>
                </a:solidFill>
                <a:highlight>
                  <a:srgbClr val="FFFFFF"/>
                </a:highlight>
              </a:rPr>
              <a:t>La progression pédagogique est adaptée (rythme, difficulté  </a:t>
            </a:r>
            <a:br>
              <a:rPr b="1" lang="en" sz="2000">
                <a:solidFill>
                  <a:srgbClr val="23A7E5"/>
                </a:solidFill>
                <a:highlight>
                  <a:srgbClr val="FFFFFF"/>
                </a:highlight>
              </a:rPr>
            </a:br>
            <a:r>
              <a:rPr b="1" lang="en" sz="2000">
                <a:solidFill>
                  <a:srgbClr val="23A7E5"/>
                </a:solidFill>
                <a:highlight>
                  <a:srgbClr val="FFFFFF"/>
                </a:highlight>
              </a:rPr>
              <a:t>            progressive équilibre théorie/pratique)</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40" name="Google Shape;440;p5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41" name="Google Shape;441;p5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42" name="Google Shape;442;p58"/>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43" name="Google Shape;443;p58"/>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7" name="Shape 447"/>
        <p:cNvGrpSpPr/>
        <p:nvPr/>
      </p:nvGrpSpPr>
      <p:grpSpPr>
        <a:xfrm>
          <a:off x="0" y="0"/>
          <a:ext cx="0" cy="0"/>
          <a:chOff x="0" y="0"/>
          <a:chExt cx="0" cy="0"/>
        </a:xfrm>
      </p:grpSpPr>
      <p:sp>
        <p:nvSpPr>
          <p:cNvPr id="448" name="Google Shape;448;p5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49" name="Google Shape;449;p59"/>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42</a:t>
            </a:r>
            <a:r>
              <a:rPr b="1" lang="en" sz="2000">
                <a:solidFill>
                  <a:srgbClr val="23A7E5"/>
                </a:solidFill>
              </a:rPr>
              <a:t>.        </a:t>
            </a:r>
            <a:r>
              <a:rPr b="1" lang="en" sz="2000">
                <a:solidFill>
                  <a:srgbClr val="23A7E5"/>
                </a:solidFill>
                <a:highlight>
                  <a:srgbClr val="FFFFFF"/>
                </a:highlight>
              </a:rPr>
              <a:t>La durée de chaque module de la formation est adaptée</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50" name="Google Shape;450;p5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51" name="Google Shape;451;p5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52" name="Google Shape;452;p59"/>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53" name="Google Shape;453;p59"/>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7" name="Shape 457"/>
        <p:cNvGrpSpPr/>
        <p:nvPr/>
      </p:nvGrpSpPr>
      <p:grpSpPr>
        <a:xfrm>
          <a:off x="0" y="0"/>
          <a:ext cx="0" cy="0"/>
          <a:chOff x="0" y="0"/>
          <a:chExt cx="0" cy="0"/>
        </a:xfrm>
      </p:grpSpPr>
      <p:sp>
        <p:nvSpPr>
          <p:cNvPr id="458" name="Google Shape;458;p6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59" name="Google Shape;459;p60"/>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43</a:t>
            </a:r>
            <a:r>
              <a:rPr b="1" lang="en" sz="2000">
                <a:solidFill>
                  <a:srgbClr val="23A7E5"/>
                </a:solidFill>
              </a:rPr>
              <a:t>.       </a:t>
            </a:r>
            <a:r>
              <a:rPr b="1" lang="en" sz="2000">
                <a:solidFill>
                  <a:srgbClr val="23A7E5"/>
                </a:solidFill>
                <a:highlight>
                  <a:srgbClr val="FFFFFF"/>
                </a:highlight>
              </a:rPr>
              <a:t>Le formateur sait transmettre ses connaissances (maîtrise de </a:t>
            </a:r>
            <a:br>
              <a:rPr b="1" lang="en" sz="2000">
                <a:solidFill>
                  <a:srgbClr val="23A7E5"/>
                </a:solidFill>
                <a:highlight>
                  <a:srgbClr val="FFFFFF"/>
                </a:highlight>
              </a:rPr>
            </a:br>
            <a:r>
              <a:rPr b="1" lang="en" sz="2000">
                <a:solidFill>
                  <a:srgbClr val="23A7E5"/>
                </a:solidFill>
                <a:highlight>
                  <a:srgbClr val="FFFFFF"/>
                </a:highlight>
              </a:rPr>
              <a:t>            son sujet, donne des exemples pratiques...)</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60" name="Google Shape;460;p6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61" name="Google Shape;461;p6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62" name="Google Shape;462;p60"/>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63" name="Google Shape;463;p60"/>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7" name="Shape 467"/>
        <p:cNvGrpSpPr/>
        <p:nvPr/>
      </p:nvGrpSpPr>
      <p:grpSpPr>
        <a:xfrm>
          <a:off x="0" y="0"/>
          <a:ext cx="0" cy="0"/>
          <a:chOff x="0" y="0"/>
          <a:chExt cx="0" cy="0"/>
        </a:xfrm>
      </p:grpSpPr>
      <p:sp>
        <p:nvSpPr>
          <p:cNvPr id="468" name="Google Shape;468;p6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69" name="Google Shape;469;p61"/>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44</a:t>
            </a:r>
            <a:r>
              <a:rPr b="1" lang="en" sz="2000">
                <a:solidFill>
                  <a:srgbClr val="23A7E5"/>
                </a:solidFill>
              </a:rPr>
              <a:t>.         </a:t>
            </a:r>
            <a:r>
              <a:rPr b="1" lang="en" sz="2000">
                <a:solidFill>
                  <a:srgbClr val="23A7E5"/>
                </a:solidFill>
                <a:highlight>
                  <a:srgbClr val="FFFFFF"/>
                </a:highlight>
              </a:rPr>
              <a:t>Le formateur sait mobiliser les participants (donne envie </a:t>
            </a:r>
            <a:br>
              <a:rPr b="1" lang="en" sz="2000">
                <a:solidFill>
                  <a:srgbClr val="23A7E5"/>
                </a:solidFill>
                <a:highlight>
                  <a:srgbClr val="FFFFFF"/>
                </a:highlight>
              </a:rPr>
            </a:br>
            <a:r>
              <a:rPr b="1" lang="en" sz="2000">
                <a:solidFill>
                  <a:srgbClr val="23A7E5"/>
                </a:solidFill>
                <a:highlight>
                  <a:srgbClr val="FFFFFF"/>
                </a:highlight>
              </a:rPr>
              <a:t>              d'apprendre, fait participer...)</a:t>
            </a:r>
            <a:endParaRPr b="1" sz="2000">
              <a:solidFill>
                <a:srgbClr val="23A7E5"/>
              </a:solidFill>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70" name="Google Shape;470;p6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71" name="Google Shape;471;p6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72" name="Google Shape;472;p6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73" name="Google Shape;473;p61"/>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7"/>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76" name="Google Shape;76;p17"/>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23A7E5"/>
              </a:buClr>
              <a:buSzPts val="2000"/>
              <a:buAutoNum type="arabicPeriod"/>
            </a:pPr>
            <a:r>
              <a:rPr b="1" lang="en" sz="2000">
                <a:solidFill>
                  <a:srgbClr val="23A7E5"/>
                </a:solidFill>
              </a:rPr>
              <a:t>Quelle est votre date de naissance ?</a:t>
            </a:r>
            <a:br>
              <a:rPr b="1" lang="en" sz="2000">
                <a:solidFill>
                  <a:srgbClr val="23A7E5"/>
                </a:solidFill>
              </a:rPr>
            </a:br>
            <a:br>
              <a:rPr b="1" lang="en" sz="2000">
                <a:solidFill>
                  <a:srgbClr val="23A7E5"/>
                </a:solidFill>
              </a:rPr>
            </a:br>
            <a:r>
              <a:rPr lang="en" sz="1500">
                <a:solidFill>
                  <a:schemeClr val="dk1"/>
                </a:solidFill>
              </a:rPr>
              <a:t>Veuillez écrire votre date de naissance sous le format Jour/Mois/Année. </a:t>
            </a:r>
            <a:br>
              <a:rPr lang="en" sz="1500">
                <a:solidFill>
                  <a:schemeClr val="dk1"/>
                </a:solidFill>
              </a:rPr>
            </a:br>
            <a:r>
              <a:rPr lang="en" sz="1500">
                <a:solidFill>
                  <a:srgbClr val="1D1C1D"/>
                </a:solidFill>
              </a:rPr>
              <a:t>Si votre date de naissance est : 5 aout 1996, alors -&gt; </a:t>
            </a:r>
            <a:r>
              <a:rPr b="1" lang="en" sz="1500" u="sng">
                <a:solidFill>
                  <a:srgbClr val="1D1C1D"/>
                </a:solidFill>
              </a:rPr>
              <a:t>05/08/1996 </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p>
        </p:txBody>
      </p:sp>
      <p:pic>
        <p:nvPicPr>
          <p:cNvPr id="77" name="Google Shape;77;p17"/>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78" name="Google Shape;78;p17"/>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7" name="Shape 477"/>
        <p:cNvGrpSpPr/>
        <p:nvPr/>
      </p:nvGrpSpPr>
      <p:grpSpPr>
        <a:xfrm>
          <a:off x="0" y="0"/>
          <a:ext cx="0" cy="0"/>
          <a:chOff x="0" y="0"/>
          <a:chExt cx="0" cy="0"/>
        </a:xfrm>
      </p:grpSpPr>
      <p:sp>
        <p:nvSpPr>
          <p:cNvPr id="478" name="Google Shape;478;p62"/>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79" name="Google Shape;479;p62"/>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45</a:t>
            </a:r>
            <a:r>
              <a:rPr b="1" lang="en" sz="2000">
                <a:solidFill>
                  <a:srgbClr val="23A7E5"/>
                </a:solidFill>
              </a:rPr>
              <a:t>.         </a:t>
            </a:r>
            <a:r>
              <a:rPr b="1" lang="en" sz="2000">
                <a:solidFill>
                  <a:srgbClr val="23A7E5"/>
                </a:solidFill>
                <a:highlight>
                  <a:srgbClr val="FFFFFF"/>
                </a:highlight>
              </a:rPr>
              <a:t>Le formateur sait s'adapter à chaque participant </a:t>
            </a:r>
            <a:br>
              <a:rPr b="1" lang="en" sz="2000">
                <a:solidFill>
                  <a:srgbClr val="23A7E5"/>
                </a:solidFill>
                <a:highlight>
                  <a:srgbClr val="FFFFFF"/>
                </a:highlight>
              </a:rPr>
            </a:br>
            <a:endParaRPr b="1" sz="2000">
              <a:solidFill>
                <a:srgbClr val="23A7E5"/>
              </a:solidFill>
              <a:highlight>
                <a:srgbClr val="FFFFFF"/>
              </a:highlight>
            </a:endParaRPr>
          </a:p>
          <a:p>
            <a:pPr indent="0" lvl="0" marL="0" rtl="0" algn="l">
              <a:spcBef>
                <a:spcPts val="0"/>
              </a:spcBef>
              <a:spcAft>
                <a:spcPts val="0"/>
              </a:spcAft>
              <a:buNone/>
            </a:pP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80" name="Google Shape;480;p62"/>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81" name="Google Shape;481;p62"/>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82" name="Google Shape;482;p62"/>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83" name="Google Shape;483;p62"/>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7" name="Shape 487"/>
        <p:cNvGrpSpPr/>
        <p:nvPr/>
      </p:nvGrpSpPr>
      <p:grpSpPr>
        <a:xfrm>
          <a:off x="0" y="0"/>
          <a:ext cx="0" cy="0"/>
          <a:chOff x="0" y="0"/>
          <a:chExt cx="0" cy="0"/>
        </a:xfrm>
      </p:grpSpPr>
      <p:sp>
        <p:nvSpPr>
          <p:cNvPr id="488" name="Google Shape;488;p63"/>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89" name="Google Shape;489;p63"/>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46</a:t>
            </a:r>
            <a:r>
              <a:rPr b="1" lang="en" sz="2000">
                <a:solidFill>
                  <a:srgbClr val="23A7E5"/>
                </a:solidFill>
              </a:rPr>
              <a:t>.         </a:t>
            </a:r>
            <a:r>
              <a:rPr b="1" lang="en" sz="2000">
                <a:solidFill>
                  <a:srgbClr val="23A7E5"/>
                </a:solidFill>
                <a:highlight>
                  <a:srgbClr val="FFFFFF"/>
                </a:highlight>
              </a:rPr>
              <a:t>Globalement, mon niveau de satisfaction de cette formation </a:t>
            </a:r>
            <a:br>
              <a:rPr b="1" lang="en" sz="2000">
                <a:solidFill>
                  <a:srgbClr val="23A7E5"/>
                </a:solidFill>
                <a:highlight>
                  <a:srgbClr val="FFFFFF"/>
                </a:highlight>
              </a:rPr>
            </a:br>
            <a:r>
              <a:rPr b="1" lang="en" sz="2000">
                <a:solidFill>
                  <a:srgbClr val="23A7E5"/>
                </a:solidFill>
                <a:highlight>
                  <a:srgbClr val="FFFFFF"/>
                </a:highlight>
              </a:rPr>
              <a:t>              est </a:t>
            </a:r>
            <a:br>
              <a:rPr b="1" lang="en" sz="2000">
                <a:solidFill>
                  <a:srgbClr val="23A7E5"/>
                </a:solidFill>
                <a:highlight>
                  <a:srgbClr val="FFFFFF"/>
                </a:highlight>
              </a:rPr>
            </a:b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490" name="Google Shape;490;p63"/>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491" name="Google Shape;491;p63"/>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492" name="Google Shape;492;p63"/>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
        <p:nvSpPr>
          <p:cNvPr id="493" name="Google Shape;493;p63"/>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7" name="Shape 497"/>
        <p:cNvGrpSpPr/>
        <p:nvPr/>
      </p:nvGrpSpPr>
      <p:grpSpPr>
        <a:xfrm>
          <a:off x="0" y="0"/>
          <a:ext cx="0" cy="0"/>
          <a:chOff x="0" y="0"/>
          <a:chExt cx="0" cy="0"/>
        </a:xfrm>
      </p:grpSpPr>
      <p:sp>
        <p:nvSpPr>
          <p:cNvPr id="498" name="Google Shape;498;p64"/>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499" name="Google Shape;499;p64"/>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47</a:t>
            </a:r>
            <a:r>
              <a:rPr b="1" lang="en" sz="2000">
                <a:solidFill>
                  <a:srgbClr val="23A7E5"/>
                </a:solidFill>
              </a:rPr>
              <a:t>.         </a:t>
            </a:r>
            <a:r>
              <a:rPr b="1" lang="en" sz="2000">
                <a:solidFill>
                  <a:srgbClr val="23A7E5"/>
                </a:solidFill>
                <a:highlight>
                  <a:srgbClr val="FFFFFF"/>
                </a:highlight>
              </a:rPr>
              <a:t>Quels étaient les points forts de cette formation ?</a:t>
            </a:r>
            <a:br>
              <a:rPr b="1" lang="en" sz="2000">
                <a:solidFill>
                  <a:srgbClr val="23A7E5"/>
                </a:solidFill>
                <a:highlight>
                  <a:srgbClr val="FFFFFF"/>
                </a:highlight>
              </a:rPr>
            </a:br>
            <a:br>
              <a:rPr b="1" lang="en" sz="2000">
                <a:solidFill>
                  <a:srgbClr val="23A7E5"/>
                </a:solidFill>
              </a:rPr>
            </a:br>
            <a:endParaRPr b="1" sz="2000">
              <a:solidFill>
                <a:srgbClr val="23A7E5"/>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a:p>
            <a:pPr indent="0" lvl="0" marL="0" rtl="0" algn="l">
              <a:spcBef>
                <a:spcPts val="0"/>
              </a:spcBef>
              <a:spcAft>
                <a:spcPts val="0"/>
              </a:spcAft>
              <a:buNone/>
            </a:pPr>
            <a:r>
              <a:rPr lang="en" sz="1500">
                <a:solidFill>
                  <a:schemeClr val="dk1"/>
                </a:solidFill>
              </a:rPr>
              <a:t>Réponse libre</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500" name="Google Shape;500;p64"/>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501" name="Google Shape;501;p64"/>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5" name="Shape 505"/>
        <p:cNvGrpSpPr/>
        <p:nvPr/>
      </p:nvGrpSpPr>
      <p:grpSpPr>
        <a:xfrm>
          <a:off x="0" y="0"/>
          <a:ext cx="0" cy="0"/>
          <a:chOff x="0" y="0"/>
          <a:chExt cx="0" cy="0"/>
        </a:xfrm>
      </p:grpSpPr>
      <p:sp>
        <p:nvSpPr>
          <p:cNvPr id="506" name="Google Shape;506;p65"/>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507" name="Google Shape;507;p65"/>
          <p:cNvSpPr txBox="1"/>
          <p:nvPr/>
        </p:nvSpPr>
        <p:spPr>
          <a:xfrm>
            <a:off x="362275" y="1588550"/>
            <a:ext cx="84990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48</a:t>
            </a:r>
            <a:r>
              <a:rPr b="1" lang="en" sz="2000">
                <a:solidFill>
                  <a:srgbClr val="23A7E5"/>
                </a:solidFill>
              </a:rPr>
              <a:t>.         </a:t>
            </a:r>
            <a:r>
              <a:rPr b="1" lang="en" sz="2000">
                <a:solidFill>
                  <a:srgbClr val="23A7E5"/>
                </a:solidFill>
                <a:highlight>
                  <a:srgbClr val="FFFFFF"/>
                </a:highlight>
              </a:rPr>
              <a:t>Si vous deviez suivre à nouveau cette formation, que </a:t>
            </a:r>
            <a:br>
              <a:rPr b="1" lang="en" sz="2000">
                <a:solidFill>
                  <a:srgbClr val="23A7E5"/>
                </a:solidFill>
                <a:highlight>
                  <a:srgbClr val="FFFFFF"/>
                </a:highlight>
              </a:rPr>
            </a:br>
            <a:r>
              <a:rPr b="1" lang="en" sz="2000">
                <a:solidFill>
                  <a:srgbClr val="23A7E5"/>
                </a:solidFill>
                <a:highlight>
                  <a:srgbClr val="FFFFFF"/>
                </a:highlight>
              </a:rPr>
              <a:t>              proposeriez-vous d'améliorer ?</a:t>
            </a:r>
            <a:br>
              <a:rPr b="1" lang="en" sz="2000">
                <a:solidFill>
                  <a:srgbClr val="23A7E5"/>
                </a:solidFill>
                <a:highlight>
                  <a:srgbClr val="FFFFFF"/>
                </a:highlight>
              </a:rPr>
            </a:br>
            <a:br>
              <a:rPr b="1" lang="en" sz="2000">
                <a:solidFill>
                  <a:srgbClr val="23A7E5"/>
                </a:solidFill>
              </a:rPr>
            </a:br>
            <a:endParaRPr b="1" sz="2000">
              <a:solidFill>
                <a:srgbClr val="23A7E5"/>
              </a:solidFill>
            </a:endParaRPr>
          </a:p>
          <a:p>
            <a:pPr indent="0" lvl="0" marL="0" rtl="0" algn="l">
              <a:spcBef>
                <a:spcPts val="0"/>
              </a:spcBef>
              <a:spcAft>
                <a:spcPts val="0"/>
              </a:spcAft>
              <a:buNone/>
            </a:pPr>
            <a:r>
              <a:rPr lang="en" sz="1500">
                <a:solidFill>
                  <a:schemeClr val="dk1"/>
                </a:solidFill>
              </a:rPr>
              <a:t>Réponse libre</a:t>
            </a:r>
            <a:endParaRPr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508" name="Google Shape;508;p65"/>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509" name="Google Shape;509;p65"/>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3" name="Shape 513"/>
        <p:cNvGrpSpPr/>
        <p:nvPr/>
      </p:nvGrpSpPr>
      <p:grpSpPr>
        <a:xfrm>
          <a:off x="0" y="0"/>
          <a:ext cx="0" cy="0"/>
          <a:chOff x="0" y="0"/>
          <a:chExt cx="0" cy="0"/>
        </a:xfrm>
      </p:grpSpPr>
      <p:sp>
        <p:nvSpPr>
          <p:cNvPr id="514" name="Google Shape;514;p66"/>
          <p:cNvSpPr txBox="1"/>
          <p:nvPr/>
        </p:nvSpPr>
        <p:spPr>
          <a:xfrm>
            <a:off x="1193250" y="2627225"/>
            <a:ext cx="6757500" cy="2598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515" name="Google Shape;515;p66"/>
          <p:cNvSpPr txBox="1"/>
          <p:nvPr/>
        </p:nvSpPr>
        <p:spPr>
          <a:xfrm>
            <a:off x="322500" y="2179775"/>
            <a:ext cx="8499000" cy="11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3A7E5"/>
                </a:solidFill>
              </a:rPr>
              <a:t>MERCI BEAUCOUP D’AVOIR </a:t>
            </a:r>
            <a:r>
              <a:rPr b="1" lang="en" sz="2000">
                <a:solidFill>
                  <a:srgbClr val="23A7E5"/>
                </a:solidFill>
              </a:rPr>
              <a:t>REPONDU</a:t>
            </a:r>
            <a:r>
              <a:rPr b="1" lang="en" sz="2000">
                <a:solidFill>
                  <a:srgbClr val="23A7E5"/>
                </a:solidFill>
              </a:rPr>
              <a:t> A CES QUESTIONS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23850" lvl="0" marL="457200" rtl="0" algn="r">
              <a:spcBef>
                <a:spcPts val="0"/>
              </a:spcBef>
              <a:spcAft>
                <a:spcPts val="0"/>
              </a:spcAft>
              <a:buClr>
                <a:schemeClr val="dk1"/>
              </a:buClr>
              <a:buSzPts val="1500"/>
              <a:buChar char="-"/>
            </a:pPr>
            <a:r>
              <a:rPr b="1" lang="en" sz="1500">
                <a:solidFill>
                  <a:schemeClr val="dk1"/>
                </a:solidFill>
              </a:rPr>
              <a:t>L’équipe Konexio</a:t>
            </a:r>
            <a:endParaRPr b="1" sz="1500">
              <a:solidFill>
                <a:schemeClr val="dk1"/>
              </a:solidFill>
            </a:endParaRPr>
          </a:p>
          <a:p>
            <a:pPr indent="0" lvl="0" marL="0" rtl="0" algn="r">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solidFill>
                <a:srgbClr val="23A7E5"/>
              </a:solidFill>
            </a:endParaRPr>
          </a:p>
        </p:txBody>
      </p:sp>
      <p:pic>
        <p:nvPicPr>
          <p:cNvPr id="516" name="Google Shape;516;p66"/>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517" name="Google Shape;517;p66"/>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18"/>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84" name="Google Shape;84;p18"/>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2.      M</a:t>
            </a:r>
            <a:r>
              <a:rPr b="1" lang="en" sz="2000">
                <a:solidFill>
                  <a:srgbClr val="23A7E5"/>
                </a:solidFill>
              </a:rPr>
              <a:t>erci d'indiquer la première lettre de votre prénom et la  </a:t>
            </a:r>
            <a:br>
              <a:rPr b="1" lang="en" sz="2000">
                <a:solidFill>
                  <a:srgbClr val="23A7E5"/>
                </a:solidFill>
              </a:rPr>
            </a:br>
            <a:r>
              <a:rPr b="1" lang="en" sz="2000">
                <a:solidFill>
                  <a:srgbClr val="23A7E5"/>
                </a:solidFill>
              </a:rPr>
              <a:t>         première lettre de votre nom de famille</a:t>
            </a:r>
            <a:br>
              <a:rPr b="1" lang="en" sz="2000">
                <a:solidFill>
                  <a:srgbClr val="23A7E5"/>
                </a:solidFill>
              </a:rPr>
            </a:br>
            <a:br>
              <a:rPr b="1" lang="en" sz="2000">
                <a:solidFill>
                  <a:srgbClr val="23A7E5"/>
                </a:solidFill>
              </a:rPr>
            </a:br>
            <a:r>
              <a:rPr b="1" lang="en" sz="2000">
                <a:solidFill>
                  <a:srgbClr val="23A7E5"/>
                </a:solidFill>
              </a:rPr>
              <a:t>      </a:t>
            </a:r>
            <a:r>
              <a:rPr b="1" lang="en" sz="2000">
                <a:solidFill>
                  <a:srgbClr val="222222"/>
                </a:solidFill>
              </a:rPr>
              <a:t>   </a:t>
            </a:r>
            <a:r>
              <a:rPr lang="en" sz="1500">
                <a:solidFill>
                  <a:srgbClr val="222222"/>
                </a:solidFill>
              </a:rPr>
              <a:t>Exemple : Bah THIERNO SOULEYMANE, merci de rentrer “BT”</a:t>
            </a:r>
            <a:endParaRPr b="1" sz="2000">
              <a:solidFill>
                <a:srgbClr val="222222"/>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85" name="Google Shape;85;p18"/>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86" name="Google Shape;86;p18"/>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19"/>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92" name="Google Shape;92;p19"/>
          <p:cNvSpPr txBox="1"/>
          <p:nvPr/>
        </p:nvSpPr>
        <p:spPr>
          <a:xfrm>
            <a:off x="362275" y="1588550"/>
            <a:ext cx="8499000" cy="28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3.       Quelle formation Konexio suivez-vous ?</a:t>
            </a:r>
            <a:br>
              <a:rPr b="1" lang="en" sz="2000">
                <a:solidFill>
                  <a:srgbClr val="23A7E5"/>
                </a:solidFill>
              </a:rPr>
            </a:br>
            <a:endParaRPr sz="1500">
              <a:solidFill>
                <a:srgbClr val="23A7E5"/>
              </a:solidFill>
            </a:endParaRPr>
          </a:p>
          <a:p>
            <a:pPr indent="-323850" lvl="0" marL="457200" rtl="0" algn="l">
              <a:spcBef>
                <a:spcPts val="0"/>
              </a:spcBef>
              <a:spcAft>
                <a:spcPts val="0"/>
              </a:spcAft>
              <a:buClr>
                <a:srgbClr val="222222"/>
              </a:buClr>
              <a:buSzPts val="1500"/>
              <a:buChar char="●"/>
            </a:pPr>
            <a:r>
              <a:rPr lang="en" sz="1500">
                <a:solidFill>
                  <a:srgbClr val="222222"/>
                </a:solidFill>
              </a:rPr>
              <a:t>Digital Débutant</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Digital Intermédiaire</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Digital Avancé</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Digital Malawi</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DigiStart</a:t>
            </a:r>
            <a:endParaRPr sz="1500">
              <a:solidFill>
                <a:srgbClr val="222222"/>
              </a:solidFill>
            </a:endParaRPr>
          </a:p>
          <a:p>
            <a:pPr indent="-323850" lvl="0" marL="457200" rtl="0" algn="l">
              <a:spcBef>
                <a:spcPts val="0"/>
              </a:spcBef>
              <a:spcAft>
                <a:spcPts val="0"/>
              </a:spcAft>
              <a:buClr>
                <a:srgbClr val="222222"/>
              </a:buClr>
              <a:buSzPts val="1500"/>
              <a:buChar char="●"/>
            </a:pPr>
            <a:r>
              <a:rPr lang="en" sz="1500">
                <a:solidFill>
                  <a:srgbClr val="222222"/>
                </a:solidFill>
              </a:rPr>
              <a:t>DigiTous</a:t>
            </a:r>
            <a:endParaRPr b="1" sz="2000">
              <a:solidFill>
                <a:srgbClr val="222222"/>
              </a:solidFill>
            </a:endParaRPr>
          </a:p>
        </p:txBody>
      </p:sp>
      <p:pic>
        <p:nvPicPr>
          <p:cNvPr id="93" name="Google Shape;93;p19"/>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94" name="Google Shape;94;p19"/>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20"/>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00" name="Google Shape;100;p20"/>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4.      Quel est votre groupe Konexio ? Recopiez exactement le code       </a:t>
            </a:r>
            <a:br>
              <a:rPr b="1" lang="en" sz="2000">
                <a:solidFill>
                  <a:srgbClr val="23A7E5"/>
                </a:solidFill>
              </a:rPr>
            </a:br>
            <a:r>
              <a:rPr b="1" lang="en" sz="2000">
                <a:solidFill>
                  <a:srgbClr val="23A7E5"/>
                </a:solidFill>
              </a:rPr>
              <a:t>         que votre formateur a écrit au tableau</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rPr lang="en" sz="1500">
                <a:solidFill>
                  <a:srgbClr val="23A7E5"/>
                </a:solidFill>
              </a:rPr>
              <a:t>       </a:t>
            </a:r>
            <a:r>
              <a:rPr lang="en" sz="1500">
                <a:solidFill>
                  <a:srgbClr val="222222"/>
                </a:solidFill>
              </a:rPr>
              <a:t>     Recopiez seulement le code donné par votre formateur. </a:t>
            </a:r>
            <a:br>
              <a:rPr lang="en" sz="1500">
                <a:solidFill>
                  <a:srgbClr val="222222"/>
                </a:solidFill>
              </a:rPr>
            </a:br>
            <a:r>
              <a:rPr lang="en" sz="1500">
                <a:solidFill>
                  <a:srgbClr val="222222"/>
                </a:solidFill>
              </a:rPr>
              <a:t>          </a:t>
            </a:r>
            <a:endParaRPr b="1" sz="2000">
              <a:solidFill>
                <a:srgbClr val="222222"/>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01" name="Google Shape;101;p20"/>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02" name="Google Shape;102;p20"/>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21"/>
          <p:cNvSpPr txBox="1"/>
          <p:nvPr/>
        </p:nvSpPr>
        <p:spPr>
          <a:xfrm>
            <a:off x="1193250" y="2256600"/>
            <a:ext cx="6757500" cy="630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Arial"/>
              <a:buNone/>
            </a:pPr>
            <a:r>
              <a:t/>
            </a:r>
            <a:endParaRPr b="1" sz="4000">
              <a:solidFill>
                <a:schemeClr val="lt1"/>
              </a:solidFill>
              <a:latin typeface="Raleway"/>
              <a:ea typeface="Raleway"/>
              <a:cs typeface="Raleway"/>
              <a:sym typeface="Raleway"/>
            </a:endParaRPr>
          </a:p>
        </p:txBody>
      </p:sp>
      <p:sp>
        <p:nvSpPr>
          <p:cNvPr id="108" name="Google Shape;108;p21"/>
          <p:cNvSpPr txBox="1"/>
          <p:nvPr/>
        </p:nvSpPr>
        <p:spPr>
          <a:xfrm>
            <a:off x="362275" y="1588550"/>
            <a:ext cx="8499000" cy="1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3A7E5"/>
                </a:solidFill>
              </a:rPr>
              <a:t>5.      </a:t>
            </a:r>
            <a:r>
              <a:rPr b="1" lang="en" sz="2000">
                <a:solidFill>
                  <a:srgbClr val="23A7E5"/>
                </a:solidFill>
                <a:latin typeface="Raleway"/>
                <a:ea typeface="Raleway"/>
                <a:cs typeface="Raleway"/>
                <a:sym typeface="Raleway"/>
              </a:rPr>
              <a:t>Est-ce que Konexio vous a aidé à améliorer vos compétences </a:t>
            </a:r>
            <a:br>
              <a:rPr b="1" lang="en" sz="2000">
                <a:solidFill>
                  <a:srgbClr val="23A7E5"/>
                </a:solidFill>
                <a:latin typeface="Raleway"/>
                <a:ea typeface="Raleway"/>
                <a:cs typeface="Raleway"/>
                <a:sym typeface="Raleway"/>
              </a:rPr>
            </a:br>
            <a:r>
              <a:rPr b="1" lang="en" sz="2000">
                <a:solidFill>
                  <a:srgbClr val="23A7E5"/>
                </a:solidFill>
                <a:latin typeface="Raleway"/>
                <a:ea typeface="Raleway"/>
                <a:cs typeface="Raleway"/>
                <a:sym typeface="Raleway"/>
              </a:rPr>
              <a:t>          numériques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0" rtl="0" algn="l">
              <a:spcBef>
                <a:spcPts val="0"/>
              </a:spcBef>
              <a:spcAft>
                <a:spcPts val="0"/>
              </a:spcAft>
              <a:buNone/>
            </a:pPr>
            <a:r>
              <a:t/>
            </a:r>
            <a:endParaRPr b="1" sz="2000">
              <a:solidFill>
                <a:srgbClr val="23A7E5"/>
              </a:solidFill>
            </a:endParaRPr>
          </a:p>
          <a:p>
            <a:pPr indent="0" lvl="0" marL="457200" rtl="0" algn="l">
              <a:spcBef>
                <a:spcPts val="0"/>
              </a:spcBef>
              <a:spcAft>
                <a:spcPts val="0"/>
              </a:spcAft>
              <a:buNone/>
            </a:pPr>
            <a:r>
              <a:t/>
            </a:r>
            <a:endParaRPr>
              <a:solidFill>
                <a:srgbClr val="23A7E5"/>
              </a:solidFill>
            </a:endParaRPr>
          </a:p>
        </p:txBody>
      </p:sp>
      <p:pic>
        <p:nvPicPr>
          <p:cNvPr id="109" name="Google Shape;109;p21"/>
          <p:cNvPicPr preferRelativeResize="0"/>
          <p:nvPr/>
        </p:nvPicPr>
        <p:blipFill>
          <a:blip r:embed="rId3">
            <a:alphaModFix/>
          </a:blip>
          <a:stretch>
            <a:fillRect/>
          </a:stretch>
        </p:blipFill>
        <p:spPr>
          <a:xfrm>
            <a:off x="7427575" y="164075"/>
            <a:ext cx="1272849" cy="900150"/>
          </a:xfrm>
          <a:prstGeom prst="rect">
            <a:avLst/>
          </a:prstGeom>
          <a:noFill/>
          <a:ln>
            <a:noFill/>
          </a:ln>
        </p:spPr>
      </p:pic>
      <p:sp>
        <p:nvSpPr>
          <p:cNvPr id="110" name="Google Shape;110;p21"/>
          <p:cNvSpPr txBox="1"/>
          <p:nvPr/>
        </p:nvSpPr>
        <p:spPr>
          <a:xfrm>
            <a:off x="6984000" y="111050"/>
            <a:ext cx="21600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Questionnaire d’impact</a:t>
            </a:r>
            <a:endParaRPr b="1"/>
          </a:p>
        </p:txBody>
      </p:sp>
      <p:sp>
        <p:nvSpPr>
          <p:cNvPr id="111" name="Google Shape;111;p21"/>
          <p:cNvSpPr txBox="1"/>
          <p:nvPr/>
        </p:nvSpPr>
        <p:spPr>
          <a:xfrm>
            <a:off x="0" y="3118525"/>
            <a:ext cx="9107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Non, pas du tout     -     Plutôt non     -     Ni oui, ni non      -     Plutôt oui       -     Oui, tout à fait</a:t>
            </a:r>
            <a:endParaRPr b="1"/>
          </a:p>
          <a:p>
            <a:pPr indent="0" lvl="0" marL="0" rtl="0" algn="l">
              <a:spcBef>
                <a:spcPts val="0"/>
              </a:spcBef>
              <a:spcAft>
                <a:spcPts val="0"/>
              </a:spcAft>
              <a:buNone/>
            </a:pPr>
            <a:r>
              <a:t/>
            </a:r>
            <a:endParaRPr/>
          </a:p>
        </p:txBody>
      </p:sp>
      <p:sp>
        <p:nvSpPr>
          <p:cNvPr id="112" name="Google Shape;112;p21"/>
          <p:cNvSpPr txBox="1"/>
          <p:nvPr/>
        </p:nvSpPr>
        <p:spPr>
          <a:xfrm>
            <a:off x="15075" y="3702025"/>
            <a:ext cx="9144000" cy="14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a:t>
            </a:r>
            <a:r>
              <a:rPr b="1" lang="en" sz="4000"/>
              <a:t> --         -         -/+         +         ++</a:t>
            </a:r>
            <a:endParaRPr b="1" sz="4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