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56" r:id="rId2"/>
    <p:sldId id="270" r:id="rId3"/>
    <p:sldId id="264" r:id="rId4"/>
    <p:sldId id="257" r:id="rId5"/>
    <p:sldId id="267" r:id="rId6"/>
    <p:sldId id="268" r:id="rId7"/>
    <p:sldId id="269" r:id="rId8"/>
    <p:sldId id="258" r:id="rId9"/>
    <p:sldId id="259" r:id="rId10"/>
    <p:sldId id="260" r:id="rId11"/>
    <p:sldId id="261" r:id="rId12"/>
    <p:sldId id="262" r:id="rId13"/>
    <p:sldId id="263"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65416-AE25-4C5C-AD4C-07A84F1F457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FF19A22-537C-4C3B-BD63-0DCF20573A13}">
      <dgm:prSet phldrT="[Text]"/>
      <dgm:spPr>
        <a:solidFill>
          <a:schemeClr val="bg1">
            <a:lumMod val="95000"/>
            <a:lumOff val="5000"/>
          </a:schemeClr>
        </a:solidFill>
      </dgm:spPr>
      <dgm:t>
        <a:bodyPr/>
        <a:lstStyle/>
        <a:p>
          <a:r>
            <a:rPr lang="en-US" dirty="0" smtClean="0"/>
            <a:t>Strength </a:t>
          </a:r>
          <a:endParaRPr lang="en-US" dirty="0"/>
        </a:p>
      </dgm:t>
    </dgm:pt>
    <dgm:pt modelId="{7C413C7B-4D9E-4BEC-AB20-CBF05689A863}" type="parTrans" cxnId="{070ABBA1-E051-41A7-8B43-1CDEE8A16DE4}">
      <dgm:prSet/>
      <dgm:spPr/>
      <dgm:t>
        <a:bodyPr/>
        <a:lstStyle/>
        <a:p>
          <a:endParaRPr lang="en-US"/>
        </a:p>
      </dgm:t>
    </dgm:pt>
    <dgm:pt modelId="{09E741AF-F83C-4F87-81C7-DF0F5FC68735}" type="sibTrans" cxnId="{070ABBA1-E051-41A7-8B43-1CDEE8A16DE4}">
      <dgm:prSet/>
      <dgm:spPr/>
      <dgm:t>
        <a:bodyPr/>
        <a:lstStyle/>
        <a:p>
          <a:endParaRPr lang="en-US"/>
        </a:p>
      </dgm:t>
    </dgm:pt>
    <dgm:pt modelId="{5C01DDBD-E288-45D3-9145-AC9A81D54BCF}">
      <dgm:prSet phldrT="[Text]"/>
      <dgm:spPr>
        <a:solidFill>
          <a:schemeClr val="bg1">
            <a:lumMod val="95000"/>
            <a:lumOff val="5000"/>
          </a:schemeClr>
        </a:solidFill>
      </dgm:spPr>
      <dgm:t>
        <a:bodyPr/>
        <a:lstStyle/>
        <a:p>
          <a:r>
            <a:rPr lang="en-US" dirty="0" smtClean="0"/>
            <a:t>The efficient and effective use of innovation and technology</a:t>
          </a:r>
          <a:endParaRPr lang="en-US" dirty="0"/>
        </a:p>
      </dgm:t>
    </dgm:pt>
    <dgm:pt modelId="{BC5DD330-E68E-45DA-8614-686FDB84E3B6}" type="parTrans" cxnId="{F6F2B5C3-3914-4DD0-934F-C38E43DF8E78}">
      <dgm:prSet/>
      <dgm:spPr/>
      <dgm:t>
        <a:bodyPr/>
        <a:lstStyle/>
        <a:p>
          <a:endParaRPr lang="en-US"/>
        </a:p>
      </dgm:t>
    </dgm:pt>
    <dgm:pt modelId="{7E1AE7A8-8355-4606-B655-0A7776912EAF}" type="sibTrans" cxnId="{F6F2B5C3-3914-4DD0-934F-C38E43DF8E78}">
      <dgm:prSet/>
      <dgm:spPr/>
      <dgm:t>
        <a:bodyPr/>
        <a:lstStyle/>
        <a:p>
          <a:endParaRPr lang="en-US"/>
        </a:p>
      </dgm:t>
    </dgm:pt>
    <dgm:pt modelId="{03CE9CC0-E502-423C-9AEE-D0910282772D}">
      <dgm:prSet phldrT="[Text]"/>
      <dgm:spPr>
        <a:solidFill>
          <a:schemeClr val="bg1">
            <a:lumMod val="95000"/>
            <a:lumOff val="5000"/>
          </a:schemeClr>
        </a:solidFill>
      </dgm:spPr>
      <dgm:t>
        <a:bodyPr/>
        <a:lstStyle/>
        <a:p>
          <a:r>
            <a:rPr lang="en-US" dirty="0" smtClean="0"/>
            <a:t>Added focus on safety and recruitment standards</a:t>
          </a:r>
          <a:endParaRPr lang="en-US" dirty="0"/>
        </a:p>
      </dgm:t>
    </dgm:pt>
    <dgm:pt modelId="{E30E54DE-9A5C-40C1-B014-0E3720F85C85}" type="parTrans" cxnId="{65DA4458-64C5-40F7-9756-B6D8A5EABD47}">
      <dgm:prSet/>
      <dgm:spPr/>
      <dgm:t>
        <a:bodyPr/>
        <a:lstStyle/>
        <a:p>
          <a:endParaRPr lang="en-US"/>
        </a:p>
      </dgm:t>
    </dgm:pt>
    <dgm:pt modelId="{F4B145A8-43A9-48EC-BD8D-5125307D672A}" type="sibTrans" cxnId="{65DA4458-64C5-40F7-9756-B6D8A5EABD47}">
      <dgm:prSet/>
      <dgm:spPr/>
      <dgm:t>
        <a:bodyPr/>
        <a:lstStyle/>
        <a:p>
          <a:endParaRPr lang="en-US"/>
        </a:p>
      </dgm:t>
    </dgm:pt>
    <dgm:pt modelId="{DA6D211E-0C20-4424-A9F7-3F96C2FCF84F}">
      <dgm:prSet phldrT="[Text]"/>
      <dgm:spPr>
        <a:solidFill>
          <a:srgbClr val="FF0000"/>
        </a:solidFill>
      </dgm:spPr>
      <dgm:t>
        <a:bodyPr/>
        <a:lstStyle/>
        <a:p>
          <a:r>
            <a:rPr lang="en-US" dirty="0" smtClean="0"/>
            <a:t>Weakness</a:t>
          </a:r>
          <a:endParaRPr lang="en-US" dirty="0"/>
        </a:p>
      </dgm:t>
    </dgm:pt>
    <dgm:pt modelId="{BB4F498F-FB64-4375-B4D5-53BEC6D1C19C}" type="parTrans" cxnId="{FDADA37C-BBB5-4236-8B49-9741DD471F25}">
      <dgm:prSet/>
      <dgm:spPr/>
      <dgm:t>
        <a:bodyPr/>
        <a:lstStyle/>
        <a:p>
          <a:endParaRPr lang="en-US"/>
        </a:p>
      </dgm:t>
    </dgm:pt>
    <dgm:pt modelId="{0ABEDD02-D0C7-4F65-90FE-13C876D4847C}" type="sibTrans" cxnId="{FDADA37C-BBB5-4236-8B49-9741DD471F25}">
      <dgm:prSet/>
      <dgm:spPr/>
      <dgm:t>
        <a:bodyPr/>
        <a:lstStyle/>
        <a:p>
          <a:endParaRPr lang="en-US"/>
        </a:p>
      </dgm:t>
    </dgm:pt>
    <dgm:pt modelId="{B2EB2ECC-27AC-48E0-B62A-3D36B6CFDB2B}">
      <dgm:prSet phldrT="[Text]"/>
      <dgm:spPr>
        <a:solidFill>
          <a:srgbClr val="FF0000"/>
        </a:solidFill>
      </dgm:spPr>
      <dgm:t>
        <a:bodyPr/>
        <a:lstStyle/>
        <a:p>
          <a:r>
            <a:rPr lang="en-US" dirty="0" smtClean="0"/>
            <a:t>Scalability (problem of plenty)</a:t>
          </a:r>
          <a:endParaRPr lang="en-US" dirty="0"/>
        </a:p>
      </dgm:t>
    </dgm:pt>
    <dgm:pt modelId="{C705DAA2-C3DB-4C81-8EBD-68E59358AA19}" type="parTrans" cxnId="{3619F9AE-A5EA-4A50-8C7F-2777BAA5790B}">
      <dgm:prSet/>
      <dgm:spPr/>
      <dgm:t>
        <a:bodyPr/>
        <a:lstStyle/>
        <a:p>
          <a:endParaRPr lang="en-US"/>
        </a:p>
      </dgm:t>
    </dgm:pt>
    <dgm:pt modelId="{62F991F9-FF23-49A8-B446-95D6412F2571}" type="sibTrans" cxnId="{3619F9AE-A5EA-4A50-8C7F-2777BAA5790B}">
      <dgm:prSet/>
      <dgm:spPr/>
      <dgm:t>
        <a:bodyPr/>
        <a:lstStyle/>
        <a:p>
          <a:endParaRPr lang="en-US"/>
        </a:p>
      </dgm:t>
    </dgm:pt>
    <dgm:pt modelId="{9271C203-D2F8-49E4-9F1C-F5F6F79B68F0}">
      <dgm:prSet phldrT="[Text]"/>
      <dgm:spPr>
        <a:solidFill>
          <a:srgbClr val="FF0000"/>
        </a:solidFill>
      </dgm:spPr>
      <dgm:t>
        <a:bodyPr/>
        <a:lstStyle/>
        <a:p>
          <a:r>
            <a:rPr lang="en-US" dirty="0" smtClean="0"/>
            <a:t>Difficult customer retention</a:t>
          </a:r>
          <a:endParaRPr lang="en-US" dirty="0"/>
        </a:p>
      </dgm:t>
    </dgm:pt>
    <dgm:pt modelId="{B21F24C4-9D64-42B3-9538-AD33D2813FA4}" type="parTrans" cxnId="{B8F6E705-7D38-46E5-A5DC-B39DFB42F4A9}">
      <dgm:prSet/>
      <dgm:spPr/>
    </dgm:pt>
    <dgm:pt modelId="{90321444-B4D0-476E-A0C8-4C884582CB27}" type="sibTrans" cxnId="{B8F6E705-7D38-46E5-A5DC-B39DFB42F4A9}">
      <dgm:prSet/>
      <dgm:spPr/>
    </dgm:pt>
    <dgm:pt modelId="{37834D31-B4D4-40BE-87EB-7F74ABD993CD}">
      <dgm:prSet phldrT="[Text]"/>
      <dgm:spPr>
        <a:solidFill>
          <a:srgbClr val="FF0000"/>
        </a:solidFill>
      </dgm:spPr>
      <dgm:t>
        <a:bodyPr/>
        <a:lstStyle/>
        <a:p>
          <a:r>
            <a:rPr lang="en-US" dirty="0" smtClean="0"/>
            <a:t>Price</a:t>
          </a:r>
          <a:endParaRPr lang="en-US" dirty="0"/>
        </a:p>
      </dgm:t>
    </dgm:pt>
    <dgm:pt modelId="{15F2E3AF-6370-41F1-AC0A-D15005FBC1C5}" type="parTrans" cxnId="{B8213C1D-2F4E-4EB6-A6C9-4B784AEDEC38}">
      <dgm:prSet/>
      <dgm:spPr/>
    </dgm:pt>
    <dgm:pt modelId="{437A38FB-75ED-48E4-B7A4-AEFE4B6948E5}" type="sibTrans" cxnId="{B8213C1D-2F4E-4EB6-A6C9-4B784AEDEC38}">
      <dgm:prSet/>
      <dgm:spPr/>
    </dgm:pt>
    <dgm:pt modelId="{239FADFD-A137-4670-8097-DFBDFBF9AC9F}" type="pres">
      <dgm:prSet presAssocID="{69765416-AE25-4C5C-AD4C-07A84F1F4570}" presName="Name0" presStyleCnt="0">
        <dgm:presLayoutVars>
          <dgm:dir/>
          <dgm:resizeHandles val="exact"/>
        </dgm:presLayoutVars>
      </dgm:prSet>
      <dgm:spPr/>
      <dgm:t>
        <a:bodyPr/>
        <a:lstStyle/>
        <a:p>
          <a:endParaRPr lang="en-US"/>
        </a:p>
      </dgm:t>
    </dgm:pt>
    <dgm:pt modelId="{163E38E0-C254-4F25-829F-C03CA82692D0}" type="pres">
      <dgm:prSet presAssocID="{0FF19A22-537C-4C3B-BD63-0DCF20573A13}" presName="node" presStyleLbl="node1" presStyleIdx="0" presStyleCnt="2">
        <dgm:presLayoutVars>
          <dgm:bulletEnabled val="1"/>
        </dgm:presLayoutVars>
      </dgm:prSet>
      <dgm:spPr/>
      <dgm:t>
        <a:bodyPr/>
        <a:lstStyle/>
        <a:p>
          <a:endParaRPr lang="en-US"/>
        </a:p>
      </dgm:t>
    </dgm:pt>
    <dgm:pt modelId="{C1251C1E-F1F4-4594-8E88-237861042B23}" type="pres">
      <dgm:prSet presAssocID="{09E741AF-F83C-4F87-81C7-DF0F5FC68735}" presName="sibTrans" presStyleCnt="0"/>
      <dgm:spPr/>
    </dgm:pt>
    <dgm:pt modelId="{DCD47458-A7B2-44BE-9638-7BAF8BD1B20A}" type="pres">
      <dgm:prSet presAssocID="{DA6D211E-0C20-4424-A9F7-3F96C2FCF84F}" presName="node" presStyleLbl="node1" presStyleIdx="1" presStyleCnt="2" custLinFactNeighborX="1501">
        <dgm:presLayoutVars>
          <dgm:bulletEnabled val="1"/>
        </dgm:presLayoutVars>
      </dgm:prSet>
      <dgm:spPr/>
      <dgm:t>
        <a:bodyPr/>
        <a:lstStyle/>
        <a:p>
          <a:endParaRPr lang="en-US"/>
        </a:p>
      </dgm:t>
    </dgm:pt>
  </dgm:ptLst>
  <dgm:cxnLst>
    <dgm:cxn modelId="{B8F6E705-7D38-46E5-A5DC-B39DFB42F4A9}" srcId="{DA6D211E-0C20-4424-A9F7-3F96C2FCF84F}" destId="{9271C203-D2F8-49E4-9F1C-F5F6F79B68F0}" srcOrd="1" destOrd="0" parTransId="{B21F24C4-9D64-42B3-9538-AD33D2813FA4}" sibTransId="{90321444-B4D0-476E-A0C8-4C884582CB27}"/>
    <dgm:cxn modelId="{78BEA7C7-4EDF-40D7-A4BC-CD5D9B4A6508}" type="presOf" srcId="{37834D31-B4D4-40BE-87EB-7F74ABD993CD}" destId="{DCD47458-A7B2-44BE-9638-7BAF8BD1B20A}" srcOrd="0" destOrd="3" presId="urn:microsoft.com/office/officeart/2005/8/layout/hList6"/>
    <dgm:cxn modelId="{33C67376-2981-4857-B2FD-E6B7DC9525C7}" type="presOf" srcId="{03CE9CC0-E502-423C-9AEE-D0910282772D}" destId="{163E38E0-C254-4F25-829F-C03CA82692D0}" srcOrd="0" destOrd="2" presId="urn:microsoft.com/office/officeart/2005/8/layout/hList6"/>
    <dgm:cxn modelId="{FDADA37C-BBB5-4236-8B49-9741DD471F25}" srcId="{69765416-AE25-4C5C-AD4C-07A84F1F4570}" destId="{DA6D211E-0C20-4424-A9F7-3F96C2FCF84F}" srcOrd="1" destOrd="0" parTransId="{BB4F498F-FB64-4375-B4D5-53BEC6D1C19C}" sibTransId="{0ABEDD02-D0C7-4F65-90FE-13C876D4847C}"/>
    <dgm:cxn modelId="{65DA4458-64C5-40F7-9756-B6D8A5EABD47}" srcId="{0FF19A22-537C-4C3B-BD63-0DCF20573A13}" destId="{03CE9CC0-E502-423C-9AEE-D0910282772D}" srcOrd="1" destOrd="0" parTransId="{E30E54DE-9A5C-40C1-B014-0E3720F85C85}" sibTransId="{F4B145A8-43A9-48EC-BD8D-5125307D672A}"/>
    <dgm:cxn modelId="{FD27F031-B943-4B1E-8047-5D29BC8803FF}" type="presOf" srcId="{0FF19A22-537C-4C3B-BD63-0DCF20573A13}" destId="{163E38E0-C254-4F25-829F-C03CA82692D0}" srcOrd="0" destOrd="0" presId="urn:microsoft.com/office/officeart/2005/8/layout/hList6"/>
    <dgm:cxn modelId="{070ABBA1-E051-41A7-8B43-1CDEE8A16DE4}" srcId="{69765416-AE25-4C5C-AD4C-07A84F1F4570}" destId="{0FF19A22-537C-4C3B-BD63-0DCF20573A13}" srcOrd="0" destOrd="0" parTransId="{7C413C7B-4D9E-4BEC-AB20-CBF05689A863}" sibTransId="{09E741AF-F83C-4F87-81C7-DF0F5FC68735}"/>
    <dgm:cxn modelId="{58AC52A7-CF9B-402A-B172-E3712AB7D742}" type="presOf" srcId="{5C01DDBD-E288-45D3-9145-AC9A81D54BCF}" destId="{163E38E0-C254-4F25-829F-C03CA82692D0}" srcOrd="0" destOrd="1" presId="urn:microsoft.com/office/officeart/2005/8/layout/hList6"/>
    <dgm:cxn modelId="{B8213C1D-2F4E-4EB6-A6C9-4B784AEDEC38}" srcId="{DA6D211E-0C20-4424-A9F7-3F96C2FCF84F}" destId="{37834D31-B4D4-40BE-87EB-7F74ABD993CD}" srcOrd="2" destOrd="0" parTransId="{15F2E3AF-6370-41F1-AC0A-D15005FBC1C5}" sibTransId="{437A38FB-75ED-48E4-B7A4-AEFE4B6948E5}"/>
    <dgm:cxn modelId="{FA1B8756-883B-42DC-8C55-4EF543F7DC3F}" type="presOf" srcId="{9271C203-D2F8-49E4-9F1C-F5F6F79B68F0}" destId="{DCD47458-A7B2-44BE-9638-7BAF8BD1B20A}" srcOrd="0" destOrd="2" presId="urn:microsoft.com/office/officeart/2005/8/layout/hList6"/>
    <dgm:cxn modelId="{3619F9AE-A5EA-4A50-8C7F-2777BAA5790B}" srcId="{DA6D211E-0C20-4424-A9F7-3F96C2FCF84F}" destId="{B2EB2ECC-27AC-48E0-B62A-3D36B6CFDB2B}" srcOrd="0" destOrd="0" parTransId="{C705DAA2-C3DB-4C81-8EBD-68E59358AA19}" sibTransId="{62F991F9-FF23-49A8-B446-95D6412F2571}"/>
    <dgm:cxn modelId="{8C3E4D71-B9B0-4AA3-B37F-80CBB66F987A}" type="presOf" srcId="{B2EB2ECC-27AC-48E0-B62A-3D36B6CFDB2B}" destId="{DCD47458-A7B2-44BE-9638-7BAF8BD1B20A}" srcOrd="0" destOrd="1" presId="urn:microsoft.com/office/officeart/2005/8/layout/hList6"/>
    <dgm:cxn modelId="{195431FF-DEB4-4D7B-B29D-A87817C3FC36}" type="presOf" srcId="{DA6D211E-0C20-4424-A9F7-3F96C2FCF84F}" destId="{DCD47458-A7B2-44BE-9638-7BAF8BD1B20A}" srcOrd="0" destOrd="0" presId="urn:microsoft.com/office/officeart/2005/8/layout/hList6"/>
    <dgm:cxn modelId="{0DE95B79-C3C8-4D92-8272-789288D49A19}" type="presOf" srcId="{69765416-AE25-4C5C-AD4C-07A84F1F4570}" destId="{239FADFD-A137-4670-8097-DFBDFBF9AC9F}" srcOrd="0" destOrd="0" presId="urn:microsoft.com/office/officeart/2005/8/layout/hList6"/>
    <dgm:cxn modelId="{F6F2B5C3-3914-4DD0-934F-C38E43DF8E78}" srcId="{0FF19A22-537C-4C3B-BD63-0DCF20573A13}" destId="{5C01DDBD-E288-45D3-9145-AC9A81D54BCF}" srcOrd="0" destOrd="0" parTransId="{BC5DD330-E68E-45DA-8614-686FDB84E3B6}" sibTransId="{7E1AE7A8-8355-4606-B655-0A7776912EAF}"/>
    <dgm:cxn modelId="{BEFBCF08-218E-4C5E-84EE-66CD1E4BA555}" type="presParOf" srcId="{239FADFD-A137-4670-8097-DFBDFBF9AC9F}" destId="{163E38E0-C254-4F25-829F-C03CA82692D0}" srcOrd="0" destOrd="0" presId="urn:microsoft.com/office/officeart/2005/8/layout/hList6"/>
    <dgm:cxn modelId="{673F08B6-9EC4-4575-86C6-8899FA419E3B}" type="presParOf" srcId="{239FADFD-A137-4670-8097-DFBDFBF9AC9F}" destId="{C1251C1E-F1F4-4594-8E88-237861042B23}" srcOrd="1" destOrd="0" presId="urn:microsoft.com/office/officeart/2005/8/layout/hList6"/>
    <dgm:cxn modelId="{AAD3FBD5-51F8-4B84-A076-477AA2E88711}" type="presParOf" srcId="{239FADFD-A137-4670-8097-DFBDFBF9AC9F}" destId="{DCD47458-A7B2-44BE-9638-7BAF8BD1B20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7F2BF-A61A-4A81-BE2B-26C3B2ACFF3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4EFED09-E99D-453D-8296-1756D374C0ED}">
      <dgm:prSet phldrT="[Text]"/>
      <dgm:spPr>
        <a:solidFill>
          <a:schemeClr val="bg1"/>
        </a:solidFill>
      </dgm:spPr>
      <dgm:t>
        <a:bodyPr/>
        <a:lstStyle/>
        <a:p>
          <a:r>
            <a:rPr lang="en-US" dirty="0" smtClean="0"/>
            <a:t>Opportunities</a:t>
          </a:r>
          <a:endParaRPr lang="en-US" dirty="0"/>
        </a:p>
      </dgm:t>
    </dgm:pt>
    <dgm:pt modelId="{B873FB65-848F-4F4F-80DD-8792079CFB59}" type="parTrans" cxnId="{74F2D265-B868-4CF3-A743-32976A2069AA}">
      <dgm:prSet/>
      <dgm:spPr/>
      <dgm:t>
        <a:bodyPr/>
        <a:lstStyle/>
        <a:p>
          <a:endParaRPr lang="en-US"/>
        </a:p>
      </dgm:t>
    </dgm:pt>
    <dgm:pt modelId="{68E9D131-CA8C-483C-9A3F-9031331B98A2}" type="sibTrans" cxnId="{74F2D265-B868-4CF3-A743-32976A2069AA}">
      <dgm:prSet/>
      <dgm:spPr/>
      <dgm:t>
        <a:bodyPr/>
        <a:lstStyle/>
        <a:p>
          <a:endParaRPr lang="en-US"/>
        </a:p>
      </dgm:t>
    </dgm:pt>
    <dgm:pt modelId="{45E5C7B0-FBB1-4335-AC1D-3E13C526F724}">
      <dgm:prSet phldrT="[Text]"/>
      <dgm:spPr>
        <a:solidFill>
          <a:schemeClr val="bg1"/>
        </a:solidFill>
      </dgm:spPr>
      <dgm:t>
        <a:bodyPr/>
        <a:lstStyle/>
        <a:p>
          <a:r>
            <a:rPr lang="en-US" dirty="0" smtClean="0"/>
            <a:t>Need for safety in Jamaica is trending </a:t>
          </a:r>
          <a:endParaRPr lang="en-US" dirty="0"/>
        </a:p>
      </dgm:t>
    </dgm:pt>
    <dgm:pt modelId="{EE2BCEBE-7967-4170-94FA-E05135726C8C}" type="parTrans" cxnId="{410E8CA8-A654-403F-8550-E5BB8BF3BA26}">
      <dgm:prSet/>
      <dgm:spPr/>
      <dgm:t>
        <a:bodyPr/>
        <a:lstStyle/>
        <a:p>
          <a:endParaRPr lang="en-US"/>
        </a:p>
      </dgm:t>
    </dgm:pt>
    <dgm:pt modelId="{1BA5AE1A-BF5C-4AEF-89E3-A943AF7DFB4C}" type="sibTrans" cxnId="{410E8CA8-A654-403F-8550-E5BB8BF3BA26}">
      <dgm:prSet/>
      <dgm:spPr/>
      <dgm:t>
        <a:bodyPr/>
        <a:lstStyle/>
        <a:p>
          <a:endParaRPr lang="en-US"/>
        </a:p>
      </dgm:t>
    </dgm:pt>
    <dgm:pt modelId="{049B702F-527A-4C5E-A58F-1DEEF8759C4B}">
      <dgm:prSet phldrT="[Text]"/>
      <dgm:spPr>
        <a:solidFill>
          <a:schemeClr val="bg1"/>
        </a:solidFill>
      </dgm:spPr>
      <dgm:t>
        <a:bodyPr/>
        <a:lstStyle/>
        <a:p>
          <a:r>
            <a:rPr lang="en-US" dirty="0" smtClean="0"/>
            <a:t>Competitors lack in innovation and technology</a:t>
          </a:r>
          <a:endParaRPr lang="en-US" dirty="0"/>
        </a:p>
      </dgm:t>
    </dgm:pt>
    <dgm:pt modelId="{BA741FDE-2C76-4868-88F5-09E4053F0530}" type="parTrans" cxnId="{ACA894A5-08F9-4003-9F26-1F3CFB838224}">
      <dgm:prSet/>
      <dgm:spPr/>
      <dgm:t>
        <a:bodyPr/>
        <a:lstStyle/>
        <a:p>
          <a:endParaRPr lang="en-US"/>
        </a:p>
      </dgm:t>
    </dgm:pt>
    <dgm:pt modelId="{F6CB290A-EF6E-4176-A160-45F42C41A8B2}" type="sibTrans" cxnId="{ACA894A5-08F9-4003-9F26-1F3CFB838224}">
      <dgm:prSet/>
      <dgm:spPr/>
      <dgm:t>
        <a:bodyPr/>
        <a:lstStyle/>
        <a:p>
          <a:endParaRPr lang="en-US"/>
        </a:p>
      </dgm:t>
    </dgm:pt>
    <dgm:pt modelId="{F77A59DB-2DB3-46EB-A547-B2E0E9EB8E3D}">
      <dgm:prSet phldrT="[Text]"/>
      <dgm:spPr>
        <a:solidFill>
          <a:srgbClr val="FF0000"/>
        </a:solidFill>
      </dgm:spPr>
      <dgm:t>
        <a:bodyPr/>
        <a:lstStyle/>
        <a:p>
          <a:r>
            <a:rPr lang="en-US" dirty="0" smtClean="0"/>
            <a:t>Threats</a:t>
          </a:r>
          <a:endParaRPr lang="en-US" dirty="0"/>
        </a:p>
      </dgm:t>
    </dgm:pt>
    <dgm:pt modelId="{83D4947B-CD73-4175-AD3C-60D563D0D4EE}" type="parTrans" cxnId="{54D091C8-1439-4D63-A0C0-85C386B01EB3}">
      <dgm:prSet/>
      <dgm:spPr/>
      <dgm:t>
        <a:bodyPr/>
        <a:lstStyle/>
        <a:p>
          <a:endParaRPr lang="en-US"/>
        </a:p>
      </dgm:t>
    </dgm:pt>
    <dgm:pt modelId="{25C2D93D-655F-4D9A-B429-F3B67E5DC94C}" type="sibTrans" cxnId="{54D091C8-1439-4D63-A0C0-85C386B01EB3}">
      <dgm:prSet/>
      <dgm:spPr/>
      <dgm:t>
        <a:bodyPr/>
        <a:lstStyle/>
        <a:p>
          <a:endParaRPr lang="en-US"/>
        </a:p>
      </dgm:t>
    </dgm:pt>
    <dgm:pt modelId="{F77310D7-CA51-49FB-99D3-18964BFDCB56}">
      <dgm:prSet phldrT="[Text]"/>
      <dgm:spPr>
        <a:solidFill>
          <a:srgbClr val="FF0000"/>
        </a:solidFill>
      </dgm:spPr>
      <dgm:t>
        <a:bodyPr/>
        <a:lstStyle/>
        <a:p>
          <a:r>
            <a:rPr lang="en-US" dirty="0" smtClean="0"/>
            <a:t>Government regulations</a:t>
          </a:r>
          <a:endParaRPr lang="en-US" dirty="0"/>
        </a:p>
      </dgm:t>
    </dgm:pt>
    <dgm:pt modelId="{59DA1286-9348-4399-B7B5-432965D1BAF2}" type="parTrans" cxnId="{1D4E53C4-F910-4F87-80C4-056EA945F3CB}">
      <dgm:prSet/>
      <dgm:spPr/>
      <dgm:t>
        <a:bodyPr/>
        <a:lstStyle/>
        <a:p>
          <a:endParaRPr lang="en-US"/>
        </a:p>
      </dgm:t>
    </dgm:pt>
    <dgm:pt modelId="{9F905821-44F3-4FB3-A653-385638066376}" type="sibTrans" cxnId="{1D4E53C4-F910-4F87-80C4-056EA945F3CB}">
      <dgm:prSet/>
      <dgm:spPr/>
      <dgm:t>
        <a:bodyPr/>
        <a:lstStyle/>
        <a:p>
          <a:endParaRPr lang="en-US"/>
        </a:p>
      </dgm:t>
    </dgm:pt>
    <dgm:pt modelId="{C99AF9FC-0DA4-44DB-8BFA-103B5DE12DC0}">
      <dgm:prSet phldrT="[Text]"/>
      <dgm:spPr>
        <a:solidFill>
          <a:srgbClr val="FF0000"/>
        </a:solidFill>
      </dgm:spPr>
      <dgm:t>
        <a:bodyPr/>
        <a:lstStyle/>
        <a:p>
          <a:endParaRPr lang="en-US" dirty="0"/>
        </a:p>
      </dgm:t>
    </dgm:pt>
    <dgm:pt modelId="{CF8475F8-0347-4EB0-BB89-2558CE62F68C}" type="parTrans" cxnId="{CCC4C09A-317A-49D1-99BB-D2293C7D3EE5}">
      <dgm:prSet/>
      <dgm:spPr/>
      <dgm:t>
        <a:bodyPr/>
        <a:lstStyle/>
        <a:p>
          <a:endParaRPr lang="en-US"/>
        </a:p>
      </dgm:t>
    </dgm:pt>
    <dgm:pt modelId="{E005A090-9F67-41CE-A9C6-5B261A896E72}" type="sibTrans" cxnId="{CCC4C09A-317A-49D1-99BB-D2293C7D3EE5}">
      <dgm:prSet/>
      <dgm:spPr/>
      <dgm:t>
        <a:bodyPr/>
        <a:lstStyle/>
        <a:p>
          <a:endParaRPr lang="en-US"/>
        </a:p>
      </dgm:t>
    </dgm:pt>
    <dgm:pt modelId="{94D4F91E-FCAD-4B70-B936-E9036747A2CE}">
      <dgm:prSet phldrT="[Text]"/>
      <dgm:spPr>
        <a:solidFill>
          <a:srgbClr val="FF0000"/>
        </a:solidFill>
      </dgm:spPr>
      <dgm:t>
        <a:bodyPr/>
        <a:lstStyle/>
        <a:p>
          <a:r>
            <a:rPr lang="en-US" dirty="0" smtClean="0"/>
            <a:t>This disruptive innovation could cause protests from existing taxi drivers</a:t>
          </a:r>
          <a:endParaRPr lang="en-US" dirty="0"/>
        </a:p>
      </dgm:t>
    </dgm:pt>
    <dgm:pt modelId="{E70DC0E9-1A87-4564-AA59-B044F4C7B896}" type="parTrans" cxnId="{4D340A96-F3D6-446B-B8F8-5E1D0A3BEBCB}">
      <dgm:prSet/>
      <dgm:spPr/>
      <dgm:t>
        <a:bodyPr/>
        <a:lstStyle/>
        <a:p>
          <a:endParaRPr lang="en-US"/>
        </a:p>
      </dgm:t>
    </dgm:pt>
    <dgm:pt modelId="{1F06DDD2-9D56-4C8B-8EBF-FD82576BC4BC}" type="sibTrans" cxnId="{4D340A96-F3D6-446B-B8F8-5E1D0A3BEBCB}">
      <dgm:prSet/>
      <dgm:spPr/>
      <dgm:t>
        <a:bodyPr/>
        <a:lstStyle/>
        <a:p>
          <a:endParaRPr lang="en-US"/>
        </a:p>
      </dgm:t>
    </dgm:pt>
    <dgm:pt modelId="{A66E9B71-919E-4411-BFEB-8B2B8423FDC0}">
      <dgm:prSet phldrT="[Text]"/>
      <dgm:spPr>
        <a:solidFill>
          <a:srgbClr val="FF0000"/>
        </a:solidFill>
      </dgm:spPr>
      <dgm:t>
        <a:bodyPr/>
        <a:lstStyle/>
        <a:p>
          <a:r>
            <a:rPr lang="en-US" dirty="0" smtClean="0"/>
            <a:t>Low quality infrastructure</a:t>
          </a:r>
          <a:endParaRPr lang="en-US" dirty="0"/>
        </a:p>
      </dgm:t>
    </dgm:pt>
    <dgm:pt modelId="{B080284E-2BC0-4AB0-9757-E9D35BE04303}" type="parTrans" cxnId="{775DBAC1-9E78-45C7-9261-4679BB493E94}">
      <dgm:prSet/>
      <dgm:spPr/>
      <dgm:t>
        <a:bodyPr/>
        <a:lstStyle/>
        <a:p>
          <a:endParaRPr lang="en-US"/>
        </a:p>
      </dgm:t>
    </dgm:pt>
    <dgm:pt modelId="{036AEE99-E58E-45A9-9CAC-1C624252FAF9}" type="sibTrans" cxnId="{775DBAC1-9E78-45C7-9261-4679BB493E94}">
      <dgm:prSet/>
      <dgm:spPr/>
      <dgm:t>
        <a:bodyPr/>
        <a:lstStyle/>
        <a:p>
          <a:endParaRPr lang="en-US"/>
        </a:p>
      </dgm:t>
    </dgm:pt>
    <dgm:pt modelId="{E1CF60D2-9615-4D06-825B-3AE407CC9132}">
      <dgm:prSet phldrT="[Text]"/>
      <dgm:spPr>
        <a:solidFill>
          <a:schemeClr val="bg1"/>
        </a:solidFill>
      </dgm:spPr>
      <dgm:t>
        <a:bodyPr/>
        <a:lstStyle/>
        <a:p>
          <a:r>
            <a:rPr lang="en-US" dirty="0" smtClean="0"/>
            <a:t>Growing number of commuters </a:t>
          </a:r>
          <a:endParaRPr lang="en-US" dirty="0"/>
        </a:p>
      </dgm:t>
    </dgm:pt>
    <dgm:pt modelId="{D9810832-6CBF-4C76-A845-0BCACC969A8C}" type="parTrans" cxnId="{818A4111-957E-4EFE-9688-334CF387D6AF}">
      <dgm:prSet/>
      <dgm:spPr/>
      <dgm:t>
        <a:bodyPr/>
        <a:lstStyle/>
        <a:p>
          <a:endParaRPr lang="en-US"/>
        </a:p>
      </dgm:t>
    </dgm:pt>
    <dgm:pt modelId="{5E7929BA-B6BB-4DC8-B40F-7F3C39B6C17F}" type="sibTrans" cxnId="{818A4111-957E-4EFE-9688-334CF387D6AF}">
      <dgm:prSet/>
      <dgm:spPr/>
      <dgm:t>
        <a:bodyPr/>
        <a:lstStyle/>
        <a:p>
          <a:endParaRPr lang="en-US"/>
        </a:p>
      </dgm:t>
    </dgm:pt>
    <dgm:pt modelId="{0125A302-E61B-4388-806B-03945E6F8D6D}">
      <dgm:prSet phldrT="[Text]"/>
      <dgm:spPr>
        <a:solidFill>
          <a:srgbClr val="FF0000"/>
        </a:solidFill>
      </dgm:spPr>
      <dgm:t>
        <a:bodyPr/>
        <a:lstStyle/>
        <a:p>
          <a:r>
            <a:rPr lang="en-US" dirty="0" smtClean="0"/>
            <a:t>Security </a:t>
          </a:r>
          <a:endParaRPr lang="en-US" dirty="0"/>
        </a:p>
      </dgm:t>
    </dgm:pt>
    <dgm:pt modelId="{ED0D07C1-3139-4DDC-87BD-B48E53E8BD4F}" type="parTrans" cxnId="{A3D6DF54-AE0B-4BF1-A3C1-7B3E81D31DFE}">
      <dgm:prSet/>
      <dgm:spPr/>
      <dgm:t>
        <a:bodyPr/>
        <a:lstStyle/>
        <a:p>
          <a:endParaRPr lang="en-US"/>
        </a:p>
      </dgm:t>
    </dgm:pt>
    <dgm:pt modelId="{2018156E-8078-4985-8717-3C09363EC8D4}" type="sibTrans" cxnId="{A3D6DF54-AE0B-4BF1-A3C1-7B3E81D31DFE}">
      <dgm:prSet/>
      <dgm:spPr/>
      <dgm:t>
        <a:bodyPr/>
        <a:lstStyle/>
        <a:p>
          <a:endParaRPr lang="en-US"/>
        </a:p>
      </dgm:t>
    </dgm:pt>
    <dgm:pt modelId="{724E1BB4-E714-4E79-B0DF-A9ACC60D1D02}" type="pres">
      <dgm:prSet presAssocID="{B617F2BF-A61A-4A81-BE2B-26C3B2ACFF3D}" presName="Name0" presStyleCnt="0">
        <dgm:presLayoutVars>
          <dgm:dir/>
          <dgm:resizeHandles val="exact"/>
        </dgm:presLayoutVars>
      </dgm:prSet>
      <dgm:spPr/>
      <dgm:t>
        <a:bodyPr/>
        <a:lstStyle/>
        <a:p>
          <a:endParaRPr lang="en-US"/>
        </a:p>
      </dgm:t>
    </dgm:pt>
    <dgm:pt modelId="{C55B795C-491A-420A-B006-D2153725D8A7}" type="pres">
      <dgm:prSet presAssocID="{74EFED09-E99D-453D-8296-1756D374C0ED}" presName="node" presStyleLbl="node1" presStyleIdx="0" presStyleCnt="2">
        <dgm:presLayoutVars>
          <dgm:bulletEnabled val="1"/>
        </dgm:presLayoutVars>
      </dgm:prSet>
      <dgm:spPr/>
      <dgm:t>
        <a:bodyPr/>
        <a:lstStyle/>
        <a:p>
          <a:endParaRPr lang="en-US"/>
        </a:p>
      </dgm:t>
    </dgm:pt>
    <dgm:pt modelId="{E2DE8918-B0A9-421A-B802-48389D9A585D}" type="pres">
      <dgm:prSet presAssocID="{68E9D131-CA8C-483C-9A3F-9031331B98A2}" presName="sibTrans" presStyleCnt="0"/>
      <dgm:spPr/>
    </dgm:pt>
    <dgm:pt modelId="{8F761438-E0F4-43CB-964C-DAB2DFFB5952}" type="pres">
      <dgm:prSet presAssocID="{F77A59DB-2DB3-46EB-A547-B2E0E9EB8E3D}" presName="node" presStyleLbl="node1" presStyleIdx="1" presStyleCnt="2" custLinFactNeighborX="0">
        <dgm:presLayoutVars>
          <dgm:bulletEnabled val="1"/>
        </dgm:presLayoutVars>
      </dgm:prSet>
      <dgm:spPr/>
      <dgm:t>
        <a:bodyPr/>
        <a:lstStyle/>
        <a:p>
          <a:endParaRPr lang="en-US"/>
        </a:p>
      </dgm:t>
    </dgm:pt>
  </dgm:ptLst>
  <dgm:cxnLst>
    <dgm:cxn modelId="{1AC3F937-55BF-4D26-BC95-6EBD87D0B5EF}" type="presOf" srcId="{049B702F-527A-4C5E-A58F-1DEEF8759C4B}" destId="{C55B795C-491A-420A-B006-D2153725D8A7}" srcOrd="0" destOrd="3" presId="urn:microsoft.com/office/officeart/2005/8/layout/hList6"/>
    <dgm:cxn modelId="{7BFE716E-7F9D-426A-9F4A-9E93BFCF26CF}" type="presOf" srcId="{B617F2BF-A61A-4A81-BE2B-26C3B2ACFF3D}" destId="{724E1BB4-E714-4E79-B0DF-A9ACC60D1D02}" srcOrd="0" destOrd="0" presId="urn:microsoft.com/office/officeart/2005/8/layout/hList6"/>
    <dgm:cxn modelId="{A3D6DF54-AE0B-4BF1-A3C1-7B3E81D31DFE}" srcId="{F77A59DB-2DB3-46EB-A547-B2E0E9EB8E3D}" destId="{0125A302-E61B-4388-806B-03945E6F8D6D}" srcOrd="3" destOrd="0" parTransId="{ED0D07C1-3139-4DDC-87BD-B48E53E8BD4F}" sibTransId="{2018156E-8078-4985-8717-3C09363EC8D4}"/>
    <dgm:cxn modelId="{818A4111-957E-4EFE-9688-334CF387D6AF}" srcId="{74EFED09-E99D-453D-8296-1756D374C0ED}" destId="{E1CF60D2-9615-4D06-825B-3AE407CC9132}" srcOrd="0" destOrd="0" parTransId="{D9810832-6CBF-4C76-A845-0BCACC969A8C}" sibTransId="{5E7929BA-B6BB-4DC8-B40F-7F3C39B6C17F}"/>
    <dgm:cxn modelId="{79BD1358-08ED-42E6-8592-C93679275CFE}" type="presOf" srcId="{0125A302-E61B-4388-806B-03945E6F8D6D}" destId="{8F761438-E0F4-43CB-964C-DAB2DFFB5952}" srcOrd="0" destOrd="4" presId="urn:microsoft.com/office/officeart/2005/8/layout/hList6"/>
    <dgm:cxn modelId="{1661217B-DB0C-447E-B1C5-BF4B6F9CFE3D}" type="presOf" srcId="{45E5C7B0-FBB1-4335-AC1D-3E13C526F724}" destId="{C55B795C-491A-420A-B006-D2153725D8A7}" srcOrd="0" destOrd="2" presId="urn:microsoft.com/office/officeart/2005/8/layout/hList6"/>
    <dgm:cxn modelId="{775DBAC1-9E78-45C7-9261-4679BB493E94}" srcId="{F77A59DB-2DB3-46EB-A547-B2E0E9EB8E3D}" destId="{A66E9B71-919E-4411-BFEB-8B2B8423FDC0}" srcOrd="2" destOrd="0" parTransId="{B080284E-2BC0-4AB0-9757-E9D35BE04303}" sibTransId="{036AEE99-E58E-45A9-9CAC-1C624252FAF9}"/>
    <dgm:cxn modelId="{74F2D265-B868-4CF3-A743-32976A2069AA}" srcId="{B617F2BF-A61A-4A81-BE2B-26C3B2ACFF3D}" destId="{74EFED09-E99D-453D-8296-1756D374C0ED}" srcOrd="0" destOrd="0" parTransId="{B873FB65-848F-4F4F-80DD-8792079CFB59}" sibTransId="{68E9D131-CA8C-483C-9A3F-9031331B98A2}"/>
    <dgm:cxn modelId="{616FB61F-3801-4F42-98C5-77B65B9B6363}" type="presOf" srcId="{E1CF60D2-9615-4D06-825B-3AE407CC9132}" destId="{C55B795C-491A-420A-B006-D2153725D8A7}" srcOrd="0" destOrd="1" presId="urn:microsoft.com/office/officeart/2005/8/layout/hList6"/>
    <dgm:cxn modelId="{4D340A96-F3D6-446B-B8F8-5E1D0A3BEBCB}" srcId="{F77A59DB-2DB3-46EB-A547-B2E0E9EB8E3D}" destId="{94D4F91E-FCAD-4B70-B936-E9036747A2CE}" srcOrd="1" destOrd="0" parTransId="{E70DC0E9-1A87-4564-AA59-B044F4C7B896}" sibTransId="{1F06DDD2-9D56-4C8B-8EBF-FD82576BC4BC}"/>
    <dgm:cxn modelId="{FE3BB270-2E53-4134-BB95-298BA2A1F9E9}" type="presOf" srcId="{F77A59DB-2DB3-46EB-A547-B2E0E9EB8E3D}" destId="{8F761438-E0F4-43CB-964C-DAB2DFFB5952}" srcOrd="0" destOrd="0" presId="urn:microsoft.com/office/officeart/2005/8/layout/hList6"/>
    <dgm:cxn modelId="{1D4E53C4-F910-4F87-80C4-056EA945F3CB}" srcId="{F77A59DB-2DB3-46EB-A547-B2E0E9EB8E3D}" destId="{F77310D7-CA51-49FB-99D3-18964BFDCB56}" srcOrd="0" destOrd="0" parTransId="{59DA1286-9348-4399-B7B5-432965D1BAF2}" sibTransId="{9F905821-44F3-4FB3-A653-385638066376}"/>
    <dgm:cxn modelId="{ACA894A5-08F9-4003-9F26-1F3CFB838224}" srcId="{74EFED09-E99D-453D-8296-1756D374C0ED}" destId="{049B702F-527A-4C5E-A58F-1DEEF8759C4B}" srcOrd="2" destOrd="0" parTransId="{BA741FDE-2C76-4868-88F5-09E4053F0530}" sibTransId="{F6CB290A-EF6E-4176-A160-45F42C41A8B2}"/>
    <dgm:cxn modelId="{410E8CA8-A654-403F-8550-E5BB8BF3BA26}" srcId="{74EFED09-E99D-453D-8296-1756D374C0ED}" destId="{45E5C7B0-FBB1-4335-AC1D-3E13C526F724}" srcOrd="1" destOrd="0" parTransId="{EE2BCEBE-7967-4170-94FA-E05135726C8C}" sibTransId="{1BA5AE1A-BF5C-4AEF-89E3-A943AF7DFB4C}"/>
    <dgm:cxn modelId="{54D091C8-1439-4D63-A0C0-85C386B01EB3}" srcId="{B617F2BF-A61A-4A81-BE2B-26C3B2ACFF3D}" destId="{F77A59DB-2DB3-46EB-A547-B2E0E9EB8E3D}" srcOrd="1" destOrd="0" parTransId="{83D4947B-CD73-4175-AD3C-60D563D0D4EE}" sibTransId="{25C2D93D-655F-4D9A-B429-F3B67E5DC94C}"/>
    <dgm:cxn modelId="{007A754C-9E42-46D8-B6A3-17A933377ED4}" type="presOf" srcId="{74EFED09-E99D-453D-8296-1756D374C0ED}" destId="{C55B795C-491A-420A-B006-D2153725D8A7}" srcOrd="0" destOrd="0" presId="urn:microsoft.com/office/officeart/2005/8/layout/hList6"/>
    <dgm:cxn modelId="{C6AF400D-9723-41AE-B624-51D1410AEC6A}" type="presOf" srcId="{C99AF9FC-0DA4-44DB-8BFA-103B5DE12DC0}" destId="{8F761438-E0F4-43CB-964C-DAB2DFFB5952}" srcOrd="0" destOrd="5" presId="urn:microsoft.com/office/officeart/2005/8/layout/hList6"/>
    <dgm:cxn modelId="{18105374-215F-4F82-ACCE-08122D24FC88}" type="presOf" srcId="{94D4F91E-FCAD-4B70-B936-E9036747A2CE}" destId="{8F761438-E0F4-43CB-964C-DAB2DFFB5952}" srcOrd="0" destOrd="2" presId="urn:microsoft.com/office/officeart/2005/8/layout/hList6"/>
    <dgm:cxn modelId="{9456F1F2-BBF5-4066-9470-7CCD25A0DD8A}" type="presOf" srcId="{A66E9B71-919E-4411-BFEB-8B2B8423FDC0}" destId="{8F761438-E0F4-43CB-964C-DAB2DFFB5952}" srcOrd="0" destOrd="3" presId="urn:microsoft.com/office/officeart/2005/8/layout/hList6"/>
    <dgm:cxn modelId="{CCC4C09A-317A-49D1-99BB-D2293C7D3EE5}" srcId="{F77A59DB-2DB3-46EB-A547-B2E0E9EB8E3D}" destId="{C99AF9FC-0DA4-44DB-8BFA-103B5DE12DC0}" srcOrd="4" destOrd="0" parTransId="{CF8475F8-0347-4EB0-BB89-2558CE62F68C}" sibTransId="{E005A090-9F67-41CE-A9C6-5B261A896E72}"/>
    <dgm:cxn modelId="{22B85D6B-F76D-42B2-B01F-AF61F34C86E5}" type="presOf" srcId="{F77310D7-CA51-49FB-99D3-18964BFDCB56}" destId="{8F761438-E0F4-43CB-964C-DAB2DFFB5952}" srcOrd="0" destOrd="1" presId="urn:microsoft.com/office/officeart/2005/8/layout/hList6"/>
    <dgm:cxn modelId="{B50AE964-1DA2-4640-BAB7-064B14FAF500}" type="presParOf" srcId="{724E1BB4-E714-4E79-B0DF-A9ACC60D1D02}" destId="{C55B795C-491A-420A-B006-D2153725D8A7}" srcOrd="0" destOrd="0" presId="urn:microsoft.com/office/officeart/2005/8/layout/hList6"/>
    <dgm:cxn modelId="{E26C9304-BA0C-4028-9218-21A1ACF25A5A}" type="presParOf" srcId="{724E1BB4-E714-4E79-B0DF-A9ACC60D1D02}" destId="{E2DE8918-B0A9-421A-B802-48389D9A585D}" srcOrd="1" destOrd="0" presId="urn:microsoft.com/office/officeart/2005/8/layout/hList6"/>
    <dgm:cxn modelId="{2BB54611-9E5B-4367-BE63-DB38D485F0B4}" type="presParOf" srcId="{724E1BB4-E714-4E79-B0DF-A9ACC60D1D02}" destId="{8F761438-E0F4-43CB-964C-DAB2DFFB5952}"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E38E0-C254-4F25-829F-C03CA82692D0}">
      <dsp:nvSpPr>
        <dsp:cNvPr id="0" name=""/>
        <dsp:cNvSpPr/>
      </dsp:nvSpPr>
      <dsp:spPr>
        <a:xfrm rot="16200000">
          <a:off x="827456" y="-822498"/>
          <a:ext cx="3124200" cy="4769197"/>
        </a:xfrm>
        <a:prstGeom prst="flowChartManualOperation">
          <a:avLst/>
        </a:prstGeom>
        <a:solidFill>
          <a:schemeClr val="bg1">
            <a:lumMod val="95000"/>
            <a:lumOff val="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009" bIns="0" numCol="1" spcCol="1270" anchor="t" anchorCtr="0">
          <a:noAutofit/>
        </a:bodyPr>
        <a:lstStyle/>
        <a:p>
          <a:pPr lvl="0" algn="l" defTabSz="1244600">
            <a:lnSpc>
              <a:spcPct val="90000"/>
            </a:lnSpc>
            <a:spcBef>
              <a:spcPct val="0"/>
            </a:spcBef>
            <a:spcAft>
              <a:spcPct val="35000"/>
            </a:spcAft>
          </a:pPr>
          <a:r>
            <a:rPr lang="en-US" sz="2800" kern="1200" dirty="0" smtClean="0"/>
            <a:t>Strength </a:t>
          </a:r>
          <a:endParaRPr lang="en-US" sz="2800" kern="1200" dirty="0"/>
        </a:p>
        <a:p>
          <a:pPr marL="228600" lvl="1" indent="-228600" algn="l" defTabSz="977900">
            <a:lnSpc>
              <a:spcPct val="90000"/>
            </a:lnSpc>
            <a:spcBef>
              <a:spcPct val="0"/>
            </a:spcBef>
            <a:spcAft>
              <a:spcPct val="15000"/>
            </a:spcAft>
            <a:buChar char="••"/>
          </a:pPr>
          <a:r>
            <a:rPr lang="en-US" sz="2200" kern="1200" dirty="0" smtClean="0"/>
            <a:t>The efficient and effective use of innovation and technology</a:t>
          </a:r>
          <a:endParaRPr lang="en-US" sz="2200" kern="1200" dirty="0"/>
        </a:p>
        <a:p>
          <a:pPr marL="228600" lvl="1" indent="-228600" algn="l" defTabSz="977900">
            <a:lnSpc>
              <a:spcPct val="90000"/>
            </a:lnSpc>
            <a:spcBef>
              <a:spcPct val="0"/>
            </a:spcBef>
            <a:spcAft>
              <a:spcPct val="15000"/>
            </a:spcAft>
            <a:buChar char="••"/>
          </a:pPr>
          <a:r>
            <a:rPr lang="en-US" sz="2200" kern="1200" dirty="0" smtClean="0"/>
            <a:t>Added focus on safety and recruitment standards</a:t>
          </a:r>
          <a:endParaRPr lang="en-US" sz="2200" kern="1200" dirty="0"/>
        </a:p>
      </dsp:txBody>
      <dsp:txXfrm rot="5400000">
        <a:off x="4958" y="624840"/>
        <a:ext cx="4769197" cy="1874520"/>
      </dsp:txXfrm>
    </dsp:sp>
    <dsp:sp modelId="{DCD47458-A7B2-44BE-9638-7BAF8BD1B20A}">
      <dsp:nvSpPr>
        <dsp:cNvPr id="0" name=""/>
        <dsp:cNvSpPr/>
      </dsp:nvSpPr>
      <dsp:spPr>
        <a:xfrm rot="16200000">
          <a:off x="5959301" y="-822498"/>
          <a:ext cx="3124200" cy="4769197"/>
        </a:xfrm>
        <a:prstGeom prst="flowChartManualOperation">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009" bIns="0" numCol="1" spcCol="1270" anchor="t" anchorCtr="0">
          <a:noAutofit/>
        </a:bodyPr>
        <a:lstStyle/>
        <a:p>
          <a:pPr lvl="0" algn="l" defTabSz="1244600">
            <a:lnSpc>
              <a:spcPct val="90000"/>
            </a:lnSpc>
            <a:spcBef>
              <a:spcPct val="0"/>
            </a:spcBef>
            <a:spcAft>
              <a:spcPct val="35000"/>
            </a:spcAft>
          </a:pPr>
          <a:r>
            <a:rPr lang="en-US" sz="2800" kern="1200" dirty="0" smtClean="0"/>
            <a:t>Weakness</a:t>
          </a:r>
          <a:endParaRPr lang="en-US" sz="2800" kern="1200" dirty="0"/>
        </a:p>
        <a:p>
          <a:pPr marL="228600" lvl="1" indent="-228600" algn="l" defTabSz="977900">
            <a:lnSpc>
              <a:spcPct val="90000"/>
            </a:lnSpc>
            <a:spcBef>
              <a:spcPct val="0"/>
            </a:spcBef>
            <a:spcAft>
              <a:spcPct val="15000"/>
            </a:spcAft>
            <a:buChar char="••"/>
          </a:pPr>
          <a:r>
            <a:rPr lang="en-US" sz="2200" kern="1200" dirty="0" smtClean="0"/>
            <a:t>Scalability (problem of plenty)</a:t>
          </a:r>
          <a:endParaRPr lang="en-US" sz="2200" kern="1200" dirty="0"/>
        </a:p>
        <a:p>
          <a:pPr marL="228600" lvl="1" indent="-228600" algn="l" defTabSz="977900">
            <a:lnSpc>
              <a:spcPct val="90000"/>
            </a:lnSpc>
            <a:spcBef>
              <a:spcPct val="0"/>
            </a:spcBef>
            <a:spcAft>
              <a:spcPct val="15000"/>
            </a:spcAft>
            <a:buChar char="••"/>
          </a:pPr>
          <a:r>
            <a:rPr lang="en-US" sz="2200" kern="1200" dirty="0" smtClean="0"/>
            <a:t>Difficult customer retention</a:t>
          </a:r>
          <a:endParaRPr lang="en-US" sz="2200" kern="1200" dirty="0"/>
        </a:p>
        <a:p>
          <a:pPr marL="228600" lvl="1" indent="-228600" algn="l" defTabSz="977900">
            <a:lnSpc>
              <a:spcPct val="90000"/>
            </a:lnSpc>
            <a:spcBef>
              <a:spcPct val="0"/>
            </a:spcBef>
            <a:spcAft>
              <a:spcPct val="15000"/>
            </a:spcAft>
            <a:buChar char="••"/>
          </a:pPr>
          <a:r>
            <a:rPr lang="en-US" sz="2200" kern="1200" dirty="0" smtClean="0"/>
            <a:t>Price</a:t>
          </a:r>
          <a:endParaRPr lang="en-US" sz="2200" kern="1200" dirty="0"/>
        </a:p>
      </dsp:txBody>
      <dsp:txXfrm rot="5400000">
        <a:off x="5136803" y="624840"/>
        <a:ext cx="4769197"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B795C-491A-420A-B006-D2153725D8A7}">
      <dsp:nvSpPr>
        <dsp:cNvPr id="0" name=""/>
        <dsp:cNvSpPr/>
      </dsp:nvSpPr>
      <dsp:spPr>
        <a:xfrm rot="16200000">
          <a:off x="827456" y="-822498"/>
          <a:ext cx="3124200" cy="4769197"/>
        </a:xfrm>
        <a:prstGeom prst="flowChartManualOperati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221" bIns="0" numCol="1" spcCol="1270" anchor="t" anchorCtr="0">
          <a:noAutofit/>
        </a:bodyPr>
        <a:lstStyle/>
        <a:p>
          <a:pPr lvl="0" algn="l" defTabSz="844550">
            <a:lnSpc>
              <a:spcPct val="90000"/>
            </a:lnSpc>
            <a:spcBef>
              <a:spcPct val="0"/>
            </a:spcBef>
            <a:spcAft>
              <a:spcPct val="35000"/>
            </a:spcAft>
          </a:pPr>
          <a:r>
            <a:rPr lang="en-US" sz="1900" kern="1200" dirty="0" smtClean="0"/>
            <a:t>Opportunities</a:t>
          </a:r>
          <a:endParaRPr lang="en-US" sz="1900" kern="1200" dirty="0"/>
        </a:p>
        <a:p>
          <a:pPr marL="114300" lvl="1" indent="-114300" algn="l" defTabSz="666750">
            <a:lnSpc>
              <a:spcPct val="90000"/>
            </a:lnSpc>
            <a:spcBef>
              <a:spcPct val="0"/>
            </a:spcBef>
            <a:spcAft>
              <a:spcPct val="15000"/>
            </a:spcAft>
            <a:buChar char="••"/>
          </a:pPr>
          <a:r>
            <a:rPr lang="en-US" sz="1500" kern="1200" dirty="0" smtClean="0"/>
            <a:t>Growing number of commuters </a:t>
          </a:r>
          <a:endParaRPr lang="en-US" sz="1500" kern="1200" dirty="0"/>
        </a:p>
        <a:p>
          <a:pPr marL="114300" lvl="1" indent="-114300" algn="l" defTabSz="666750">
            <a:lnSpc>
              <a:spcPct val="90000"/>
            </a:lnSpc>
            <a:spcBef>
              <a:spcPct val="0"/>
            </a:spcBef>
            <a:spcAft>
              <a:spcPct val="15000"/>
            </a:spcAft>
            <a:buChar char="••"/>
          </a:pPr>
          <a:r>
            <a:rPr lang="en-US" sz="1500" kern="1200" dirty="0" smtClean="0"/>
            <a:t>Need for safety in Jamaica is trending </a:t>
          </a:r>
          <a:endParaRPr lang="en-US" sz="1500" kern="1200" dirty="0"/>
        </a:p>
        <a:p>
          <a:pPr marL="114300" lvl="1" indent="-114300" algn="l" defTabSz="666750">
            <a:lnSpc>
              <a:spcPct val="90000"/>
            </a:lnSpc>
            <a:spcBef>
              <a:spcPct val="0"/>
            </a:spcBef>
            <a:spcAft>
              <a:spcPct val="15000"/>
            </a:spcAft>
            <a:buChar char="••"/>
          </a:pPr>
          <a:r>
            <a:rPr lang="en-US" sz="1500" kern="1200" dirty="0" smtClean="0"/>
            <a:t>Competitors lack in innovation and technology</a:t>
          </a:r>
          <a:endParaRPr lang="en-US" sz="1500" kern="1200" dirty="0"/>
        </a:p>
      </dsp:txBody>
      <dsp:txXfrm rot="5400000">
        <a:off x="4958" y="624840"/>
        <a:ext cx="4769197" cy="1874520"/>
      </dsp:txXfrm>
    </dsp:sp>
    <dsp:sp modelId="{8F761438-E0F4-43CB-964C-DAB2DFFB5952}">
      <dsp:nvSpPr>
        <dsp:cNvPr id="0" name=""/>
        <dsp:cNvSpPr/>
      </dsp:nvSpPr>
      <dsp:spPr>
        <a:xfrm rot="16200000">
          <a:off x="5954343" y="-822498"/>
          <a:ext cx="3124200" cy="4769197"/>
        </a:xfrm>
        <a:prstGeom prst="flowChartManualOperation">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221" bIns="0" numCol="1" spcCol="1270" anchor="t" anchorCtr="0">
          <a:noAutofit/>
        </a:bodyPr>
        <a:lstStyle/>
        <a:p>
          <a:pPr lvl="0" algn="l" defTabSz="844550">
            <a:lnSpc>
              <a:spcPct val="90000"/>
            </a:lnSpc>
            <a:spcBef>
              <a:spcPct val="0"/>
            </a:spcBef>
            <a:spcAft>
              <a:spcPct val="35000"/>
            </a:spcAft>
          </a:pPr>
          <a:r>
            <a:rPr lang="en-US" sz="1900" kern="1200" dirty="0" smtClean="0"/>
            <a:t>Threats</a:t>
          </a:r>
          <a:endParaRPr lang="en-US" sz="1900" kern="1200" dirty="0"/>
        </a:p>
        <a:p>
          <a:pPr marL="114300" lvl="1" indent="-114300" algn="l" defTabSz="666750">
            <a:lnSpc>
              <a:spcPct val="90000"/>
            </a:lnSpc>
            <a:spcBef>
              <a:spcPct val="0"/>
            </a:spcBef>
            <a:spcAft>
              <a:spcPct val="15000"/>
            </a:spcAft>
            <a:buChar char="••"/>
          </a:pPr>
          <a:r>
            <a:rPr lang="en-US" sz="1500" kern="1200" dirty="0" smtClean="0"/>
            <a:t>Government regulations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This disruptive innovation could cause protests from existing taxi drivers</a:t>
          </a:r>
          <a:endParaRPr lang="en-US" sz="1500" kern="1200" dirty="0"/>
        </a:p>
        <a:p>
          <a:pPr marL="114300" lvl="1" indent="-114300" algn="l" defTabSz="666750">
            <a:lnSpc>
              <a:spcPct val="90000"/>
            </a:lnSpc>
            <a:spcBef>
              <a:spcPct val="0"/>
            </a:spcBef>
            <a:spcAft>
              <a:spcPct val="15000"/>
            </a:spcAft>
            <a:buChar char="••"/>
          </a:pPr>
          <a:r>
            <a:rPr lang="en-US" sz="1500" kern="1200" dirty="0" smtClean="0"/>
            <a:t>Low quality infrastructure</a:t>
          </a:r>
          <a:endParaRPr lang="en-US" sz="1500" kern="1200" dirty="0"/>
        </a:p>
        <a:p>
          <a:pPr marL="114300" lvl="1" indent="-114300" algn="l" defTabSz="666750">
            <a:lnSpc>
              <a:spcPct val="90000"/>
            </a:lnSpc>
            <a:spcBef>
              <a:spcPct val="0"/>
            </a:spcBef>
            <a:spcAft>
              <a:spcPct val="15000"/>
            </a:spcAft>
            <a:buChar char="••"/>
          </a:pPr>
          <a:r>
            <a:rPr lang="en-US" sz="1500" kern="1200" dirty="0" smtClean="0"/>
            <a:t>Security </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rot="5400000">
        <a:off x="5131845" y="624840"/>
        <a:ext cx="4769197" cy="187452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2995E-F6DD-47A0-BFB0-F93BD5509AA5}"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4C655-0C4A-4717-8C51-D9F43D392DDD}" type="slidenum">
              <a:rPr lang="en-US" smtClean="0"/>
              <a:t>‹#›</a:t>
            </a:fld>
            <a:endParaRPr lang="en-US"/>
          </a:p>
        </p:txBody>
      </p:sp>
    </p:spTree>
    <p:extLst>
      <p:ext uri="{BB962C8B-B14F-4D97-AF65-F5344CB8AC3E}">
        <p14:creationId xmlns:p14="http://schemas.microsoft.com/office/powerpoint/2010/main" val="73270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a:t>
            </a:fld>
            <a:endParaRPr lang="en-US"/>
          </a:p>
        </p:txBody>
      </p:sp>
    </p:spTree>
    <p:extLst>
      <p:ext uri="{BB962C8B-B14F-4D97-AF65-F5344CB8AC3E}">
        <p14:creationId xmlns:p14="http://schemas.microsoft.com/office/powerpoint/2010/main" val="204456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10</a:t>
            </a:fld>
            <a:endParaRPr lang="en-US"/>
          </a:p>
        </p:txBody>
      </p:sp>
    </p:spTree>
    <p:extLst>
      <p:ext uri="{BB962C8B-B14F-4D97-AF65-F5344CB8AC3E}">
        <p14:creationId xmlns:p14="http://schemas.microsoft.com/office/powerpoint/2010/main" val="392296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11</a:t>
            </a:fld>
            <a:endParaRPr lang="en-US"/>
          </a:p>
        </p:txBody>
      </p:sp>
    </p:spTree>
    <p:extLst>
      <p:ext uri="{BB962C8B-B14F-4D97-AF65-F5344CB8AC3E}">
        <p14:creationId xmlns:p14="http://schemas.microsoft.com/office/powerpoint/2010/main" val="60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12</a:t>
            </a:fld>
            <a:endParaRPr lang="en-US"/>
          </a:p>
        </p:txBody>
      </p:sp>
    </p:spTree>
    <p:extLst>
      <p:ext uri="{BB962C8B-B14F-4D97-AF65-F5344CB8AC3E}">
        <p14:creationId xmlns:p14="http://schemas.microsoft.com/office/powerpoint/2010/main" val="414353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added focus on safety, the service would not work in Jamaica at this time</a:t>
            </a:r>
          </a:p>
          <a:p>
            <a:r>
              <a:rPr lang="en-US" baseline="0" dirty="0" smtClean="0"/>
              <a:t>Give customers as much information as possible</a:t>
            </a:r>
          </a:p>
          <a:p>
            <a:r>
              <a:rPr lang="en-US" baseline="0" dirty="0" smtClean="0"/>
              <a:t>Social media allows for potential customers to see what other people have to say about the service… also a good platform for customer feedback</a:t>
            </a:r>
          </a:p>
          <a:p>
            <a:r>
              <a:rPr lang="en-US" baseline="0" dirty="0" smtClean="0"/>
              <a:t>University students, young professionals traveling late at night/early, school children, senior </a:t>
            </a:r>
            <a:r>
              <a:rPr lang="en-US" baseline="0" dirty="0" err="1" smtClean="0"/>
              <a:t>citezens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B04C655-0C4A-4717-8C51-D9F43D392DDD}" type="slidenum">
              <a:rPr lang="en-US" smtClean="0"/>
              <a:t>13</a:t>
            </a:fld>
            <a:endParaRPr lang="en-US"/>
          </a:p>
        </p:txBody>
      </p:sp>
    </p:spTree>
    <p:extLst>
      <p:ext uri="{BB962C8B-B14F-4D97-AF65-F5344CB8AC3E}">
        <p14:creationId xmlns:p14="http://schemas.microsoft.com/office/powerpoint/2010/main" val="137262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14</a:t>
            </a:fld>
            <a:endParaRPr lang="en-US"/>
          </a:p>
        </p:txBody>
      </p:sp>
    </p:spTree>
    <p:extLst>
      <p:ext uri="{BB962C8B-B14F-4D97-AF65-F5344CB8AC3E}">
        <p14:creationId xmlns:p14="http://schemas.microsoft.com/office/powerpoint/2010/main" val="385944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15</a:t>
            </a:fld>
            <a:endParaRPr lang="en-US"/>
          </a:p>
        </p:txBody>
      </p:sp>
    </p:spTree>
    <p:extLst>
      <p:ext uri="{BB962C8B-B14F-4D97-AF65-F5344CB8AC3E}">
        <p14:creationId xmlns:p14="http://schemas.microsoft.com/office/powerpoint/2010/main" val="755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2</a:t>
            </a:fld>
            <a:endParaRPr lang="en-US"/>
          </a:p>
        </p:txBody>
      </p:sp>
    </p:spTree>
    <p:extLst>
      <p:ext uri="{BB962C8B-B14F-4D97-AF65-F5344CB8AC3E}">
        <p14:creationId xmlns:p14="http://schemas.microsoft.com/office/powerpoint/2010/main" val="169464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3</a:t>
            </a:fld>
            <a:endParaRPr lang="en-US"/>
          </a:p>
        </p:txBody>
      </p:sp>
    </p:spTree>
    <p:extLst>
      <p:ext uri="{BB962C8B-B14F-4D97-AF65-F5344CB8AC3E}">
        <p14:creationId xmlns:p14="http://schemas.microsoft.com/office/powerpoint/2010/main" val="204282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4</a:t>
            </a:fld>
            <a:endParaRPr lang="en-US"/>
          </a:p>
        </p:txBody>
      </p:sp>
    </p:spTree>
    <p:extLst>
      <p:ext uri="{BB962C8B-B14F-4D97-AF65-F5344CB8AC3E}">
        <p14:creationId xmlns:p14="http://schemas.microsoft.com/office/powerpoint/2010/main" val="334512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5</a:t>
            </a:fld>
            <a:endParaRPr lang="en-US"/>
          </a:p>
        </p:txBody>
      </p:sp>
    </p:spTree>
    <p:extLst>
      <p:ext uri="{BB962C8B-B14F-4D97-AF65-F5344CB8AC3E}">
        <p14:creationId xmlns:p14="http://schemas.microsoft.com/office/powerpoint/2010/main" val="9234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6</a:t>
            </a:fld>
            <a:endParaRPr lang="en-US"/>
          </a:p>
        </p:txBody>
      </p:sp>
    </p:spTree>
    <p:extLst>
      <p:ext uri="{BB962C8B-B14F-4D97-AF65-F5344CB8AC3E}">
        <p14:creationId xmlns:p14="http://schemas.microsoft.com/office/powerpoint/2010/main" val="183565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7</a:t>
            </a:fld>
            <a:endParaRPr lang="en-US"/>
          </a:p>
        </p:txBody>
      </p:sp>
    </p:spTree>
    <p:extLst>
      <p:ext uri="{BB962C8B-B14F-4D97-AF65-F5344CB8AC3E}">
        <p14:creationId xmlns:p14="http://schemas.microsoft.com/office/powerpoint/2010/main" val="59573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04C655-0C4A-4717-8C51-D9F43D392DDD}" type="slidenum">
              <a:rPr lang="en-US" smtClean="0"/>
              <a:t>8</a:t>
            </a:fld>
            <a:endParaRPr lang="en-US"/>
          </a:p>
        </p:txBody>
      </p:sp>
    </p:spTree>
    <p:extLst>
      <p:ext uri="{BB962C8B-B14F-4D97-AF65-F5344CB8AC3E}">
        <p14:creationId xmlns:p14="http://schemas.microsoft.com/office/powerpoint/2010/main" val="83275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04C655-0C4A-4717-8C51-D9F43D392DDD}" type="slidenum">
              <a:rPr lang="en-US" smtClean="0"/>
              <a:t>9</a:t>
            </a:fld>
            <a:endParaRPr lang="en-US"/>
          </a:p>
        </p:txBody>
      </p:sp>
    </p:spTree>
    <p:extLst>
      <p:ext uri="{BB962C8B-B14F-4D97-AF65-F5344CB8AC3E}">
        <p14:creationId xmlns:p14="http://schemas.microsoft.com/office/powerpoint/2010/main" val="116751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97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671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331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415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4728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99742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81619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0024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27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215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644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897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343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977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604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449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8/24/2018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600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509A250-FF31-4206-8172-F9D3106AACB1}" type="datetimeFigureOut">
              <a:rPr lang="en-US" smtClean="0"/>
              <a:t>8/24/2018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9275061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Meru Cabs in Jamaica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758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in Jamaica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1559181"/>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73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impacts </a:t>
            </a:r>
            <a:endParaRPr lang="en-US" dirty="0"/>
          </a:p>
        </p:txBody>
      </p:sp>
      <p:sp>
        <p:nvSpPr>
          <p:cNvPr id="3" name="Content Placeholder 2"/>
          <p:cNvSpPr>
            <a:spLocks noGrp="1"/>
          </p:cNvSpPr>
          <p:nvPr>
            <p:ph idx="1"/>
          </p:nvPr>
        </p:nvSpPr>
        <p:spPr/>
        <p:txBody>
          <a:bodyPr/>
          <a:lstStyle/>
          <a:p>
            <a:r>
              <a:rPr lang="en-US" dirty="0" smtClean="0"/>
              <a:t>Provide more jobs</a:t>
            </a:r>
          </a:p>
          <a:p>
            <a:r>
              <a:rPr lang="en-US" dirty="0" smtClean="0"/>
              <a:t>Increase tax income</a:t>
            </a:r>
          </a:p>
          <a:p>
            <a:r>
              <a:rPr lang="en-US" dirty="0" smtClean="0"/>
              <a:t>Provide access to a safer taxi service</a:t>
            </a:r>
            <a:endParaRPr lang="en-US" dirty="0"/>
          </a:p>
        </p:txBody>
      </p:sp>
    </p:spTree>
    <p:extLst>
      <p:ext uri="{BB962C8B-B14F-4D97-AF65-F5344CB8AC3E}">
        <p14:creationId xmlns:p14="http://schemas.microsoft.com/office/powerpoint/2010/main" val="3159815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impacts</a:t>
            </a:r>
            <a:endParaRPr lang="en-US" dirty="0"/>
          </a:p>
        </p:txBody>
      </p:sp>
      <p:sp>
        <p:nvSpPr>
          <p:cNvPr id="3" name="Content Placeholder 2"/>
          <p:cNvSpPr>
            <a:spLocks noGrp="1"/>
          </p:cNvSpPr>
          <p:nvPr>
            <p:ph idx="1"/>
          </p:nvPr>
        </p:nvSpPr>
        <p:spPr/>
        <p:txBody>
          <a:bodyPr/>
          <a:lstStyle/>
          <a:p>
            <a:r>
              <a:rPr lang="en-US" dirty="0" smtClean="0"/>
              <a:t>More vehicles on the road, potentially causes more traffic</a:t>
            </a:r>
          </a:p>
          <a:p>
            <a:r>
              <a:rPr lang="en-US" dirty="0" smtClean="0"/>
              <a:t>More pollution</a:t>
            </a:r>
          </a:p>
          <a:p>
            <a:r>
              <a:rPr lang="en-US" dirty="0" smtClean="0"/>
              <a:t>More accidents</a:t>
            </a:r>
            <a:endParaRPr lang="en-US" dirty="0"/>
          </a:p>
        </p:txBody>
      </p:sp>
    </p:spTree>
    <p:extLst>
      <p:ext uri="{BB962C8B-B14F-4D97-AF65-F5344CB8AC3E}">
        <p14:creationId xmlns:p14="http://schemas.microsoft.com/office/powerpoint/2010/main" val="88874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endParaRPr lang="en-US" dirty="0"/>
          </a:p>
        </p:txBody>
      </p:sp>
      <p:sp>
        <p:nvSpPr>
          <p:cNvPr id="3" name="Content Placeholder 2"/>
          <p:cNvSpPr>
            <a:spLocks noGrp="1"/>
          </p:cNvSpPr>
          <p:nvPr>
            <p:ph idx="1"/>
          </p:nvPr>
        </p:nvSpPr>
        <p:spPr/>
        <p:txBody>
          <a:bodyPr/>
          <a:lstStyle/>
          <a:p>
            <a:r>
              <a:rPr lang="en-US" dirty="0" smtClean="0"/>
              <a:t>Focus heavily on safety</a:t>
            </a:r>
          </a:p>
          <a:p>
            <a:r>
              <a:rPr lang="en-US" dirty="0" smtClean="0"/>
              <a:t>Transparency</a:t>
            </a:r>
          </a:p>
          <a:p>
            <a:r>
              <a:rPr lang="en-US" dirty="0" smtClean="0"/>
              <a:t>Engagement through social media</a:t>
            </a:r>
          </a:p>
          <a:p>
            <a:r>
              <a:rPr lang="en-US" dirty="0" smtClean="0"/>
              <a:t>Focus on niches </a:t>
            </a:r>
          </a:p>
        </p:txBody>
      </p:sp>
    </p:spTree>
    <p:extLst>
      <p:ext uri="{BB962C8B-B14F-4D97-AF65-F5344CB8AC3E}">
        <p14:creationId xmlns:p14="http://schemas.microsoft.com/office/powerpoint/2010/main" val="1802135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endParaRPr lang="en-US" dirty="0"/>
          </a:p>
        </p:txBody>
      </p:sp>
      <p:sp>
        <p:nvSpPr>
          <p:cNvPr id="3" name="Content Placeholder 2"/>
          <p:cNvSpPr>
            <a:spLocks noGrp="1"/>
          </p:cNvSpPr>
          <p:nvPr>
            <p:ph idx="1"/>
          </p:nvPr>
        </p:nvSpPr>
        <p:spPr/>
        <p:txBody>
          <a:bodyPr>
            <a:normAutofit lnSpcReduction="10000"/>
          </a:bodyPr>
          <a:lstStyle/>
          <a:p>
            <a:r>
              <a:rPr lang="en-US" dirty="0" smtClean="0"/>
              <a:t>Collaboration </a:t>
            </a:r>
          </a:p>
          <a:p>
            <a:pPr lvl="1"/>
            <a:r>
              <a:rPr lang="en-US" dirty="0" smtClean="0"/>
              <a:t>Collaborate with existing taxi drivers</a:t>
            </a:r>
          </a:p>
          <a:p>
            <a:pPr lvl="1"/>
            <a:r>
              <a:rPr lang="en-US" dirty="0" smtClean="0"/>
              <a:t>Allow them to be a ‘registered Meru driver’</a:t>
            </a:r>
          </a:p>
          <a:p>
            <a:pPr lvl="1"/>
            <a:r>
              <a:rPr lang="en-US" dirty="0" smtClean="0"/>
              <a:t>Quick access to a skilled and experienced pool of drivers</a:t>
            </a:r>
          </a:p>
          <a:p>
            <a:r>
              <a:rPr lang="en-US" dirty="0" smtClean="0"/>
              <a:t>Acquisitions </a:t>
            </a:r>
          </a:p>
          <a:p>
            <a:pPr lvl="1"/>
            <a:r>
              <a:rPr lang="en-US" dirty="0" smtClean="0"/>
              <a:t>The few taxi services currently operating could be acquired</a:t>
            </a:r>
          </a:p>
          <a:p>
            <a:pPr lvl="1"/>
            <a:r>
              <a:rPr lang="en-US" dirty="0" smtClean="0"/>
              <a:t>This gives access to experienced workers in the sector</a:t>
            </a:r>
            <a:endParaRPr lang="en-US" dirty="0"/>
          </a:p>
          <a:p>
            <a:pPr lvl="1"/>
            <a:r>
              <a:rPr lang="en-US" dirty="0" smtClean="0"/>
              <a:t>Their loyal customers would also be gained</a:t>
            </a:r>
          </a:p>
        </p:txBody>
      </p:sp>
    </p:spTree>
    <p:extLst>
      <p:ext uri="{BB962C8B-B14F-4D97-AF65-F5344CB8AC3E}">
        <p14:creationId xmlns:p14="http://schemas.microsoft.com/office/powerpoint/2010/main" val="19532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5" name="Content Placeholder 4" descr="Posts from 2016 • Christian Tietz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448" y="1562100"/>
            <a:ext cx="4451928" cy="4451928"/>
          </a:xfrm>
        </p:spPr>
      </p:pic>
    </p:spTree>
    <p:extLst>
      <p:ext uri="{BB962C8B-B14F-4D97-AF65-F5344CB8AC3E}">
        <p14:creationId xmlns:p14="http://schemas.microsoft.com/office/powerpoint/2010/main" val="235930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JM" dirty="0">
                <a:effectLst/>
              </a:rPr>
              <a:t>How successful do you think Meru Cabs would be if they established operations in Jamaica and what would be the positive and negative impact on the economy and society? What strategies would you recommend to them to increase adoption?</a:t>
            </a:r>
            <a:endParaRPr lang="en-US" dirty="0">
              <a:effectLst/>
            </a:endParaRPr>
          </a:p>
          <a:p>
            <a:pPr marL="0" indent="0">
              <a:buNone/>
            </a:pPr>
            <a:endParaRPr lang="en-US" dirty="0"/>
          </a:p>
        </p:txBody>
      </p:sp>
    </p:spTree>
    <p:extLst>
      <p:ext uri="{BB962C8B-B14F-4D97-AF65-F5344CB8AC3E}">
        <p14:creationId xmlns:p14="http://schemas.microsoft.com/office/powerpoint/2010/main" val="163653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r>
              <a:rPr lang="en-US" dirty="0" smtClean="0"/>
              <a:t>Describe Meru Cabs </a:t>
            </a:r>
          </a:p>
          <a:p>
            <a:r>
              <a:rPr lang="en-US" dirty="0" smtClean="0"/>
              <a:t>Describe Jamaica</a:t>
            </a:r>
          </a:p>
          <a:p>
            <a:r>
              <a:rPr lang="en-US" dirty="0" smtClean="0"/>
              <a:t>SWOT analysis</a:t>
            </a:r>
          </a:p>
          <a:p>
            <a:r>
              <a:rPr lang="en-US" dirty="0" smtClean="0"/>
              <a:t>Positive and negative impacts</a:t>
            </a:r>
          </a:p>
          <a:p>
            <a:r>
              <a:rPr lang="en-US" dirty="0" smtClean="0"/>
              <a:t>Strategies</a:t>
            </a:r>
          </a:p>
          <a:p>
            <a:r>
              <a:rPr lang="en-US" dirty="0" smtClean="0"/>
              <a:t>Would they be successful? </a:t>
            </a:r>
            <a:endParaRPr lang="en-US" dirty="0"/>
          </a:p>
        </p:txBody>
      </p:sp>
    </p:spTree>
    <p:extLst>
      <p:ext uri="{BB962C8B-B14F-4D97-AF65-F5344CB8AC3E}">
        <p14:creationId xmlns:p14="http://schemas.microsoft.com/office/powerpoint/2010/main" val="278335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Cabs</a:t>
            </a:r>
            <a:endParaRPr lang="en-US" dirty="0"/>
          </a:p>
        </p:txBody>
      </p:sp>
      <p:sp>
        <p:nvSpPr>
          <p:cNvPr id="3" name="Content Placeholder 2"/>
          <p:cNvSpPr>
            <a:spLocks noGrp="1"/>
          </p:cNvSpPr>
          <p:nvPr>
            <p:ph idx="1"/>
          </p:nvPr>
        </p:nvSpPr>
        <p:spPr/>
        <p:txBody>
          <a:bodyPr/>
          <a:lstStyle/>
          <a:p>
            <a:r>
              <a:rPr lang="en-US" dirty="0" smtClean="0"/>
              <a:t>A cab company in India</a:t>
            </a:r>
          </a:p>
          <a:p>
            <a:r>
              <a:rPr lang="en-US" dirty="0" smtClean="0"/>
              <a:t>Uses an online system where individuals book reservations for taxies </a:t>
            </a:r>
          </a:p>
          <a:p>
            <a:r>
              <a:rPr lang="en-US" dirty="0" smtClean="0"/>
              <a:t>Payments are based on distance traveled and made by cash or card</a:t>
            </a:r>
            <a:endParaRPr lang="en-US" dirty="0"/>
          </a:p>
        </p:txBody>
      </p:sp>
    </p:spTree>
    <p:extLst>
      <p:ext uri="{BB962C8B-B14F-4D97-AF65-F5344CB8AC3E}">
        <p14:creationId xmlns:p14="http://schemas.microsoft.com/office/powerpoint/2010/main" val="425962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that influenced </a:t>
            </a:r>
            <a:r>
              <a:rPr lang="en-US" dirty="0" err="1" smtClean="0"/>
              <a:t>Meru</a:t>
            </a:r>
            <a:r>
              <a:rPr lang="en-US" dirty="0" smtClean="0"/>
              <a:t> cab adoption</a:t>
            </a:r>
            <a:endParaRPr lang="en-US" dirty="0"/>
          </a:p>
        </p:txBody>
      </p:sp>
      <p:sp>
        <p:nvSpPr>
          <p:cNvPr id="3" name="Content Placeholder 2"/>
          <p:cNvSpPr>
            <a:spLocks noGrp="1"/>
          </p:cNvSpPr>
          <p:nvPr>
            <p:ph idx="1"/>
          </p:nvPr>
        </p:nvSpPr>
        <p:spPr>
          <a:xfrm>
            <a:off x="1141413" y="2133601"/>
            <a:ext cx="10605110" cy="3657600"/>
          </a:xfrm>
        </p:spPr>
        <p:txBody>
          <a:bodyPr/>
          <a:lstStyle/>
          <a:p>
            <a:r>
              <a:rPr lang="en-US" dirty="0" smtClean="0">
                <a:solidFill>
                  <a:srgbClr val="92D050"/>
                </a:solidFill>
              </a:rPr>
              <a:t>Relative advantage </a:t>
            </a:r>
            <a:r>
              <a:rPr lang="en-US" dirty="0" smtClean="0"/>
              <a:t>– Meru’s innovation would be perceived </a:t>
            </a:r>
            <a:r>
              <a:rPr lang="en-US" dirty="0"/>
              <a:t>as better than the </a:t>
            </a:r>
            <a:r>
              <a:rPr lang="en-US" dirty="0" smtClean="0"/>
              <a:t>									product </a:t>
            </a:r>
            <a:r>
              <a:rPr lang="en-US" dirty="0"/>
              <a:t>it </a:t>
            </a:r>
            <a:r>
              <a:rPr lang="en-US" dirty="0" smtClean="0"/>
              <a:t>supersedes because of the ease of getting taxis 									which provided financial </a:t>
            </a:r>
            <a:r>
              <a:rPr lang="en-US" dirty="0"/>
              <a:t>costs, convenience, </a:t>
            </a:r>
            <a:r>
              <a:rPr lang="en-US" dirty="0" smtClean="0"/>
              <a:t>to customers</a:t>
            </a:r>
          </a:p>
          <a:p>
            <a:r>
              <a:rPr lang="en-US" dirty="0" smtClean="0">
                <a:solidFill>
                  <a:srgbClr val="92D050"/>
                </a:solidFill>
              </a:rPr>
              <a:t>Compatibility</a:t>
            </a:r>
            <a:r>
              <a:rPr lang="en-US" dirty="0" smtClean="0"/>
              <a:t> –  </a:t>
            </a:r>
            <a:r>
              <a:rPr lang="en-US" dirty="0"/>
              <a:t>consistent with existing </a:t>
            </a:r>
            <a:r>
              <a:rPr lang="en-US" dirty="0" smtClean="0"/>
              <a:t>values by law, </a:t>
            </a:r>
            <a:r>
              <a:rPr lang="en-US" dirty="0"/>
              <a:t>experience and </a:t>
            </a:r>
            <a:r>
              <a:rPr lang="en-US" dirty="0" smtClean="0"/>
              <a:t>needs of 							customers.</a:t>
            </a:r>
            <a:endParaRPr lang="en-US" dirty="0"/>
          </a:p>
          <a:p>
            <a:pPr marL="0" indent="0">
              <a:buNone/>
            </a:pPr>
            <a:endParaRPr lang="en-US" dirty="0" smtClean="0"/>
          </a:p>
          <a:p>
            <a:r>
              <a:rPr lang="en-US" dirty="0" smtClean="0">
                <a:solidFill>
                  <a:srgbClr val="92D050"/>
                </a:solidFill>
              </a:rPr>
              <a:t>Complexity</a:t>
            </a:r>
            <a:r>
              <a:rPr lang="en-US" dirty="0" smtClean="0"/>
              <a:t> –  The ease of use of </a:t>
            </a:r>
            <a:r>
              <a:rPr lang="en-US" dirty="0" err="1" smtClean="0"/>
              <a:t>Meru</a:t>
            </a:r>
            <a:r>
              <a:rPr lang="en-US" dirty="0" smtClean="0"/>
              <a:t> mobile App allowed for better adoptability by 					 users</a:t>
            </a:r>
          </a:p>
          <a:p>
            <a:pPr marL="0" indent="0">
              <a:buNone/>
            </a:pPr>
            <a:endParaRPr lang="en-US" dirty="0"/>
          </a:p>
        </p:txBody>
      </p:sp>
    </p:spTree>
    <p:extLst>
      <p:ext uri="{BB962C8B-B14F-4D97-AF65-F5344CB8AC3E}">
        <p14:creationId xmlns:p14="http://schemas.microsoft.com/office/powerpoint/2010/main" val="3978162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of Innovation</a:t>
            </a:r>
            <a:endParaRPr lang="en-US" dirty="0"/>
          </a:p>
        </p:txBody>
      </p:sp>
      <p:sp>
        <p:nvSpPr>
          <p:cNvPr id="3" name="Content Placeholder 2"/>
          <p:cNvSpPr>
            <a:spLocks noGrp="1"/>
          </p:cNvSpPr>
          <p:nvPr>
            <p:ph idx="1"/>
          </p:nvPr>
        </p:nvSpPr>
        <p:spPr>
          <a:xfrm>
            <a:off x="1141413" y="2666999"/>
            <a:ext cx="10534772" cy="3124201"/>
          </a:xfrm>
        </p:spPr>
        <p:txBody>
          <a:bodyPr>
            <a:normAutofit/>
          </a:bodyPr>
          <a:lstStyle/>
          <a:p>
            <a:r>
              <a:rPr lang="en-US" sz="2400" dirty="0" smtClean="0">
                <a:solidFill>
                  <a:srgbClr val="00B0F0"/>
                </a:solidFill>
              </a:rPr>
              <a:t>Open Innovation </a:t>
            </a:r>
            <a:r>
              <a:rPr lang="en-US" sz="2400" dirty="0" smtClean="0"/>
              <a:t>– </a:t>
            </a:r>
            <a:r>
              <a:rPr lang="en-US" sz="2400" dirty="0" err="1" smtClean="0"/>
              <a:t>Meru</a:t>
            </a:r>
            <a:r>
              <a:rPr lang="en-US" sz="2400" dirty="0" smtClean="0"/>
              <a:t> Cab build a better business model than its 								competitor by looking at what they were doing and 							took advantage and improved on them, and 									integrated technology</a:t>
            </a:r>
            <a:endParaRPr lang="en-US" sz="2400" dirty="0"/>
          </a:p>
        </p:txBody>
      </p:sp>
    </p:spTree>
    <p:extLst>
      <p:ext uri="{BB962C8B-B14F-4D97-AF65-F5344CB8AC3E}">
        <p14:creationId xmlns:p14="http://schemas.microsoft.com/office/powerpoint/2010/main" val="377430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 of Innovation</a:t>
            </a:r>
            <a:endParaRPr lang="en-US" dirty="0"/>
          </a:p>
        </p:txBody>
      </p:sp>
      <p:sp>
        <p:nvSpPr>
          <p:cNvPr id="3" name="Content Placeholder 2"/>
          <p:cNvSpPr>
            <a:spLocks noGrp="1"/>
          </p:cNvSpPr>
          <p:nvPr>
            <p:ph idx="1"/>
          </p:nvPr>
        </p:nvSpPr>
        <p:spPr/>
        <p:txBody>
          <a:bodyPr/>
          <a:lstStyle/>
          <a:p>
            <a:r>
              <a:rPr lang="en-US" dirty="0" smtClean="0">
                <a:solidFill>
                  <a:srgbClr val="FFFF00"/>
                </a:solidFill>
              </a:rPr>
              <a:t>Process Need </a:t>
            </a:r>
            <a:r>
              <a:rPr lang="en-US" dirty="0" smtClean="0"/>
              <a:t>–  </a:t>
            </a:r>
            <a:r>
              <a:rPr lang="en-US" dirty="0" err="1" smtClean="0"/>
              <a:t>Meru</a:t>
            </a:r>
            <a:r>
              <a:rPr lang="en-US" dirty="0" smtClean="0"/>
              <a:t> </a:t>
            </a:r>
            <a:r>
              <a:rPr lang="en-US" dirty="0" smtClean="0">
                <a:effectLst/>
              </a:rPr>
              <a:t>thought differently </a:t>
            </a:r>
            <a:r>
              <a:rPr lang="en-US" dirty="0">
                <a:effectLst/>
              </a:rPr>
              <a:t>than the everyone else. </a:t>
            </a:r>
            <a:r>
              <a:rPr lang="en-US" dirty="0" smtClean="0">
                <a:effectLst/>
              </a:rPr>
              <a:t> </a:t>
            </a:r>
            <a:r>
              <a:rPr lang="en-US" dirty="0">
                <a:effectLst/>
              </a:rPr>
              <a:t>there </a:t>
            </a:r>
            <a:r>
              <a:rPr lang="en-US" dirty="0" smtClean="0">
                <a:effectLst/>
              </a:rPr>
              <a:t>was a 						gap  </a:t>
            </a:r>
            <a:r>
              <a:rPr lang="en-US" dirty="0">
                <a:effectLst/>
              </a:rPr>
              <a:t>in </a:t>
            </a:r>
            <a:r>
              <a:rPr lang="en-US" dirty="0" smtClean="0">
                <a:effectLst/>
              </a:rPr>
              <a:t>society/sector in </a:t>
            </a:r>
            <a:r>
              <a:rPr lang="en-US" dirty="0">
                <a:effectLst/>
              </a:rPr>
              <a:t>a business </a:t>
            </a:r>
            <a:r>
              <a:rPr lang="en-US" dirty="0" smtClean="0">
                <a:effectLst/>
              </a:rPr>
              <a:t>and found an </a:t>
            </a:r>
            <a:r>
              <a:rPr lang="en-US" dirty="0">
                <a:effectLst/>
              </a:rPr>
              <a:t>innovative </a:t>
            </a:r>
            <a:r>
              <a:rPr lang="en-US" dirty="0" smtClean="0">
                <a:effectLst/>
              </a:rPr>
              <a:t>						way to fix</a:t>
            </a:r>
            <a:endParaRPr lang="en-US" dirty="0" smtClean="0"/>
          </a:p>
          <a:p>
            <a:r>
              <a:rPr lang="en-US" dirty="0" smtClean="0">
                <a:solidFill>
                  <a:srgbClr val="FFFF00"/>
                </a:solidFill>
              </a:rPr>
              <a:t>New Knowledge </a:t>
            </a:r>
            <a:r>
              <a:rPr lang="en-US" dirty="0" smtClean="0"/>
              <a:t>- </a:t>
            </a:r>
            <a:r>
              <a:rPr lang="en-US" dirty="0">
                <a:effectLst/>
              </a:rPr>
              <a:t>New knowledge of technology </a:t>
            </a:r>
            <a:r>
              <a:rPr lang="en-US" dirty="0" smtClean="0">
                <a:effectLst/>
              </a:rPr>
              <a:t>enable </a:t>
            </a:r>
            <a:r>
              <a:rPr lang="en-US" dirty="0" err="1" smtClean="0">
                <a:effectLst/>
              </a:rPr>
              <a:t>Meru</a:t>
            </a:r>
            <a:r>
              <a:rPr lang="en-US" dirty="0" smtClean="0">
                <a:effectLst/>
              </a:rPr>
              <a:t> business </a:t>
            </a:r>
            <a:r>
              <a:rPr lang="en-US" dirty="0">
                <a:effectLst/>
              </a:rPr>
              <a:t>owners </a:t>
            </a:r>
            <a:r>
              <a:rPr lang="en-US" dirty="0" smtClean="0">
                <a:effectLst/>
              </a:rPr>
              <a:t>to 						be </a:t>
            </a:r>
            <a:r>
              <a:rPr lang="en-US" dirty="0">
                <a:effectLst/>
              </a:rPr>
              <a:t>in touch with </a:t>
            </a:r>
            <a:r>
              <a:rPr lang="en-US" dirty="0" smtClean="0">
                <a:effectLst/>
              </a:rPr>
              <a:t>some of the latest technology </a:t>
            </a:r>
            <a:r>
              <a:rPr lang="en-US" dirty="0">
                <a:effectLst/>
              </a:rPr>
              <a:t>to run their </a:t>
            </a:r>
            <a:r>
              <a:rPr lang="en-US" dirty="0" smtClean="0">
                <a:effectLst/>
              </a:rPr>
              <a:t>							business</a:t>
            </a:r>
            <a:r>
              <a:rPr lang="en-US" dirty="0">
                <a:effectLst/>
              </a:rPr>
              <a:t>. </a:t>
            </a:r>
            <a:r>
              <a:rPr lang="en-US" dirty="0" err="1" smtClean="0">
                <a:effectLst/>
              </a:rPr>
              <a:t>Eg</a:t>
            </a:r>
            <a:r>
              <a:rPr lang="en-US" dirty="0" smtClean="0">
                <a:effectLst/>
              </a:rPr>
              <a:t>. – receipt printing machines</a:t>
            </a:r>
            <a:endParaRPr lang="en-US" dirty="0"/>
          </a:p>
        </p:txBody>
      </p:sp>
    </p:spTree>
    <p:extLst>
      <p:ext uri="{BB962C8B-B14F-4D97-AF65-F5344CB8AC3E}">
        <p14:creationId xmlns:p14="http://schemas.microsoft.com/office/powerpoint/2010/main" val="902113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Jamaica </a:t>
            </a:r>
            <a:endParaRPr lang="en-US" dirty="0"/>
          </a:p>
        </p:txBody>
      </p:sp>
      <p:sp>
        <p:nvSpPr>
          <p:cNvPr id="3" name="Content Placeholder 2"/>
          <p:cNvSpPr>
            <a:spLocks noGrp="1"/>
          </p:cNvSpPr>
          <p:nvPr>
            <p:ph idx="1"/>
          </p:nvPr>
        </p:nvSpPr>
        <p:spPr/>
        <p:txBody>
          <a:bodyPr/>
          <a:lstStyle/>
          <a:p>
            <a:r>
              <a:rPr lang="en-US" dirty="0" smtClean="0"/>
              <a:t>In busy towns and cities there are many travelers and many taxies</a:t>
            </a:r>
          </a:p>
          <a:p>
            <a:r>
              <a:rPr lang="en-US" dirty="0" smtClean="0"/>
              <a:t>Taxies and taxi drivers have to go through strict and rigid regulations to acquire license</a:t>
            </a:r>
          </a:p>
          <a:p>
            <a:r>
              <a:rPr lang="en-US" dirty="0" smtClean="0"/>
              <a:t>Rising threats of vehicle kidnappings give rise to a need for  travel safety</a:t>
            </a:r>
          </a:p>
          <a:p>
            <a:r>
              <a:rPr lang="en-US" dirty="0" smtClean="0"/>
              <a:t>There are times taxies are unreliable</a:t>
            </a:r>
            <a:endParaRPr lang="en-US" dirty="0"/>
          </a:p>
        </p:txBody>
      </p:sp>
    </p:spTree>
    <p:extLst>
      <p:ext uri="{BB962C8B-B14F-4D97-AF65-F5344CB8AC3E}">
        <p14:creationId xmlns:p14="http://schemas.microsoft.com/office/powerpoint/2010/main" val="143631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Meru in Jamaica</a:t>
            </a:r>
            <a:endParaRPr lang="en-US"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424902100"/>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652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881</TotalTime>
  <Words>436</Words>
  <Application>Microsoft Office PowerPoint</Application>
  <PresentationFormat>Widescreen</PresentationFormat>
  <Paragraphs>89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Mesh</vt:lpstr>
      <vt:lpstr>Meru Cabs in Jamaica</vt:lpstr>
      <vt:lpstr>Question</vt:lpstr>
      <vt:lpstr>Contents </vt:lpstr>
      <vt:lpstr>Meru Cabs</vt:lpstr>
      <vt:lpstr>Factors that influenced Meru cab adoption</vt:lpstr>
      <vt:lpstr>Type of Innovation</vt:lpstr>
      <vt:lpstr>Source of Innovation</vt:lpstr>
      <vt:lpstr>Jamaica </vt:lpstr>
      <vt:lpstr>Meru in Jamaica</vt:lpstr>
      <vt:lpstr>Meru in Jamaica</vt:lpstr>
      <vt:lpstr>Positive impacts </vt:lpstr>
      <vt:lpstr>Negative impacts</vt:lpstr>
      <vt:lpstr>Strategies </vt:lpstr>
      <vt:lpstr>Strategies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Meru Cabs in Jamaica</dc:title>
  <dc:creator>Romaine Halstead</dc:creator>
  <cp:lastModifiedBy>Romaine Halstead</cp:lastModifiedBy>
  <cp:revision>31</cp:revision>
  <dcterms:created xsi:type="dcterms:W3CDTF">2018-03-24T05:46:12Z</dcterms:created>
  <dcterms:modified xsi:type="dcterms:W3CDTF">2018-08-25T01:31:24Z</dcterms:modified>
</cp:coreProperties>
</file>