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3" r:id="rId3"/>
    <p:sldId id="264" r:id="rId4"/>
    <p:sldId id="266" r:id="rId5"/>
    <p:sldId id="267" r:id="rId6"/>
    <p:sldId id="268" r:id="rId7"/>
    <p:sldId id="259" r:id="rId8"/>
    <p:sldId id="260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B4"/>
    <a:srgbClr val="0069B8"/>
    <a:srgbClr val="003551"/>
    <a:srgbClr val="013B56"/>
    <a:srgbClr val="005980"/>
    <a:srgbClr val="425668"/>
    <a:srgbClr val="EE355B"/>
    <a:srgbClr val="FC9B14"/>
    <a:srgbClr val="4991E2"/>
    <a:srgbClr val="66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50"/>
  </p:normalViewPr>
  <p:slideViewPr>
    <p:cSldViewPr snapToGrid="0" snapToObjects="1">
      <p:cViewPr varScale="1">
        <p:scale>
          <a:sx n="96" d="100"/>
          <a:sy n="96" d="100"/>
        </p:scale>
        <p:origin x="660" y="78"/>
      </p:cViewPr>
      <p:guideLst>
        <p:guide orient="horz" pos="162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7" d="100"/>
          <a:sy n="67" d="100"/>
        </p:scale>
        <p:origin x="3120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42C09-FA5E-E94C-A85B-3E5582E85A57}" type="datetimeFigureOut">
              <a:rPr lang="fr-FR" smtClean="0"/>
              <a:t>21/05/2018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D2608-6F40-8D48-9014-6788D9359B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626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12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36562" y="1362456"/>
            <a:ext cx="8329612" cy="956437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36562" y="2622860"/>
            <a:ext cx="8270875" cy="422171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6562" y="3784886"/>
            <a:ext cx="2199761" cy="422171"/>
          </a:xfrm>
          <a:prstGeom prst="rect">
            <a:avLst/>
          </a:prstGeom>
        </p:spPr>
        <p:txBody>
          <a:bodyPr/>
          <a:lstStyle>
            <a:lvl1pPr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b="0" dirty="0"/>
              <a:t>01 Janvier 1970</a:t>
            </a:r>
            <a:endParaRPr lang="fr-FR" dirty="0"/>
          </a:p>
        </p:txBody>
      </p:sp>
      <p:pic>
        <p:nvPicPr>
          <p:cNvPr id="22" name="Shape 56"/>
          <p:cNvPicPr preferRelativeResize="0"/>
          <p:nvPr userDrawn="1"/>
        </p:nvPicPr>
        <p:blipFill>
          <a:blip r:embed="rId2"/>
          <a:stretch>
            <a:fillRect/>
          </a:stretch>
        </p:blipFill>
        <p:spPr>
          <a:xfrm>
            <a:off x="7135527" y="4502679"/>
            <a:ext cx="1787408" cy="57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225013" y="874299"/>
            <a:ext cx="8723044" cy="0"/>
          </a:xfrm>
          <a:prstGeom prst="line">
            <a:avLst/>
          </a:prstGeom>
          <a:ln w="12700">
            <a:solidFill>
              <a:srgbClr val="013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19075" y="4679990"/>
            <a:ext cx="8723044" cy="0"/>
          </a:xfrm>
          <a:prstGeom prst="line">
            <a:avLst/>
          </a:prstGeom>
          <a:ln w="12700">
            <a:solidFill>
              <a:srgbClr val="013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4813056"/>
            <a:ext cx="8432604" cy="19492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8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dirty="0"/>
              <a:t>Source : </a:t>
            </a:r>
          </a:p>
        </p:txBody>
      </p:sp>
      <p:pic>
        <p:nvPicPr>
          <p:cNvPr id="22" name="Shape 56"/>
          <p:cNvPicPr preferRelativeResize="0"/>
          <p:nvPr userDrawn="1"/>
        </p:nvPicPr>
        <p:blipFill>
          <a:blip r:embed="rId2"/>
          <a:stretch>
            <a:fillRect/>
          </a:stretch>
        </p:blipFill>
        <p:spPr>
          <a:xfrm>
            <a:off x="7865010" y="135530"/>
            <a:ext cx="1038410" cy="33641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8710551" y="4773200"/>
            <a:ext cx="32137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3864B25B-A71F-FF47-93CD-9A6DDB480E7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225013" y="551359"/>
            <a:ext cx="8717106" cy="27991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Sous-titre explicite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214206" y="63232"/>
            <a:ext cx="7547773" cy="48101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25426" y="952962"/>
            <a:ext cx="8716694" cy="3684002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1pPr>
            <a:lvl2pPr marL="717550" indent="-285750">
              <a:buFont typeface="Courier New" panose="02070309020205020404" pitchFamily="49" charset="0"/>
              <a:buChar char="o"/>
              <a:defRPr sz="12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25423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225013" y="874299"/>
            <a:ext cx="8723044" cy="0"/>
          </a:xfrm>
          <a:prstGeom prst="line">
            <a:avLst/>
          </a:prstGeom>
          <a:ln w="12700">
            <a:solidFill>
              <a:srgbClr val="013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19075" y="4679990"/>
            <a:ext cx="8723044" cy="0"/>
          </a:xfrm>
          <a:prstGeom prst="line">
            <a:avLst/>
          </a:prstGeom>
          <a:ln w="12700">
            <a:solidFill>
              <a:srgbClr val="013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4813056"/>
            <a:ext cx="8432604" cy="19492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8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dirty="0"/>
              <a:t>Source : </a:t>
            </a:r>
          </a:p>
        </p:txBody>
      </p:sp>
      <p:pic>
        <p:nvPicPr>
          <p:cNvPr id="22" name="Shape 56"/>
          <p:cNvPicPr preferRelativeResize="0"/>
          <p:nvPr userDrawn="1"/>
        </p:nvPicPr>
        <p:blipFill>
          <a:blip r:embed="rId2"/>
          <a:stretch>
            <a:fillRect/>
          </a:stretch>
        </p:blipFill>
        <p:spPr>
          <a:xfrm>
            <a:off x="7865010" y="135530"/>
            <a:ext cx="1038410" cy="33641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8710551" y="4773200"/>
            <a:ext cx="32137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3864B25B-A71F-FF47-93CD-9A6DDB480E7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225013" y="551359"/>
            <a:ext cx="8717106" cy="279914"/>
          </a:xfrm>
          <a:prstGeom prst="rect">
            <a:avLst/>
          </a:prstGeom>
        </p:spPr>
        <p:txBody>
          <a:bodyPr/>
          <a:lstStyle>
            <a:lvl1pPr marL="0" indent="0">
              <a:defRPr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Sous-titre explicite</a:t>
            </a:r>
          </a:p>
        </p:txBody>
      </p:sp>
      <p:sp>
        <p:nvSpPr>
          <p:cNvPr id="9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214206" y="63232"/>
            <a:ext cx="7547773" cy="48101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13B56"/>
                </a:solidFill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88469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3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Paris sportifs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Romain </a:t>
            </a:r>
            <a:r>
              <a:rPr lang="fr-FR" dirty="0" err="1"/>
              <a:t>Fouilland</a:t>
            </a:r>
            <a:r>
              <a:rPr lang="fr-FR" dirty="0"/>
              <a:t>, Antoine Grosnit &amp; Yassin </a:t>
            </a:r>
            <a:r>
              <a:rPr lang="fr-FR" dirty="0" err="1"/>
              <a:t>Hamaoui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36562" y="3945970"/>
            <a:ext cx="1813812" cy="422171"/>
          </a:xfrm>
        </p:spPr>
        <p:txBody>
          <a:bodyPr/>
          <a:lstStyle/>
          <a:p>
            <a:r>
              <a:rPr lang="fr-FR" dirty="0"/>
              <a:t>22 mai 2018</a:t>
            </a:r>
          </a:p>
        </p:txBody>
      </p:sp>
    </p:spTree>
    <p:extLst>
      <p:ext uri="{BB962C8B-B14F-4D97-AF65-F5344CB8AC3E}">
        <p14:creationId xmlns:p14="http://schemas.microsoft.com/office/powerpoint/2010/main" val="61626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4B25B-A71F-FF47-93CD-9A6DDB480E7B}" type="slidenum">
              <a:rPr kumimoji="0" lang="fr-FR" sz="800" b="0" i="0" u="none" strike="noStrike" kern="0" cap="none" spc="0" normalizeH="0" baseline="0" noProof="0" smtClean="0">
                <a:ln>
                  <a:noFill/>
                </a:ln>
                <a:solidFill>
                  <a:srgbClr val="00355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800" b="0" i="0" u="none" strike="noStrike" kern="0" cap="none" spc="0" normalizeH="0" baseline="0" noProof="0" dirty="0">
              <a:ln>
                <a:noFill/>
              </a:ln>
              <a:solidFill>
                <a:srgbClr val="00355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Course de lévriers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Paris sportifs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err="1"/>
              <a:t>BetFair</a:t>
            </a:r>
            <a:endParaRPr lang="fr-FR" dirty="0"/>
          </a:p>
          <a:p>
            <a:pPr lvl="1"/>
            <a:r>
              <a:rPr lang="fr-FR" dirty="0"/>
              <a:t>Data disponible gratuitement</a:t>
            </a:r>
          </a:p>
          <a:p>
            <a:pPr lvl="1"/>
            <a:r>
              <a:rPr lang="fr-FR" dirty="0"/>
              <a:t>Plusieurs types de courses : hippiques, lévriers…</a:t>
            </a:r>
          </a:p>
          <a:p>
            <a:pPr lvl="1"/>
            <a:r>
              <a:rPr lang="fr-FR" dirty="0"/>
              <a:t>Plusieurs types de paris : </a:t>
            </a:r>
            <a:r>
              <a:rPr lang="fr-FR" dirty="0" err="1"/>
              <a:t>win</a:t>
            </a:r>
            <a:r>
              <a:rPr lang="fr-FR" dirty="0"/>
              <a:t>, place…</a:t>
            </a:r>
          </a:p>
          <a:p>
            <a:pPr marL="4318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844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4B25B-A71F-FF47-93CD-9A6DDB480E7B}" type="slidenum">
              <a:rPr kumimoji="0" lang="fr-FR" sz="800" b="0" i="0" u="none" strike="noStrike" kern="0" cap="none" spc="0" normalizeH="0" baseline="0" noProof="0" smtClean="0">
                <a:ln>
                  <a:noFill/>
                </a:ln>
                <a:solidFill>
                  <a:srgbClr val="00355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800" b="0" i="0" u="none" strike="noStrike" kern="0" cap="none" spc="0" normalizeH="0" baseline="0" noProof="0" dirty="0">
              <a:ln>
                <a:noFill/>
              </a:ln>
              <a:solidFill>
                <a:srgbClr val="00355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Eléments statistiques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Paris sportifs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FECE873-7699-46E6-BA6C-6B43336CA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204"/>
            <a:ext cx="4894034" cy="363993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C022DF-4A3A-4CBE-98FE-F485B0678A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77"/>
          <a:stretch/>
        </p:blipFill>
        <p:spPr>
          <a:xfrm>
            <a:off x="4547451" y="964309"/>
            <a:ext cx="4596549" cy="36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3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4B25B-A71F-FF47-93CD-9A6DDB480E7B}" type="slidenum">
              <a:rPr kumimoji="0" lang="fr-FR" sz="800" b="0" i="0" u="none" strike="noStrike" kern="0" cap="none" spc="0" normalizeH="0" baseline="0" noProof="0" smtClean="0">
                <a:ln>
                  <a:noFill/>
                </a:ln>
                <a:solidFill>
                  <a:srgbClr val="00355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800" b="0" i="0" u="none" strike="noStrike" kern="0" cap="none" spc="0" normalizeH="0" baseline="0" noProof="0" dirty="0">
              <a:ln>
                <a:noFill/>
              </a:ln>
              <a:solidFill>
                <a:srgbClr val="00355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Eléments statistiques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Paris sportifs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DA568F9-5A0D-455F-9F8E-224AD6415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06" y="905616"/>
            <a:ext cx="5287343" cy="367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9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4B25B-A71F-FF47-93CD-9A6DDB480E7B}" type="slidenum">
              <a:rPr kumimoji="0" lang="fr-FR" sz="800" b="0" i="0" u="none" strike="noStrike" kern="0" cap="none" spc="0" normalizeH="0" baseline="0" noProof="0" smtClean="0">
                <a:ln>
                  <a:noFill/>
                </a:ln>
                <a:solidFill>
                  <a:srgbClr val="00355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800" b="0" i="0" u="none" strike="noStrike" kern="0" cap="none" spc="0" normalizeH="0" baseline="0" noProof="0" dirty="0">
              <a:ln>
                <a:noFill/>
              </a:ln>
              <a:solidFill>
                <a:srgbClr val="00355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Eléments statistiques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Paris sportifs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68A32F-BF45-47B5-9C49-40ACE6082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6" t="4590" r="4083" b="3237"/>
          <a:stretch/>
        </p:blipFill>
        <p:spPr>
          <a:xfrm>
            <a:off x="628482" y="924653"/>
            <a:ext cx="7887035" cy="36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2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4B25B-A71F-FF47-93CD-9A6DDB480E7B}" type="slidenum">
              <a:rPr kumimoji="0" lang="fr-FR" sz="800" b="0" i="0" u="none" strike="noStrike" kern="0" cap="none" spc="0" normalizeH="0" baseline="0" noProof="0" smtClean="0">
                <a:ln>
                  <a:noFill/>
                </a:ln>
                <a:solidFill>
                  <a:srgbClr val="00355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800" b="0" i="0" u="none" strike="noStrike" kern="0" cap="none" spc="0" normalizeH="0" baseline="0" noProof="0" dirty="0">
              <a:ln>
                <a:noFill/>
              </a:ln>
              <a:solidFill>
                <a:srgbClr val="00355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Eléments statistiques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Paris sportifs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68A32F-BF45-47B5-9C49-40ACE6082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6" t="4590" r="4083" b="3237"/>
          <a:stretch/>
        </p:blipFill>
        <p:spPr>
          <a:xfrm>
            <a:off x="628482" y="924653"/>
            <a:ext cx="7887035" cy="36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5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64B25B-A71F-FF47-93CD-9A6DDB480E7B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Résultats actuels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Paris sportifs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5"/>
              <p:cNvSpPr>
                <a:spLocks noGrp="1"/>
              </p:cNvSpPr>
              <p:nvPr>
                <p:ph type="body" sz="quarter" idx="16"/>
              </p:nvPr>
            </p:nvSpPr>
            <p:spPr/>
            <p:txBody>
              <a:bodyPr/>
              <a:lstStyle/>
              <a:p>
                <a:r>
                  <a:rPr lang="fr-FR" dirty="0"/>
                  <a:t>Traitement des données</a:t>
                </a:r>
              </a:p>
              <a:p>
                <a:pPr lvl="1"/>
                <a:r>
                  <a:rPr lang="fr-FR" dirty="0"/>
                  <a:t>Id différentes</a:t>
                </a:r>
              </a:p>
              <a:p>
                <a:pPr lvl="1"/>
                <a:r>
                  <a:rPr lang="fr-FR" dirty="0"/>
                  <a:t>Noms des lévriers</a:t>
                </a:r>
              </a:p>
              <a:p>
                <a:pPr lvl="1"/>
                <a:r>
                  <a:rPr lang="fr-FR" dirty="0"/>
                  <a:t>Dossards, majuscule, …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r>
                  <a:rPr lang="fr-FR" dirty="0"/>
                  <a:t>Stratégie</a:t>
                </a:r>
              </a:p>
              <a:p>
                <a:pPr lvl="1"/>
                <a:r>
                  <a:rPr lang="fr-FR" dirty="0"/>
                  <a:t>Moyenne pondérée 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Au moins 2 lévriers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r>
                  <a:rPr lang="fr-FR" dirty="0"/>
                  <a:t>Résultats</a:t>
                </a:r>
              </a:p>
              <a:p>
                <a:pPr lvl="1"/>
                <a:r>
                  <a:rPr lang="fr-FR" dirty="0"/>
                  <a:t>5 ans d’apprentissage pour 6 mois de paris</a:t>
                </a:r>
              </a:p>
              <a:p>
                <a:pPr lvl="1"/>
                <a:r>
                  <a:rPr lang="fr-FR" dirty="0"/>
                  <a:t>45,8%</a:t>
                </a:r>
              </a:p>
            </p:txBody>
          </p:sp>
        </mc:Choice>
        <mc:Fallback xmlns="">
          <p:sp>
            <p:nvSpPr>
              <p:cNvPr id="6" name="Espace réservé du text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blipFill>
                <a:blip r:embed="rId2"/>
                <a:stretch>
                  <a:fillRect l="-140" t="-1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79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64B25B-A71F-FF47-93CD-9A6DDB480E7B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Développements futurs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/>
              <a:t>Paris sportifs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Données</a:t>
            </a:r>
          </a:p>
          <a:p>
            <a:pPr lvl="1"/>
            <a:r>
              <a:rPr lang="fr-FR" dirty="0"/>
              <a:t>Courses en « </a:t>
            </a:r>
            <a:r>
              <a:rPr lang="fr-FR" dirty="0" err="1"/>
              <a:t>win</a:t>
            </a:r>
            <a:r>
              <a:rPr lang="fr-FR" dirty="0"/>
              <a:t> » : classement plus fin</a:t>
            </a:r>
          </a:p>
          <a:p>
            <a:pPr lvl="1"/>
            <a:r>
              <a:rPr lang="fr-FR" dirty="0"/>
              <a:t>Courses de chevaux : volume de données </a:t>
            </a:r>
          </a:p>
          <a:p>
            <a:pPr lvl="1"/>
            <a:r>
              <a:rPr lang="fr-FR" dirty="0"/>
              <a:t>Données françaises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Stratégie</a:t>
            </a:r>
          </a:p>
          <a:p>
            <a:pPr lvl="1"/>
            <a:r>
              <a:rPr lang="fr-FR" dirty="0"/>
              <a:t>Prise en compte du temps</a:t>
            </a:r>
          </a:p>
          <a:p>
            <a:pPr lvl="1"/>
            <a:r>
              <a:rPr lang="fr-FR" dirty="0"/>
              <a:t>« </a:t>
            </a:r>
            <a:r>
              <a:rPr lang="fr-FR" dirty="0" err="1"/>
              <a:t>Moving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Influence des séries temporelles (santé)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Backtest</a:t>
            </a:r>
            <a:endParaRPr lang="fr-FR" dirty="0"/>
          </a:p>
          <a:p>
            <a:pPr lvl="1"/>
            <a:r>
              <a:rPr lang="fr-FR" dirty="0"/>
              <a:t>Prise en compte de la cote</a:t>
            </a:r>
          </a:p>
          <a:p>
            <a:pPr lvl="1"/>
            <a:r>
              <a:rPr lang="fr-FR" dirty="0"/>
              <a:t>Scores relatifs</a:t>
            </a:r>
          </a:p>
        </p:txBody>
      </p:sp>
    </p:spTree>
    <p:extLst>
      <p:ext uri="{BB962C8B-B14F-4D97-AF65-F5344CB8AC3E}">
        <p14:creationId xmlns:p14="http://schemas.microsoft.com/office/powerpoint/2010/main" val="1709984300"/>
      </p:ext>
    </p:extLst>
  </p:cSld>
  <p:clrMapOvr>
    <a:masterClrMapping/>
  </p:clrMapOvr>
</p:sld>
</file>

<file path=ppt/theme/theme1.xml><?xml version="1.0" encoding="utf-8"?>
<a:theme xmlns:a="http://schemas.openxmlformats.org/drawingml/2006/main" name="XF Capital">
  <a:themeElements>
    <a:clrScheme name="Personnalisé 6">
      <a:dk1>
        <a:sysClr val="windowText" lastClr="000000"/>
      </a:dk1>
      <a:lt1>
        <a:sysClr val="window" lastClr="FFFFFF"/>
      </a:lt1>
      <a:dk2>
        <a:srgbClr val="003551"/>
      </a:dk2>
      <a:lt2>
        <a:srgbClr val="0064B4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AB73625B-9135-4566-B643-3BC766F0C0C1}" vid="{83F0AD62-205B-40F0-A16C-F7F57A180C0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X Finance</Template>
  <TotalTime>523</TotalTime>
  <Words>108</Words>
  <Application>Microsoft Office PowerPoint</Application>
  <PresentationFormat>Affichage à l'écran (16:9)</PresentationFormat>
  <Paragraphs>57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Courier New</vt:lpstr>
      <vt:lpstr>XF Capital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Fouilland</dc:creator>
  <cp:lastModifiedBy>antoine grosnit</cp:lastModifiedBy>
  <cp:revision>11</cp:revision>
  <dcterms:created xsi:type="dcterms:W3CDTF">2018-05-21T16:04:38Z</dcterms:created>
  <dcterms:modified xsi:type="dcterms:W3CDTF">2018-05-22T00:53:17Z</dcterms:modified>
</cp:coreProperties>
</file>