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3" r:id="rId3"/>
    <p:sldId id="264" r:id="rId4"/>
    <p:sldId id="266" r:id="rId5"/>
    <p:sldId id="267" r:id="rId6"/>
    <p:sldId id="270" r:id="rId7"/>
    <p:sldId id="259" r:id="rId8"/>
    <p:sldId id="260" r:id="rId9"/>
    <p:sldId id="26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B4"/>
    <a:srgbClr val="0069B8"/>
    <a:srgbClr val="003551"/>
    <a:srgbClr val="013B56"/>
    <a:srgbClr val="005980"/>
    <a:srgbClr val="425668"/>
    <a:srgbClr val="EE355B"/>
    <a:srgbClr val="FC9B14"/>
    <a:srgbClr val="4991E2"/>
    <a:srgbClr val="66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50"/>
  </p:normalViewPr>
  <p:slideViewPr>
    <p:cSldViewPr snapToGrid="0" snapToObjects="1">
      <p:cViewPr varScale="1">
        <p:scale>
          <a:sx n="96" d="100"/>
          <a:sy n="96" d="100"/>
        </p:scale>
        <p:origin x="660" y="78"/>
      </p:cViewPr>
      <p:guideLst>
        <p:guide orient="horz" pos="162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3120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42C09-FA5E-E94C-A85B-3E5582E85A57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D2608-6F40-8D48-9014-6788D9359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626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2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36562" y="1362456"/>
            <a:ext cx="8329612" cy="956437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36562" y="2622860"/>
            <a:ext cx="8270875" cy="422171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6562" y="3784886"/>
            <a:ext cx="2199761" cy="422171"/>
          </a:xfrm>
          <a:prstGeom prst="rect">
            <a:avLst/>
          </a:prstGeom>
        </p:spPr>
        <p:txBody>
          <a:bodyPr/>
          <a:lstStyle>
            <a:lvl1pPr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b="0" dirty="0"/>
              <a:t>01 Janvier 1970</a:t>
            </a:r>
            <a:endParaRPr lang="fr-FR" dirty="0"/>
          </a:p>
        </p:txBody>
      </p:sp>
      <p:pic>
        <p:nvPicPr>
          <p:cNvPr id="22" name="Shape 56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7135527" y="4502679"/>
            <a:ext cx="1787408" cy="5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25013" y="874299"/>
            <a:ext cx="8723044" cy="0"/>
          </a:xfrm>
          <a:prstGeom prst="line">
            <a:avLst/>
          </a:prstGeom>
          <a:ln w="12700">
            <a:solidFill>
              <a:srgbClr val="013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9075" y="4679990"/>
            <a:ext cx="8723044" cy="0"/>
          </a:xfrm>
          <a:prstGeom prst="line">
            <a:avLst/>
          </a:prstGeom>
          <a:ln w="12700">
            <a:solidFill>
              <a:srgbClr val="013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4813056"/>
            <a:ext cx="8432604" cy="19492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8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/>
              <a:t>Source : </a:t>
            </a:r>
          </a:p>
        </p:txBody>
      </p:sp>
      <p:pic>
        <p:nvPicPr>
          <p:cNvPr id="22" name="Shape 56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7865010" y="135530"/>
            <a:ext cx="1038410" cy="336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8710551" y="4773200"/>
            <a:ext cx="3213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3864B25B-A71F-FF47-93CD-9A6DDB480E7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225013" y="551359"/>
            <a:ext cx="8717106" cy="2799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Sous-titre explicite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214206" y="63232"/>
            <a:ext cx="7547773" cy="4810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5426" y="952962"/>
            <a:ext cx="8716694" cy="3684002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717550" indent="-285750">
              <a:buFont typeface="Courier New" panose="02070309020205020404" pitchFamily="49" charset="0"/>
              <a:buChar char="o"/>
              <a:defRPr sz="12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25423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25013" y="874299"/>
            <a:ext cx="8723044" cy="0"/>
          </a:xfrm>
          <a:prstGeom prst="line">
            <a:avLst/>
          </a:prstGeom>
          <a:ln w="12700">
            <a:solidFill>
              <a:srgbClr val="013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9075" y="4679990"/>
            <a:ext cx="8723044" cy="0"/>
          </a:xfrm>
          <a:prstGeom prst="line">
            <a:avLst/>
          </a:prstGeom>
          <a:ln w="12700">
            <a:solidFill>
              <a:srgbClr val="013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4813056"/>
            <a:ext cx="8432604" cy="19492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8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/>
              <a:t>Source : </a:t>
            </a:r>
          </a:p>
        </p:txBody>
      </p:sp>
      <p:pic>
        <p:nvPicPr>
          <p:cNvPr id="22" name="Shape 56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7865010" y="135530"/>
            <a:ext cx="1038410" cy="336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8710551" y="4773200"/>
            <a:ext cx="3213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3864B25B-A71F-FF47-93CD-9A6DDB480E7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225013" y="551359"/>
            <a:ext cx="8717106" cy="279914"/>
          </a:xfrm>
          <a:prstGeom prst="rect">
            <a:avLst/>
          </a:prstGeom>
        </p:spPr>
        <p:txBody>
          <a:bodyPr/>
          <a:lstStyle>
            <a:lvl1pPr marL="0" indent="0"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Sous-titre explicite</a:t>
            </a:r>
          </a:p>
        </p:txBody>
      </p:sp>
      <p:sp>
        <p:nvSpPr>
          <p:cNvPr id="9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214206" y="63232"/>
            <a:ext cx="7547773" cy="4810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13B56"/>
                </a:solidFill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8846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3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Romain </a:t>
            </a:r>
            <a:r>
              <a:rPr lang="fr-FR" dirty="0" err="1"/>
              <a:t>Fouilland</a:t>
            </a:r>
            <a:r>
              <a:rPr lang="fr-FR" dirty="0"/>
              <a:t>, Antoine Grosnit &amp; Yassin </a:t>
            </a:r>
            <a:r>
              <a:rPr lang="fr-FR" dirty="0" err="1"/>
              <a:t>Hamaoui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36562" y="3945970"/>
            <a:ext cx="1813812" cy="422171"/>
          </a:xfrm>
        </p:spPr>
        <p:txBody>
          <a:bodyPr/>
          <a:lstStyle/>
          <a:p>
            <a:r>
              <a:rPr lang="fr-FR" dirty="0"/>
              <a:t>22 mai 2018</a:t>
            </a:r>
          </a:p>
        </p:txBody>
      </p:sp>
    </p:spTree>
    <p:extLst>
      <p:ext uri="{BB962C8B-B14F-4D97-AF65-F5344CB8AC3E}">
        <p14:creationId xmlns:p14="http://schemas.microsoft.com/office/powerpoint/2010/main" val="6162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Course de lévriers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/>
              <a:t>BetFair</a:t>
            </a:r>
            <a:endParaRPr lang="fr-FR" dirty="0"/>
          </a:p>
          <a:p>
            <a:pPr lvl="1"/>
            <a:r>
              <a:rPr lang="fr-FR" dirty="0"/>
              <a:t>Data disponible gratuitement</a:t>
            </a:r>
          </a:p>
          <a:p>
            <a:pPr lvl="1"/>
            <a:r>
              <a:rPr lang="fr-FR" dirty="0"/>
              <a:t>Plusieurs types de courses : hippiques, lévriers…</a:t>
            </a:r>
          </a:p>
          <a:p>
            <a:pPr lvl="1"/>
            <a:r>
              <a:rPr lang="fr-FR" dirty="0"/>
              <a:t>Plusieurs types de paris : </a:t>
            </a:r>
            <a:r>
              <a:rPr lang="fr-FR" dirty="0" err="1"/>
              <a:t>win</a:t>
            </a:r>
            <a:r>
              <a:rPr lang="fr-FR" dirty="0"/>
              <a:t>, place…</a:t>
            </a:r>
          </a:p>
          <a:p>
            <a:pPr marL="431800" lvl="1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CF52CB-C7A0-4390-80ED-9805BBBF3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11"/>
          <a:stretch/>
        </p:blipFill>
        <p:spPr>
          <a:xfrm>
            <a:off x="1002166" y="2023807"/>
            <a:ext cx="7162800" cy="22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4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Eléments statistiques : 01/01/13 – 01/05/18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FECE873-7699-46E6-BA6C-6B43336C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204"/>
            <a:ext cx="4894034" cy="363993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C022DF-4A3A-4CBE-98FE-F485B0678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77"/>
          <a:stretch/>
        </p:blipFill>
        <p:spPr>
          <a:xfrm>
            <a:off x="4547451" y="964309"/>
            <a:ext cx="4596549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3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Eléments statistiques : 01/01/13 – 01/05/18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DA568F9-5A0D-455F-9F8E-224AD641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1" y="1092618"/>
            <a:ext cx="4566516" cy="31720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9BAB5E0-A066-42DE-875A-A262EB5D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92618"/>
            <a:ext cx="4465813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9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Eléments statistiques : 01/01/13 – 01/05/18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68A32F-BF45-47B5-9C49-40ACE6082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6" t="4590" r="4083" b="3237"/>
          <a:stretch/>
        </p:blipFill>
        <p:spPr>
          <a:xfrm>
            <a:off x="628482" y="924653"/>
            <a:ext cx="7887035" cy="36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2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Eléments statistiques : 01/01/13 – 01/05/18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8362C272-A1CA-4F53-9A7C-29A0460A06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5426" y="952962"/>
            <a:ext cx="8716694" cy="3684002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Nombre de racers : 96568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Nombre de winners : 9988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Nombre de courses : 353820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88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64B25B-A71F-FF47-93CD-9A6DDB480E7B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Résultats actuels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/>
              <p:cNvSpPr>
                <a:spLocks noGrp="1"/>
              </p:cNvSpPr>
              <p:nvPr>
                <p:ph type="body" sz="quarter" idx="16"/>
              </p:nvPr>
            </p:nvSpPr>
            <p:spPr/>
            <p:txBody>
              <a:bodyPr/>
              <a:lstStyle/>
              <a:p>
                <a:r>
                  <a:rPr lang="fr-FR" dirty="0"/>
                  <a:t>Traitement des données</a:t>
                </a:r>
              </a:p>
              <a:p>
                <a:pPr lvl="1"/>
                <a:r>
                  <a:rPr lang="fr-FR" dirty="0"/>
                  <a:t>Id différentes</a:t>
                </a:r>
              </a:p>
              <a:p>
                <a:pPr lvl="1"/>
                <a:r>
                  <a:rPr lang="fr-FR" dirty="0"/>
                  <a:t>Noms des lévriers</a:t>
                </a:r>
              </a:p>
              <a:p>
                <a:pPr lvl="1"/>
                <a:r>
                  <a:rPr lang="fr-FR" dirty="0"/>
                  <a:t>Dossards, majuscule, …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r>
                  <a:rPr lang="fr-FR" dirty="0"/>
                  <a:t>Stratégie</a:t>
                </a:r>
              </a:p>
              <a:p>
                <a:pPr lvl="1"/>
                <a:r>
                  <a:rPr lang="fr-FR" dirty="0"/>
                  <a:t>Moyenne pondérée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Au moins 2 lévriers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r>
                  <a:rPr lang="fr-FR" dirty="0"/>
                  <a:t>Résultats</a:t>
                </a:r>
              </a:p>
              <a:p>
                <a:pPr lvl="1"/>
                <a:r>
                  <a:rPr lang="fr-FR" dirty="0"/>
                  <a:t>5 ans d’apprentissage pour 6 mois de paris</a:t>
                </a:r>
              </a:p>
              <a:p>
                <a:pPr lvl="1"/>
                <a:r>
                  <a:rPr lang="fr-FR" dirty="0"/>
                  <a:t>45,8% en 10 minutes</a:t>
                </a:r>
              </a:p>
            </p:txBody>
          </p:sp>
        </mc:Choice>
        <mc:Fallback xmlns="">
          <p:sp>
            <p:nvSpPr>
              <p:cNvPr id="6" name="Espace réservé du text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blipFill>
                <a:blip r:embed="rId2"/>
                <a:stretch>
                  <a:fillRect l="-140" t="-1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79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64B25B-A71F-FF47-93CD-9A6DDB480E7B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Développements futurs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Paris sportifs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  <a:p>
            <a:pPr lvl="1"/>
            <a:r>
              <a:rPr lang="fr-FR" dirty="0"/>
              <a:t>Courses en « </a:t>
            </a:r>
            <a:r>
              <a:rPr lang="fr-FR" dirty="0" err="1"/>
              <a:t>win</a:t>
            </a:r>
            <a:r>
              <a:rPr lang="fr-FR" dirty="0"/>
              <a:t> » : classement plus fin</a:t>
            </a:r>
          </a:p>
          <a:p>
            <a:pPr lvl="1"/>
            <a:r>
              <a:rPr lang="fr-FR" dirty="0"/>
              <a:t>Courses de chevaux : volume de données </a:t>
            </a:r>
          </a:p>
          <a:p>
            <a:pPr lvl="1"/>
            <a:r>
              <a:rPr lang="fr-FR" dirty="0"/>
              <a:t>Données françaises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Stratégie</a:t>
            </a:r>
          </a:p>
          <a:p>
            <a:pPr lvl="1"/>
            <a:r>
              <a:rPr lang="fr-FR" dirty="0"/>
              <a:t>Prise en compte du temps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Moving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Influence des séries temporelles (santé)</a:t>
            </a:r>
          </a:p>
          <a:p>
            <a:pPr lvl="1"/>
            <a:r>
              <a:rPr lang="fr-FR" dirty="0"/>
              <a:t>Paris avec suffisamment d’infos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Backtest</a:t>
            </a:r>
            <a:endParaRPr lang="fr-FR" dirty="0"/>
          </a:p>
          <a:p>
            <a:pPr lvl="1"/>
            <a:r>
              <a:rPr lang="fr-FR" dirty="0"/>
              <a:t>Prise en compte de la cote</a:t>
            </a:r>
          </a:p>
          <a:p>
            <a:pPr lvl="1"/>
            <a:r>
              <a:rPr lang="fr-FR" dirty="0"/>
              <a:t>Scores relatifs</a:t>
            </a:r>
          </a:p>
        </p:txBody>
      </p:sp>
    </p:spTree>
    <p:extLst>
      <p:ext uri="{BB962C8B-B14F-4D97-AF65-F5344CB8AC3E}">
        <p14:creationId xmlns:p14="http://schemas.microsoft.com/office/powerpoint/2010/main" val="170998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64B25B-A71F-FF47-93CD-9A6DDB480E7B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Mise en production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 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  <a:p>
            <a:pPr lvl="1"/>
            <a:r>
              <a:rPr lang="fr-FR" dirty="0"/>
              <a:t>Données issues de </a:t>
            </a:r>
            <a:r>
              <a:rPr lang="fr-FR" dirty="0" err="1"/>
              <a:t>Betfair</a:t>
            </a:r>
            <a:r>
              <a:rPr lang="fr-FR" dirty="0"/>
              <a:t> incomplètes (pas de cotes) </a:t>
            </a:r>
          </a:p>
          <a:p>
            <a:pPr lvl="1"/>
            <a:r>
              <a:rPr lang="fr-FR" dirty="0"/>
              <a:t>Difficulté d’accès aux données françaises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Implémentation</a:t>
            </a:r>
          </a:p>
          <a:p>
            <a:pPr lvl="1"/>
            <a:r>
              <a:rPr lang="fr-FR" dirty="0"/>
              <a:t>Impossibilité d’utiliser l’API </a:t>
            </a:r>
            <a:r>
              <a:rPr lang="fr-FR" dirty="0" err="1"/>
              <a:t>Betfair</a:t>
            </a:r>
            <a:r>
              <a:rPr lang="fr-FR" dirty="0"/>
              <a:t> en France (le faire depuis l’étranger?)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FdJ</a:t>
            </a:r>
            <a:r>
              <a:rPr lang="fr-FR" dirty="0"/>
              <a:t> ne met pas d’API à disposition (rentrer les paris à la main?)</a:t>
            </a:r>
          </a:p>
        </p:txBody>
      </p:sp>
    </p:spTree>
    <p:extLst>
      <p:ext uri="{BB962C8B-B14F-4D97-AF65-F5344CB8AC3E}">
        <p14:creationId xmlns:p14="http://schemas.microsoft.com/office/powerpoint/2010/main" val="1916297883"/>
      </p:ext>
    </p:extLst>
  </p:cSld>
  <p:clrMapOvr>
    <a:masterClrMapping/>
  </p:clrMapOvr>
</p:sld>
</file>

<file path=ppt/theme/theme1.xml><?xml version="1.0" encoding="utf-8"?>
<a:theme xmlns:a="http://schemas.openxmlformats.org/drawingml/2006/main" name="XF Capital">
  <a:themeElements>
    <a:clrScheme name="Personnalisé 6">
      <a:dk1>
        <a:sysClr val="windowText" lastClr="000000"/>
      </a:dk1>
      <a:lt1>
        <a:sysClr val="window" lastClr="FFFFFF"/>
      </a:lt1>
      <a:dk2>
        <a:srgbClr val="003551"/>
      </a:dk2>
      <a:lt2>
        <a:srgbClr val="0064B4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B73625B-9135-4566-B643-3BC766F0C0C1}" vid="{83F0AD62-205B-40F0-A16C-F7F57A180C0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X Finance</Template>
  <TotalTime>621</TotalTime>
  <Words>193</Words>
  <Application>Microsoft Office PowerPoint</Application>
  <PresentationFormat>Affichage à l'écran (16:9)</PresentationFormat>
  <Paragraphs>80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Courier New</vt:lpstr>
      <vt:lpstr>XF Capital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Fouilland</dc:creator>
  <cp:lastModifiedBy>antoine grosnit</cp:lastModifiedBy>
  <cp:revision>16</cp:revision>
  <dcterms:created xsi:type="dcterms:W3CDTF">2018-05-21T16:04:38Z</dcterms:created>
  <dcterms:modified xsi:type="dcterms:W3CDTF">2018-05-22T17:07:06Z</dcterms:modified>
</cp:coreProperties>
</file>