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907588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2"/>
    <p:restoredTop sz="86384"/>
  </p:normalViewPr>
  <p:slideViewPr>
    <p:cSldViewPr snapToGrid="0" snapToObjects="1">
      <p:cViewPr varScale="1">
        <p:scale>
          <a:sx n="70" d="100"/>
          <a:sy n="70" d="100"/>
        </p:scale>
        <p:origin x="3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F86AF-DB30-2045-AE88-4C00F364684C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9D279-9659-CE40-AAF0-6E43D4C00E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076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9D279-9659-CE40-AAF0-6E43D4C00E6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26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9F62-E080-404D-98C8-33A8BCAF7506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0FC2-3010-E041-81E2-6C4DEA6D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78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9F62-E080-404D-98C8-33A8BCAF7506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0FC2-3010-E041-81E2-6C4DEA6D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92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9F62-E080-404D-98C8-33A8BCAF7506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0FC2-3010-E041-81E2-6C4DEA6D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16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9F62-E080-404D-98C8-33A8BCAF7506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0FC2-3010-E041-81E2-6C4DEA6D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61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9F62-E080-404D-98C8-33A8BCAF7506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0FC2-3010-E041-81E2-6C4DEA6D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72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9F62-E080-404D-98C8-33A8BCAF7506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0FC2-3010-E041-81E2-6C4DEA6D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53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9F62-E080-404D-98C8-33A8BCAF7506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0FC2-3010-E041-81E2-6C4DEA6D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88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9F62-E080-404D-98C8-33A8BCAF7506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0FC2-3010-E041-81E2-6C4DEA6D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04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9F62-E080-404D-98C8-33A8BCAF7506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0FC2-3010-E041-81E2-6C4DEA6D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22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9F62-E080-404D-98C8-33A8BCAF7506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0FC2-3010-E041-81E2-6C4DEA6D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81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9F62-E080-404D-98C8-33A8BCAF7506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0FC2-3010-E041-81E2-6C4DEA6D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34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49F62-E080-404D-98C8-33A8BCAF7506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70FC2-3010-E041-81E2-6C4DEA6D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47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 32">
            <a:extLst>
              <a:ext uri="{FF2B5EF4-FFF2-40B4-BE49-F238E27FC236}">
                <a16:creationId xmlns:a16="http://schemas.microsoft.com/office/drawing/2014/main" id="{FB8FDC3F-8C7F-CC41-A953-B953A671B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90" y="3503715"/>
            <a:ext cx="2408600" cy="180645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010B2CC-A2CE-4F43-A9B2-5940E5AC8C05}"/>
              </a:ext>
            </a:extLst>
          </p:cNvPr>
          <p:cNvSpPr txBox="1"/>
          <p:nvPr/>
        </p:nvSpPr>
        <p:spPr>
          <a:xfrm>
            <a:off x="0" y="3808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cap="small" dirty="0"/>
              <a:t>Machine Learning (INF554)</a:t>
            </a:r>
          </a:p>
          <a:p>
            <a:pPr algn="ctr"/>
            <a:r>
              <a:rPr lang="fr-FR" sz="1200" dirty="0"/>
              <a:t>Romain </a:t>
            </a:r>
            <a:r>
              <a:rPr lang="fr-FR" sz="1200" dirty="0" err="1"/>
              <a:t>Fouilland</a:t>
            </a:r>
            <a:r>
              <a:rPr lang="fr-FR" sz="1200" dirty="0"/>
              <a:t> – 1st assignement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DA04105-633E-C44A-A251-DF7719975B15}"/>
              </a:ext>
            </a:extLst>
          </p:cNvPr>
          <p:cNvSpPr txBox="1"/>
          <p:nvPr/>
        </p:nvSpPr>
        <p:spPr>
          <a:xfrm>
            <a:off x="376240" y="3234688"/>
            <a:ext cx="655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/>
              <a:t>Conclusion</a:t>
            </a:r>
            <a:r>
              <a:rPr lang="fr-FR" sz="1100" dirty="0"/>
              <a:t>: I </a:t>
            </a:r>
            <a:r>
              <a:rPr lang="fr-FR" sz="1100" dirty="0" err="1"/>
              <a:t>decided</a:t>
            </a:r>
            <a:r>
              <a:rPr lang="fr-FR" sz="1100" dirty="0"/>
              <a:t> to </a:t>
            </a:r>
            <a:r>
              <a:rPr lang="fr-FR" sz="1100" dirty="0" err="1"/>
              <a:t>take</a:t>
            </a:r>
            <a:r>
              <a:rPr lang="fr-FR" sz="1100" dirty="0"/>
              <a:t> </a:t>
            </a:r>
            <a:r>
              <a:rPr lang="fr-FR" sz="1100" b="1" dirty="0"/>
              <a:t>1 </a:t>
            </a:r>
            <a:r>
              <a:rPr lang="fr-FR" sz="1100" b="1" dirty="0" err="1"/>
              <a:t>hidden</a:t>
            </a:r>
            <a:r>
              <a:rPr lang="fr-FR" sz="1100" b="1" dirty="0"/>
              <a:t> layer </a:t>
            </a:r>
            <a:r>
              <a:rPr lang="fr-FR" sz="1100" dirty="0"/>
              <a:t>and focus on </a:t>
            </a:r>
            <a:r>
              <a:rPr lang="fr-FR" sz="1100" b="1" dirty="0" err="1"/>
              <a:t>reducing</a:t>
            </a:r>
            <a:r>
              <a:rPr lang="fr-FR" sz="1100" b="1" dirty="0"/>
              <a:t> the </a:t>
            </a:r>
            <a:r>
              <a:rPr lang="fr-FR" sz="1100" b="1" dirty="0" err="1"/>
              <a:t>overfitting</a:t>
            </a:r>
            <a:r>
              <a:rPr lang="fr-FR" sz="1100" dirty="0"/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1BAFB5-6D4C-D744-894E-7A7BE6D38DFB}"/>
              </a:ext>
            </a:extLst>
          </p:cNvPr>
          <p:cNvSpPr/>
          <p:nvPr/>
        </p:nvSpPr>
        <p:spPr>
          <a:xfrm>
            <a:off x="0" y="522625"/>
            <a:ext cx="322248" cy="29736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NE</a:t>
            </a:r>
          </a:p>
          <a:p>
            <a:pPr algn="ctr"/>
            <a:r>
              <a:rPr lang="fr-FR" sz="1100" dirty="0"/>
              <a:t>TWORK </a:t>
            </a:r>
          </a:p>
          <a:p>
            <a:pPr algn="ctr"/>
            <a:r>
              <a:rPr lang="fr-FR" sz="1100" dirty="0"/>
              <a:t> </a:t>
            </a:r>
          </a:p>
          <a:p>
            <a:pPr algn="ctr"/>
            <a:r>
              <a:rPr lang="fr-FR" sz="1100" dirty="0"/>
              <a:t>S</a:t>
            </a:r>
          </a:p>
          <a:p>
            <a:pPr algn="ctr"/>
            <a:r>
              <a:rPr lang="fr-FR" sz="1100" dirty="0"/>
              <a:t>TRUCTURE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F2A0D6B-AC3A-2A4D-A7D2-274DA4FB55A7}"/>
              </a:ext>
            </a:extLst>
          </p:cNvPr>
          <p:cNvSpPr txBox="1"/>
          <p:nvPr/>
        </p:nvSpPr>
        <p:spPr>
          <a:xfrm>
            <a:off x="376240" y="522625"/>
            <a:ext cx="6120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dirty="0"/>
              <a:t>First, I </a:t>
            </a:r>
            <a:r>
              <a:rPr lang="fr-FR" sz="1100" dirty="0" err="1"/>
              <a:t>focused</a:t>
            </a:r>
            <a:r>
              <a:rPr lang="fr-FR" sz="1100" dirty="0"/>
              <a:t> on the impact of the </a:t>
            </a:r>
            <a:r>
              <a:rPr lang="fr-FR" sz="1100" b="1" dirty="0" err="1"/>
              <a:t>number</a:t>
            </a:r>
            <a:r>
              <a:rPr lang="fr-FR" sz="1100" b="1" dirty="0"/>
              <a:t> of </a:t>
            </a:r>
            <a:r>
              <a:rPr lang="fr-FR" sz="1100" b="1" dirty="0" err="1"/>
              <a:t>hidden</a:t>
            </a:r>
            <a:r>
              <a:rPr lang="fr-FR" sz="1100" b="1" dirty="0"/>
              <a:t> </a:t>
            </a:r>
            <a:r>
              <a:rPr lang="fr-FR" sz="1100" b="1" dirty="0" err="1"/>
              <a:t>layers</a:t>
            </a:r>
            <a:r>
              <a:rPr lang="fr-FR" sz="1100" dirty="0"/>
              <a:t>. On the first figure, </a:t>
            </a:r>
            <a:r>
              <a:rPr lang="fr-FR" sz="1100" dirty="0" err="1"/>
              <a:t>we</a:t>
            </a:r>
            <a:r>
              <a:rPr lang="fr-FR" sz="1100" dirty="0"/>
              <a:t> </a:t>
            </a:r>
            <a:r>
              <a:rPr lang="fr-FR" sz="1100" dirty="0" err="1"/>
              <a:t>can</a:t>
            </a:r>
            <a:r>
              <a:rPr lang="fr-FR" sz="1100" dirty="0"/>
              <a:t> </a:t>
            </a:r>
            <a:r>
              <a:rPr lang="fr-FR" sz="1100" dirty="0" err="1"/>
              <a:t>see</a:t>
            </a:r>
            <a:r>
              <a:rPr lang="fr-FR" sz="1100" dirty="0"/>
              <a:t> </a:t>
            </a:r>
            <a:r>
              <a:rPr lang="fr-FR" sz="1100" dirty="0" err="1"/>
              <a:t>that</a:t>
            </a:r>
            <a:r>
              <a:rPr lang="fr-FR" sz="1100" dirty="0"/>
              <a:t> the cross-</a:t>
            </a:r>
            <a:r>
              <a:rPr lang="fr-FR" sz="1100" dirty="0" err="1"/>
              <a:t>entropy</a:t>
            </a:r>
            <a:r>
              <a:rPr lang="fr-FR" sz="1100" dirty="0"/>
              <a:t> (</a:t>
            </a:r>
            <a:r>
              <a:rPr lang="fr-FR" sz="1100" dirty="0" err="1"/>
              <a:t>which</a:t>
            </a:r>
            <a:r>
              <a:rPr lang="fr-FR" sz="1100" dirty="0"/>
              <a:t> </a:t>
            </a:r>
            <a:r>
              <a:rPr lang="fr-FR" sz="1100" dirty="0" err="1"/>
              <a:t>is</a:t>
            </a:r>
            <a:r>
              <a:rPr lang="fr-FR" sz="1100" dirty="0"/>
              <a:t> </a:t>
            </a:r>
            <a:r>
              <a:rPr lang="fr-FR" sz="1100" dirty="0" err="1"/>
              <a:t>being</a:t>
            </a:r>
            <a:r>
              <a:rPr lang="fr-FR" sz="1100" dirty="0"/>
              <a:t> </a:t>
            </a:r>
            <a:r>
              <a:rPr lang="fr-FR" sz="1100" dirty="0" err="1"/>
              <a:t>optimised</a:t>
            </a:r>
            <a:r>
              <a:rPr lang="fr-FR" sz="1100" dirty="0"/>
              <a:t>) </a:t>
            </a:r>
            <a:r>
              <a:rPr lang="fr-FR" sz="1100" dirty="0" err="1"/>
              <a:t>decreases</a:t>
            </a:r>
            <a:r>
              <a:rPr lang="fr-FR" sz="1100" dirty="0"/>
              <a:t> </a:t>
            </a:r>
            <a:r>
              <a:rPr lang="fr-FR" sz="1100" dirty="0" err="1"/>
              <a:t>when</a:t>
            </a:r>
            <a:r>
              <a:rPr lang="fr-FR" sz="1100" dirty="0"/>
              <a:t> </a:t>
            </a:r>
            <a:r>
              <a:rPr lang="fr-FR" sz="1100" dirty="0" err="1"/>
              <a:t>we</a:t>
            </a:r>
            <a:r>
              <a:rPr lang="fr-FR" sz="1100" dirty="0"/>
              <a:t> </a:t>
            </a:r>
            <a:r>
              <a:rPr lang="fr-FR" sz="1100" dirty="0" err="1"/>
              <a:t>add</a:t>
            </a:r>
            <a:r>
              <a:rPr lang="fr-FR" sz="1100" dirty="0"/>
              <a:t> </a:t>
            </a:r>
            <a:r>
              <a:rPr lang="fr-FR" sz="1100" dirty="0" err="1"/>
              <a:t>layers</a:t>
            </a:r>
            <a:r>
              <a:rPr lang="fr-FR" sz="1100" dirty="0"/>
              <a:t>. </a:t>
            </a:r>
            <a:r>
              <a:rPr lang="fr-FR" sz="1100" dirty="0" err="1"/>
              <a:t>However</a:t>
            </a:r>
            <a:r>
              <a:rPr lang="fr-FR" sz="1100" dirty="0"/>
              <a:t>, </a:t>
            </a:r>
            <a:r>
              <a:rPr lang="fr-FR" sz="1100" dirty="0" err="1"/>
              <a:t>we</a:t>
            </a:r>
            <a:r>
              <a:rPr lang="fr-FR" sz="1100" dirty="0"/>
              <a:t> </a:t>
            </a:r>
            <a:r>
              <a:rPr lang="fr-FR" sz="1100" dirty="0" err="1"/>
              <a:t>can</a:t>
            </a:r>
            <a:r>
              <a:rPr lang="fr-FR" sz="1100" dirty="0"/>
              <a:t> </a:t>
            </a:r>
            <a:r>
              <a:rPr lang="fr-FR" sz="1100" dirty="0" err="1"/>
              <a:t>see</a:t>
            </a:r>
            <a:r>
              <a:rPr lang="fr-FR" sz="1100" dirty="0"/>
              <a:t> </a:t>
            </a:r>
            <a:r>
              <a:rPr lang="fr-FR" sz="1100" dirty="0" err="1"/>
              <a:t>that</a:t>
            </a:r>
            <a:r>
              <a:rPr lang="fr-FR" sz="1100" dirty="0"/>
              <a:t> </a:t>
            </a:r>
            <a:r>
              <a:rPr lang="fr-FR" sz="1100" dirty="0" err="1"/>
              <a:t>with</a:t>
            </a:r>
            <a:r>
              <a:rPr lang="fr-FR" sz="1100" dirty="0"/>
              <a:t> 2 and 3 </a:t>
            </a:r>
            <a:r>
              <a:rPr lang="fr-FR" sz="1100" dirty="0" err="1"/>
              <a:t>layers</a:t>
            </a:r>
            <a:r>
              <a:rPr lang="fr-FR" sz="1100" dirty="0"/>
              <a:t>, </a:t>
            </a:r>
            <a:r>
              <a:rPr lang="fr-FR" sz="1100" dirty="0" err="1"/>
              <a:t>we</a:t>
            </a:r>
            <a:r>
              <a:rPr lang="fr-FR" sz="1100" dirty="0"/>
              <a:t> </a:t>
            </a:r>
            <a:r>
              <a:rPr lang="fr-FR" sz="1100" dirty="0" err="1"/>
              <a:t>overfit</a:t>
            </a:r>
            <a:r>
              <a:rPr lang="fr-FR" sz="1100" dirty="0"/>
              <a:t> </a:t>
            </a:r>
            <a:r>
              <a:rPr lang="fr-FR" sz="1100" dirty="0" err="1"/>
              <a:t>very</a:t>
            </a:r>
            <a:r>
              <a:rPr lang="fr-FR" sz="1100" dirty="0"/>
              <a:t> </a:t>
            </a:r>
            <a:r>
              <a:rPr lang="fr-FR" sz="1100" dirty="0" err="1"/>
              <a:t>quickly</a:t>
            </a:r>
            <a:r>
              <a:rPr lang="fr-FR" sz="1100" dirty="0"/>
              <a:t>. </a:t>
            </a:r>
            <a:r>
              <a:rPr lang="fr-FR" sz="1100" dirty="0" err="1"/>
              <a:t>Besides</a:t>
            </a:r>
            <a:r>
              <a:rPr lang="fr-FR" sz="1100" dirty="0"/>
              <a:t>, </a:t>
            </a:r>
            <a:r>
              <a:rPr lang="fr-FR" sz="1100" dirty="0" err="1"/>
              <a:t>when</a:t>
            </a:r>
            <a:r>
              <a:rPr lang="fr-FR" sz="1100" dirty="0"/>
              <a:t> </a:t>
            </a:r>
            <a:r>
              <a:rPr lang="fr-FR" sz="1100" dirty="0" err="1"/>
              <a:t>we</a:t>
            </a:r>
            <a:r>
              <a:rPr lang="fr-FR" sz="1100" dirty="0"/>
              <a:t> look at the </a:t>
            </a:r>
            <a:r>
              <a:rPr lang="fr-FR" sz="1100" dirty="0" err="1"/>
              <a:t>hamming</a:t>
            </a:r>
            <a:r>
              <a:rPr lang="fr-FR" sz="1100" dirty="0"/>
              <a:t> </a:t>
            </a:r>
            <a:r>
              <a:rPr lang="fr-FR" sz="1100" dirty="0" err="1"/>
              <a:t>loss</a:t>
            </a:r>
            <a:r>
              <a:rPr lang="fr-FR" sz="1100" dirty="0"/>
              <a:t> on the test data (second figure), </a:t>
            </a:r>
            <a:r>
              <a:rPr lang="fr-FR" sz="1100" dirty="0" err="1"/>
              <a:t>we</a:t>
            </a:r>
            <a:r>
              <a:rPr lang="fr-FR" sz="1100" dirty="0"/>
              <a:t> </a:t>
            </a:r>
            <a:r>
              <a:rPr lang="fr-FR" sz="1100" dirty="0" err="1"/>
              <a:t>can</a:t>
            </a:r>
            <a:r>
              <a:rPr lang="fr-FR" sz="1100" dirty="0"/>
              <a:t> </a:t>
            </a:r>
            <a:r>
              <a:rPr lang="fr-FR" sz="1100" dirty="0" err="1"/>
              <a:t>see</a:t>
            </a:r>
            <a:r>
              <a:rPr lang="fr-FR" sz="1100" dirty="0"/>
              <a:t> </a:t>
            </a:r>
            <a:r>
              <a:rPr lang="fr-FR" sz="1100" dirty="0" err="1"/>
              <a:t>that</a:t>
            </a:r>
            <a:r>
              <a:rPr lang="fr-FR" sz="1100" dirty="0"/>
              <a:t> 1 layer </a:t>
            </a:r>
            <a:r>
              <a:rPr lang="fr-FR" sz="1100" dirty="0" err="1"/>
              <a:t>actually</a:t>
            </a:r>
            <a:r>
              <a:rPr lang="fr-FR" sz="1100" dirty="0"/>
              <a:t> </a:t>
            </a:r>
            <a:r>
              <a:rPr lang="fr-FR" sz="1100" dirty="0" err="1"/>
              <a:t>yields</a:t>
            </a:r>
            <a:r>
              <a:rPr lang="fr-FR" sz="1100" dirty="0"/>
              <a:t> the </a:t>
            </a:r>
            <a:r>
              <a:rPr lang="fr-FR" sz="1100" dirty="0" err="1"/>
              <a:t>most</a:t>
            </a:r>
            <a:r>
              <a:rPr lang="fr-FR" sz="1100" dirty="0"/>
              <a:t> </a:t>
            </a:r>
            <a:r>
              <a:rPr lang="fr-FR" sz="1100" dirty="0" err="1"/>
              <a:t>accurate</a:t>
            </a:r>
            <a:r>
              <a:rPr lang="fr-FR" sz="1100" dirty="0"/>
              <a:t> network.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2C1A6FE-A962-8E40-A7EA-E4EF3056F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38" y="1262322"/>
            <a:ext cx="2736000" cy="20520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E725965-53AB-1C4B-9C54-855C28B33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8335" y="1232080"/>
            <a:ext cx="2736000" cy="2052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AAB2446-F40F-864B-B480-A63C317888BE}"/>
              </a:ext>
            </a:extLst>
          </p:cNvPr>
          <p:cNvSpPr/>
          <p:nvPr/>
        </p:nvSpPr>
        <p:spPr>
          <a:xfrm>
            <a:off x="0" y="3497398"/>
            <a:ext cx="322248" cy="165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BAGG</a:t>
            </a:r>
          </a:p>
          <a:p>
            <a:pPr algn="ctr"/>
            <a:r>
              <a:rPr lang="fr-FR" sz="1100" dirty="0"/>
              <a:t>I</a:t>
            </a:r>
          </a:p>
          <a:p>
            <a:pPr algn="ctr"/>
            <a:r>
              <a:rPr lang="fr-FR" sz="1100" dirty="0"/>
              <a:t>NG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A8D190D-642F-7740-BF23-6951DDBE8411}"/>
              </a:ext>
            </a:extLst>
          </p:cNvPr>
          <p:cNvSpPr txBox="1"/>
          <p:nvPr/>
        </p:nvSpPr>
        <p:spPr>
          <a:xfrm>
            <a:off x="376240" y="3607356"/>
            <a:ext cx="37333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dirty="0"/>
              <a:t>To </a:t>
            </a:r>
            <a:r>
              <a:rPr lang="fr-FR" sz="1100" dirty="0" err="1"/>
              <a:t>reduce</a:t>
            </a:r>
            <a:r>
              <a:rPr lang="fr-FR" sz="1100" dirty="0"/>
              <a:t> the </a:t>
            </a:r>
            <a:r>
              <a:rPr lang="fr-FR" sz="1100" dirty="0" err="1"/>
              <a:t>overfitting</a:t>
            </a:r>
            <a:r>
              <a:rPr lang="fr-FR" sz="1100" dirty="0"/>
              <a:t>, I </a:t>
            </a:r>
            <a:r>
              <a:rPr lang="fr-FR" sz="1100" dirty="0" err="1"/>
              <a:t>decided</a:t>
            </a:r>
            <a:r>
              <a:rPr lang="fr-FR" sz="1100" dirty="0"/>
              <a:t> to </a:t>
            </a:r>
            <a:r>
              <a:rPr lang="fr-FR" sz="1100" dirty="0" err="1"/>
              <a:t>implement</a:t>
            </a:r>
            <a:r>
              <a:rPr lang="fr-FR" sz="1100" dirty="0"/>
              <a:t> a </a:t>
            </a:r>
            <a:r>
              <a:rPr lang="fr-FR" sz="1100" dirty="0" err="1"/>
              <a:t>method</a:t>
            </a:r>
            <a:r>
              <a:rPr lang="fr-FR" sz="1100" dirty="0"/>
              <a:t> </a:t>
            </a:r>
            <a:r>
              <a:rPr lang="fr-FR" sz="1100" dirty="0" err="1"/>
              <a:t>used</a:t>
            </a:r>
            <a:r>
              <a:rPr lang="fr-FR" sz="1100" dirty="0"/>
              <a:t> for </a:t>
            </a:r>
            <a:r>
              <a:rPr lang="fr-FR" sz="1100" dirty="0" err="1"/>
              <a:t>random</a:t>
            </a:r>
            <a:r>
              <a:rPr lang="fr-FR" sz="1100" dirty="0"/>
              <a:t> </a:t>
            </a:r>
            <a:r>
              <a:rPr lang="fr-FR" sz="1100" dirty="0" err="1"/>
              <a:t>forests</a:t>
            </a:r>
            <a:r>
              <a:rPr lang="fr-FR" sz="1100" dirty="0"/>
              <a:t>: </a:t>
            </a:r>
            <a:r>
              <a:rPr lang="fr-FR" sz="1100" b="1" dirty="0" err="1"/>
              <a:t>bootstrap</a:t>
            </a:r>
            <a:r>
              <a:rPr lang="fr-FR" sz="1100" b="1" dirty="0"/>
              <a:t> </a:t>
            </a:r>
            <a:r>
              <a:rPr lang="fr-FR" sz="1100" b="1" dirty="0" err="1"/>
              <a:t>aggregating</a:t>
            </a:r>
            <a:r>
              <a:rPr lang="fr-FR" sz="1100" dirty="0"/>
              <a:t>. On the </a:t>
            </a:r>
            <a:r>
              <a:rPr lang="fr-FR" sz="1100" dirty="0" err="1"/>
              <a:t>third</a:t>
            </a:r>
            <a:r>
              <a:rPr lang="fr-FR" sz="1100" dirty="0"/>
              <a:t> figure, </a:t>
            </a:r>
            <a:r>
              <a:rPr lang="fr-FR" sz="1100" dirty="0" err="1"/>
              <a:t>we</a:t>
            </a:r>
            <a:r>
              <a:rPr lang="fr-FR" sz="1100" dirty="0"/>
              <a:t> </a:t>
            </a:r>
            <a:r>
              <a:rPr lang="fr-FR" sz="1100" dirty="0" err="1"/>
              <a:t>can</a:t>
            </a:r>
            <a:r>
              <a:rPr lang="fr-FR" sz="1100" dirty="0"/>
              <a:t> </a:t>
            </a:r>
            <a:r>
              <a:rPr lang="fr-FR" sz="1100" dirty="0" err="1"/>
              <a:t>see</a:t>
            </a:r>
            <a:r>
              <a:rPr lang="fr-FR" sz="1100" dirty="0"/>
              <a:t> the best </a:t>
            </a:r>
            <a:r>
              <a:rPr lang="fr-FR" sz="1100" dirty="0" err="1"/>
              <a:t>hamming</a:t>
            </a:r>
            <a:r>
              <a:rPr lang="fr-FR" sz="1100" dirty="0"/>
              <a:t> </a:t>
            </a:r>
            <a:r>
              <a:rPr lang="fr-FR" sz="1100" dirty="0" err="1"/>
              <a:t>loss</a:t>
            </a:r>
            <a:r>
              <a:rPr lang="fr-FR" sz="1100" dirty="0"/>
              <a:t> </a:t>
            </a:r>
            <a:r>
              <a:rPr lang="fr-FR" sz="1100" dirty="0" err="1"/>
              <a:t>obtained</a:t>
            </a:r>
            <a:r>
              <a:rPr lang="fr-FR" sz="1100" dirty="0"/>
              <a:t> over the training </a:t>
            </a:r>
            <a:r>
              <a:rPr lang="fr-FR" sz="1100" dirty="0" err="1"/>
              <a:t>depending</a:t>
            </a:r>
            <a:r>
              <a:rPr lang="fr-FR" sz="1100" dirty="0"/>
              <a:t> on the </a:t>
            </a:r>
            <a:r>
              <a:rPr lang="fr-FR" sz="1100" dirty="0" err="1"/>
              <a:t>number</a:t>
            </a:r>
            <a:r>
              <a:rPr lang="fr-FR" sz="1100" dirty="0"/>
              <a:t> of </a:t>
            </a:r>
            <a:r>
              <a:rPr lang="fr-FR" sz="1100" dirty="0" err="1"/>
              <a:t>bags</a:t>
            </a:r>
            <a:r>
              <a:rPr lang="fr-FR" sz="1100" dirty="0"/>
              <a:t> and the ratio of data </a:t>
            </a:r>
            <a:r>
              <a:rPr lang="fr-FR" sz="1100" dirty="0" err="1"/>
              <a:t>used</a:t>
            </a:r>
            <a:r>
              <a:rPr lang="fr-FR" sz="1100" dirty="0"/>
              <a:t> in </a:t>
            </a:r>
            <a:r>
              <a:rPr lang="fr-FR" sz="1100" dirty="0" err="1"/>
              <a:t>each</a:t>
            </a:r>
            <a:r>
              <a:rPr lang="fr-FR" sz="1100" dirty="0"/>
              <a:t> bag (the </a:t>
            </a:r>
            <a:r>
              <a:rPr lang="fr-FR" sz="1100" dirty="0" err="1"/>
              <a:t>rows</a:t>
            </a:r>
            <a:r>
              <a:rPr lang="fr-FR" sz="1100" dirty="0"/>
              <a:t> are </a:t>
            </a:r>
            <a:r>
              <a:rPr lang="fr-FR" sz="1100" dirty="0" err="1"/>
              <a:t>drawn</a:t>
            </a:r>
            <a:r>
              <a:rPr lang="fr-FR" sz="1100" dirty="0"/>
              <a:t> </a:t>
            </a:r>
            <a:r>
              <a:rPr lang="fr-FR" sz="1100" dirty="0" err="1"/>
              <a:t>randomly</a:t>
            </a:r>
            <a:r>
              <a:rPr lang="fr-FR" sz="1100" dirty="0"/>
              <a:t> </a:t>
            </a:r>
            <a:r>
              <a:rPr lang="fr-FR" sz="1100" dirty="0" err="1"/>
              <a:t>with</a:t>
            </a:r>
            <a:r>
              <a:rPr lang="fr-FR" sz="1100" dirty="0"/>
              <a:t> replacement).</a:t>
            </a:r>
          </a:p>
          <a:p>
            <a:pPr algn="just"/>
            <a:r>
              <a:rPr lang="fr-FR" sz="1100" i="1" dirty="0"/>
              <a:t>Conclusion: </a:t>
            </a:r>
            <a:r>
              <a:rPr lang="fr-FR" sz="1100" dirty="0" err="1"/>
              <a:t>using</a:t>
            </a:r>
            <a:r>
              <a:rPr lang="fr-FR" sz="1100" dirty="0"/>
              <a:t> </a:t>
            </a:r>
            <a:r>
              <a:rPr lang="fr-FR" sz="1100" b="1" dirty="0"/>
              <a:t>4 </a:t>
            </a:r>
            <a:r>
              <a:rPr lang="fr-FR" sz="1100" b="1" dirty="0" err="1"/>
              <a:t>bags</a:t>
            </a:r>
            <a:r>
              <a:rPr lang="fr-FR" sz="1100" b="1" dirty="0"/>
              <a:t> of 4x </a:t>
            </a:r>
            <a:r>
              <a:rPr lang="fr-FR" sz="1100" dirty="0"/>
              <a:t>the </a:t>
            </a:r>
            <a:r>
              <a:rPr lang="fr-FR" sz="1100" dirty="0" err="1"/>
              <a:t>number</a:t>
            </a:r>
            <a:r>
              <a:rPr lang="fr-FR" sz="1100" dirty="0"/>
              <a:t> of instances </a:t>
            </a:r>
            <a:r>
              <a:rPr lang="fr-FR" sz="1100" dirty="0" err="1"/>
              <a:t>helps</a:t>
            </a:r>
            <a:r>
              <a:rPr lang="fr-FR" sz="1100" dirty="0"/>
              <a:t> </a:t>
            </a:r>
            <a:r>
              <a:rPr lang="fr-FR" sz="1100" dirty="0" err="1"/>
              <a:t>reduce</a:t>
            </a:r>
            <a:r>
              <a:rPr lang="fr-FR" sz="1100" dirty="0"/>
              <a:t> the </a:t>
            </a:r>
            <a:r>
              <a:rPr lang="fr-FR" sz="1100" dirty="0" err="1"/>
              <a:t>overfit</a:t>
            </a:r>
            <a:r>
              <a:rPr lang="fr-FR" sz="1100" dirty="0"/>
              <a:t> and </a:t>
            </a:r>
            <a:r>
              <a:rPr lang="fr-FR" sz="1100" dirty="0" err="1"/>
              <a:t>reach</a:t>
            </a:r>
            <a:r>
              <a:rPr lang="fr-FR" sz="1100" dirty="0"/>
              <a:t> a high </a:t>
            </a:r>
            <a:r>
              <a:rPr lang="fr-FR" sz="1100" dirty="0" err="1"/>
              <a:t>level</a:t>
            </a:r>
            <a:r>
              <a:rPr lang="fr-FR" sz="1100" dirty="0"/>
              <a:t> of </a:t>
            </a:r>
            <a:r>
              <a:rPr lang="fr-FR" sz="1100" dirty="0" err="1"/>
              <a:t>accuracy</a:t>
            </a:r>
            <a:r>
              <a:rPr lang="fr-FR" sz="1100" dirty="0"/>
              <a:t>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A1167F-B9E5-7C44-A06C-A9D59432C802}"/>
              </a:ext>
            </a:extLst>
          </p:cNvPr>
          <p:cNvSpPr/>
          <p:nvPr/>
        </p:nvSpPr>
        <p:spPr>
          <a:xfrm>
            <a:off x="5541608" y="4575349"/>
            <a:ext cx="335460" cy="18396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E6463D0-2CEB-2341-BDC1-ECD30275BC51}"/>
              </a:ext>
            </a:extLst>
          </p:cNvPr>
          <p:cNvSpPr txBox="1"/>
          <p:nvPr/>
        </p:nvSpPr>
        <p:spPr>
          <a:xfrm>
            <a:off x="393688" y="5360639"/>
            <a:ext cx="37749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dirty="0"/>
              <a:t>I </a:t>
            </a:r>
            <a:r>
              <a:rPr lang="fr-FR" sz="1100" dirty="0" err="1"/>
              <a:t>then</a:t>
            </a:r>
            <a:r>
              <a:rPr lang="fr-FR" sz="1100" dirty="0"/>
              <a:t> </a:t>
            </a:r>
            <a:r>
              <a:rPr lang="fr-FR" sz="1100" dirty="0" err="1"/>
              <a:t>tried</a:t>
            </a:r>
            <a:r>
              <a:rPr lang="fr-FR" sz="1100" dirty="0"/>
              <a:t> to </a:t>
            </a:r>
            <a:r>
              <a:rPr lang="fr-FR" sz="1100" dirty="0" err="1"/>
              <a:t>determine</a:t>
            </a:r>
            <a:r>
              <a:rPr lang="fr-FR" sz="1100" dirty="0"/>
              <a:t> the optimum </a:t>
            </a:r>
            <a:r>
              <a:rPr lang="fr-FR" sz="1100" b="1" dirty="0" err="1"/>
              <a:t>number</a:t>
            </a:r>
            <a:r>
              <a:rPr lang="fr-FR" sz="1100" b="1" dirty="0"/>
              <a:t> of </a:t>
            </a:r>
            <a:r>
              <a:rPr lang="fr-FR" sz="1100" b="1" dirty="0" err="1"/>
              <a:t>neurons</a:t>
            </a:r>
            <a:r>
              <a:rPr lang="fr-FR" sz="1100" b="1" dirty="0"/>
              <a:t> </a:t>
            </a:r>
            <a:r>
              <a:rPr lang="fr-FR" sz="1100" dirty="0"/>
              <a:t>for the </a:t>
            </a:r>
            <a:r>
              <a:rPr lang="fr-FR" sz="1100" dirty="0" err="1"/>
              <a:t>hidden</a:t>
            </a:r>
            <a:r>
              <a:rPr lang="fr-FR" sz="1100" dirty="0"/>
              <a:t> layer. On the </a:t>
            </a:r>
            <a:r>
              <a:rPr lang="fr-FR" sz="1100" dirty="0" err="1"/>
              <a:t>fourth</a:t>
            </a:r>
            <a:r>
              <a:rPr lang="fr-FR" sz="1100" dirty="0"/>
              <a:t> </a:t>
            </a:r>
            <a:r>
              <a:rPr lang="fr-FR" sz="1100" dirty="0" err="1"/>
              <a:t>picture</a:t>
            </a:r>
            <a:r>
              <a:rPr lang="fr-FR" sz="1100" dirty="0"/>
              <a:t>, </a:t>
            </a:r>
            <a:r>
              <a:rPr lang="fr-FR" sz="1100" dirty="0" err="1"/>
              <a:t>we</a:t>
            </a:r>
            <a:r>
              <a:rPr lang="fr-FR" sz="1100" dirty="0"/>
              <a:t> </a:t>
            </a:r>
            <a:r>
              <a:rPr lang="fr-FR" sz="1100" dirty="0" err="1"/>
              <a:t>can</a:t>
            </a:r>
            <a:r>
              <a:rPr lang="fr-FR" sz="1100" dirty="0"/>
              <a:t> </a:t>
            </a:r>
            <a:r>
              <a:rPr lang="fr-FR" sz="1100" dirty="0" err="1"/>
              <a:t>see</a:t>
            </a:r>
            <a:r>
              <a:rPr lang="fr-FR" sz="1100" dirty="0"/>
              <a:t> the best </a:t>
            </a:r>
            <a:r>
              <a:rPr lang="fr-FR" sz="1100" dirty="0" err="1"/>
              <a:t>hamming</a:t>
            </a:r>
            <a:r>
              <a:rPr lang="fr-FR" sz="1100" dirty="0"/>
              <a:t> </a:t>
            </a:r>
            <a:r>
              <a:rPr lang="fr-FR" sz="1100" dirty="0" err="1"/>
              <a:t>loss</a:t>
            </a:r>
            <a:r>
              <a:rPr lang="fr-FR" sz="1100" dirty="0"/>
              <a:t> </a:t>
            </a:r>
            <a:r>
              <a:rPr lang="fr-FR" sz="1100" dirty="0" err="1"/>
              <a:t>obtained</a:t>
            </a:r>
            <a:r>
              <a:rPr lang="fr-FR" sz="1100" dirty="0"/>
              <a:t> on the train data vs. the </a:t>
            </a:r>
            <a:r>
              <a:rPr lang="fr-FR" sz="1100" dirty="0" err="1"/>
              <a:t>number</a:t>
            </a:r>
            <a:r>
              <a:rPr lang="fr-FR" sz="1100" dirty="0"/>
              <a:t> of </a:t>
            </a:r>
            <a:r>
              <a:rPr lang="fr-FR" sz="1100" dirty="0" err="1"/>
              <a:t>neurons</a:t>
            </a:r>
            <a:r>
              <a:rPr lang="fr-FR" sz="1100" dirty="0"/>
              <a:t>. </a:t>
            </a:r>
            <a:r>
              <a:rPr lang="fr-FR" sz="1100" dirty="0" err="1"/>
              <a:t>Even</a:t>
            </a:r>
            <a:r>
              <a:rPr lang="fr-FR" sz="1100" dirty="0"/>
              <a:t> </a:t>
            </a:r>
            <a:r>
              <a:rPr lang="fr-FR" sz="1100" dirty="0" err="1"/>
              <a:t>though</a:t>
            </a:r>
            <a:r>
              <a:rPr lang="fr-FR" sz="1100" dirty="0"/>
              <a:t> </a:t>
            </a:r>
            <a:r>
              <a:rPr lang="fr-FR" sz="1100" dirty="0" err="1"/>
              <a:t>there</a:t>
            </a:r>
            <a:r>
              <a:rPr lang="fr-FR" sz="1100" dirty="0"/>
              <a:t> </a:t>
            </a:r>
            <a:r>
              <a:rPr lang="fr-FR" sz="1100" dirty="0" err="1"/>
              <a:t>is</a:t>
            </a:r>
            <a:r>
              <a:rPr lang="fr-FR" sz="1100" dirty="0"/>
              <a:t> no </a:t>
            </a:r>
            <a:r>
              <a:rPr lang="fr-FR" sz="1100" dirty="0" err="1"/>
              <a:t>clear</a:t>
            </a:r>
            <a:r>
              <a:rPr lang="fr-FR" sz="1100" dirty="0"/>
              <a:t> optimum, </a:t>
            </a:r>
            <a:r>
              <a:rPr lang="fr-FR" sz="1100" dirty="0" err="1"/>
              <a:t>it</a:t>
            </a:r>
            <a:r>
              <a:rPr lang="fr-FR" sz="1100" dirty="0"/>
              <a:t> </a:t>
            </a:r>
            <a:r>
              <a:rPr lang="fr-FR" sz="1100" dirty="0" err="1"/>
              <a:t>seems</a:t>
            </a:r>
            <a:r>
              <a:rPr lang="fr-FR" sz="1100" dirty="0"/>
              <a:t> to </a:t>
            </a:r>
            <a:r>
              <a:rPr lang="fr-FR" sz="1100" dirty="0" err="1"/>
              <a:t>be</a:t>
            </a:r>
            <a:r>
              <a:rPr lang="fr-FR" sz="1100" dirty="0"/>
              <a:t> a bit </a:t>
            </a:r>
            <a:r>
              <a:rPr lang="fr-FR" sz="1100" dirty="0" err="1"/>
              <a:t>better</a:t>
            </a:r>
            <a:r>
              <a:rPr lang="fr-FR" sz="1100" dirty="0"/>
              <a:t> to have </a:t>
            </a:r>
            <a:r>
              <a:rPr lang="fr-FR" sz="1100" dirty="0" err="1"/>
              <a:t>between</a:t>
            </a:r>
            <a:r>
              <a:rPr lang="fr-FR" sz="1100" dirty="0"/>
              <a:t> 110 and 130 </a:t>
            </a:r>
            <a:r>
              <a:rPr lang="fr-FR" sz="1100" dirty="0" err="1"/>
              <a:t>neurons</a:t>
            </a:r>
            <a:r>
              <a:rPr lang="fr-FR" sz="1100" dirty="0"/>
              <a:t>.</a:t>
            </a:r>
          </a:p>
          <a:p>
            <a:pPr algn="just"/>
            <a:r>
              <a:rPr lang="fr-FR" sz="1100" i="1" dirty="0"/>
              <a:t>Conclusion: </a:t>
            </a:r>
            <a:r>
              <a:rPr lang="fr-FR" sz="1100" dirty="0"/>
              <a:t>I </a:t>
            </a:r>
            <a:r>
              <a:rPr lang="fr-FR" sz="1100" dirty="0" err="1"/>
              <a:t>took</a:t>
            </a:r>
            <a:r>
              <a:rPr lang="fr-FR" sz="1100" dirty="0"/>
              <a:t> </a:t>
            </a:r>
            <a:r>
              <a:rPr lang="fr-FR" sz="1100" b="1" dirty="0"/>
              <a:t>115 </a:t>
            </a:r>
            <a:r>
              <a:rPr lang="fr-FR" sz="1100" b="1" dirty="0" err="1"/>
              <a:t>neurons</a:t>
            </a:r>
            <a:r>
              <a:rPr lang="fr-FR" sz="1100" dirty="0"/>
              <a:t>. </a:t>
            </a:r>
            <a:r>
              <a:rPr lang="fr-FR" sz="1100" dirty="0" err="1"/>
              <a:t>However</a:t>
            </a:r>
            <a:r>
              <a:rPr lang="fr-FR" sz="1100" dirty="0"/>
              <a:t>, </a:t>
            </a:r>
            <a:r>
              <a:rPr lang="fr-FR" sz="1100" dirty="0" err="1"/>
              <a:t>it</a:t>
            </a:r>
            <a:r>
              <a:rPr lang="fr-FR" sz="1100" dirty="0"/>
              <a:t> varies a lot </a:t>
            </a:r>
            <a:r>
              <a:rPr lang="fr-FR" sz="1100" dirty="0" err="1"/>
              <a:t>around</a:t>
            </a:r>
            <a:r>
              <a:rPr lang="fr-FR" sz="1100" dirty="0"/>
              <a:t> </a:t>
            </a:r>
            <a:r>
              <a:rPr lang="fr-FR" sz="1100" dirty="0" err="1"/>
              <a:t>that</a:t>
            </a:r>
            <a:r>
              <a:rPr lang="fr-FR" sz="1100" dirty="0"/>
              <a:t> value </a:t>
            </a:r>
            <a:r>
              <a:rPr lang="fr-FR" sz="1100" dirty="0" err="1"/>
              <a:t>so</a:t>
            </a:r>
            <a:r>
              <a:rPr lang="fr-FR" sz="1100" dirty="0"/>
              <a:t> </a:t>
            </a:r>
            <a:r>
              <a:rPr lang="fr-FR" sz="1100" dirty="0" err="1"/>
              <a:t>it’s</a:t>
            </a:r>
            <a:r>
              <a:rPr lang="fr-FR" sz="1100" dirty="0"/>
              <a:t> not </a:t>
            </a:r>
            <a:r>
              <a:rPr lang="fr-FR" sz="1100" dirty="0" err="1"/>
              <a:t>really</a:t>
            </a:r>
            <a:r>
              <a:rPr lang="fr-FR" sz="1100" dirty="0"/>
              <a:t> relevant to </a:t>
            </a:r>
            <a:r>
              <a:rPr lang="fr-FR" sz="1100" dirty="0" err="1"/>
              <a:t>pick</a:t>
            </a:r>
            <a:r>
              <a:rPr lang="fr-FR" sz="1100" dirty="0"/>
              <a:t> a </a:t>
            </a:r>
            <a:r>
              <a:rPr lang="fr-FR" sz="1100" dirty="0" err="1"/>
              <a:t>precise</a:t>
            </a:r>
            <a:r>
              <a:rPr lang="fr-FR" sz="1100" dirty="0"/>
              <a:t> value (</a:t>
            </a:r>
            <a:r>
              <a:rPr lang="fr-FR" sz="1100" dirty="0" err="1"/>
              <a:t>because</a:t>
            </a:r>
            <a:r>
              <a:rPr lang="fr-FR" sz="1100" dirty="0"/>
              <a:t> </a:t>
            </a:r>
            <a:r>
              <a:rPr lang="fr-FR" sz="1100" dirty="0" err="1"/>
              <a:t>we</a:t>
            </a:r>
            <a:r>
              <a:rPr lang="fr-FR" sz="1100" dirty="0"/>
              <a:t> </a:t>
            </a:r>
            <a:r>
              <a:rPr lang="fr-FR" sz="1100" dirty="0" err="1"/>
              <a:t>shouldn’t</a:t>
            </a:r>
            <a:r>
              <a:rPr lang="fr-FR" sz="1100" dirty="0"/>
              <a:t> </a:t>
            </a:r>
            <a:r>
              <a:rPr lang="fr-FR" sz="1100" dirty="0" err="1"/>
              <a:t>overfit</a:t>
            </a:r>
            <a:r>
              <a:rPr lang="fr-FR" sz="1100" dirty="0"/>
              <a:t> the </a:t>
            </a:r>
            <a:r>
              <a:rPr lang="fr-FR" sz="1100" dirty="0" err="1"/>
              <a:t>parameter</a:t>
            </a:r>
            <a:r>
              <a:rPr lang="fr-FR" sz="1100" dirty="0"/>
              <a:t> on the test data).</a:t>
            </a:r>
            <a:endParaRPr lang="fr-FR" sz="1100" i="1" dirty="0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7F1ADE24-78D1-624D-B08D-7F27CFF3B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9323" y="5263884"/>
            <a:ext cx="2247133" cy="168535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AE576B86-7060-7543-9DC4-E76DEBDC8F2D}"/>
              </a:ext>
            </a:extLst>
          </p:cNvPr>
          <p:cNvSpPr/>
          <p:nvPr/>
        </p:nvSpPr>
        <p:spPr>
          <a:xfrm>
            <a:off x="0" y="5149575"/>
            <a:ext cx="322248" cy="17996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NUMBER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98F78552-6ADC-B24E-8F2F-8C62F94DC9B9}"/>
              </a:ext>
            </a:extLst>
          </p:cNvPr>
          <p:cNvSpPr/>
          <p:nvPr/>
        </p:nvSpPr>
        <p:spPr>
          <a:xfrm>
            <a:off x="5454725" y="6458153"/>
            <a:ext cx="323036" cy="237728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FCB2819-612C-E548-B519-4A549AABE5CB}"/>
              </a:ext>
            </a:extLst>
          </p:cNvPr>
          <p:cNvSpPr/>
          <p:nvPr/>
        </p:nvSpPr>
        <p:spPr>
          <a:xfrm>
            <a:off x="0" y="6949234"/>
            <a:ext cx="322248" cy="18899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OTHER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F0A1090-61BB-3241-80F2-A2295BED5D43}"/>
              </a:ext>
            </a:extLst>
          </p:cNvPr>
          <p:cNvSpPr txBox="1"/>
          <p:nvPr/>
        </p:nvSpPr>
        <p:spPr>
          <a:xfrm>
            <a:off x="383856" y="6948091"/>
            <a:ext cx="59104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dirty="0"/>
              <a:t>I </a:t>
            </a:r>
            <a:r>
              <a:rPr lang="fr-FR" sz="1100" dirty="0" err="1"/>
              <a:t>eventually</a:t>
            </a:r>
            <a:r>
              <a:rPr lang="fr-FR" sz="1100" dirty="0"/>
              <a:t> </a:t>
            </a:r>
            <a:r>
              <a:rPr lang="fr-FR" sz="1100" dirty="0" err="1"/>
              <a:t>plotted</a:t>
            </a:r>
            <a:r>
              <a:rPr lang="fr-FR" sz="1100" dirty="0"/>
              <a:t> the </a:t>
            </a:r>
            <a:r>
              <a:rPr lang="fr-FR" sz="1100" dirty="0" err="1"/>
              <a:t>accuracy</a:t>
            </a:r>
            <a:r>
              <a:rPr lang="fr-FR" sz="1100" dirty="0"/>
              <a:t> as a </a:t>
            </a:r>
            <a:r>
              <a:rPr lang="fr-FR" sz="1100" dirty="0" err="1"/>
              <a:t>function</a:t>
            </a:r>
            <a:r>
              <a:rPr lang="fr-FR" sz="1100" dirty="0"/>
              <a:t> of the </a:t>
            </a:r>
            <a:r>
              <a:rPr lang="fr-FR" sz="1100" b="1" dirty="0"/>
              <a:t>batch size </a:t>
            </a:r>
            <a:r>
              <a:rPr lang="fr-FR" sz="1100" dirty="0"/>
              <a:t>(</a:t>
            </a:r>
            <a:r>
              <a:rPr lang="fr-FR" sz="1100" dirty="0" err="1"/>
              <a:t>between</a:t>
            </a:r>
            <a:r>
              <a:rPr lang="fr-FR" sz="1100" dirty="0"/>
              <a:t> 5 and 200) and the </a:t>
            </a:r>
            <a:r>
              <a:rPr lang="fr-FR" sz="1100" b="1" dirty="0" err="1"/>
              <a:t>learning</a:t>
            </a:r>
            <a:r>
              <a:rPr lang="fr-FR" sz="1100" b="1" dirty="0"/>
              <a:t> rate </a:t>
            </a:r>
            <a:r>
              <a:rPr lang="fr-FR" sz="1100" dirty="0"/>
              <a:t>(</a:t>
            </a:r>
            <a:r>
              <a:rPr lang="fr-FR" sz="1100" dirty="0" err="1"/>
              <a:t>between</a:t>
            </a:r>
            <a:r>
              <a:rPr lang="fr-FR" sz="1100" dirty="0"/>
              <a:t> 10</a:t>
            </a:r>
            <a:r>
              <a:rPr lang="fr-FR" sz="1100" baseline="30000" dirty="0"/>
              <a:t>-5</a:t>
            </a:r>
            <a:r>
              <a:rPr lang="fr-FR" sz="1100" dirty="0"/>
              <a:t> and 10</a:t>
            </a:r>
            <a:r>
              <a:rPr lang="fr-FR" sz="1100" baseline="30000" dirty="0"/>
              <a:t>-3</a:t>
            </a:r>
            <a:r>
              <a:rPr lang="fr-FR" sz="1100" dirty="0"/>
              <a:t>). </a:t>
            </a:r>
          </a:p>
          <a:p>
            <a:pPr algn="just"/>
            <a:r>
              <a:rPr lang="fr-FR" sz="1100" i="1" dirty="0"/>
              <a:t>Conclusion: </a:t>
            </a:r>
            <a:r>
              <a:rPr lang="fr-FR" sz="1100" dirty="0"/>
              <a:t>The best </a:t>
            </a:r>
            <a:r>
              <a:rPr lang="fr-FR" sz="1100" dirty="0" err="1"/>
              <a:t>accuracy</a:t>
            </a:r>
            <a:r>
              <a:rPr lang="fr-FR" sz="1100" dirty="0"/>
              <a:t> </a:t>
            </a:r>
            <a:r>
              <a:rPr lang="fr-FR" sz="1100" dirty="0" err="1"/>
              <a:t>was</a:t>
            </a:r>
            <a:r>
              <a:rPr lang="fr-FR" sz="1100" dirty="0"/>
              <a:t> </a:t>
            </a:r>
            <a:r>
              <a:rPr lang="fr-FR" sz="1100" dirty="0" err="1"/>
              <a:t>reached</a:t>
            </a:r>
            <a:r>
              <a:rPr lang="fr-FR" sz="1100" dirty="0"/>
              <a:t> for a </a:t>
            </a:r>
            <a:r>
              <a:rPr lang="fr-FR" sz="1100" dirty="0" err="1"/>
              <a:t>batch_size</a:t>
            </a:r>
            <a:r>
              <a:rPr lang="fr-FR" sz="1100" dirty="0"/>
              <a:t> of 100 and a </a:t>
            </a:r>
            <a:r>
              <a:rPr lang="fr-FR" sz="1100" dirty="0" err="1"/>
              <a:t>learning</a:t>
            </a:r>
            <a:r>
              <a:rPr lang="fr-FR" sz="1100" dirty="0"/>
              <a:t> rate of 10</a:t>
            </a:r>
            <a:r>
              <a:rPr lang="fr-FR" sz="1100" baseline="30000" dirty="0"/>
              <a:t>-4</a:t>
            </a:r>
            <a:r>
              <a:rPr lang="fr-FR" sz="1100" dirty="0"/>
              <a:t>.</a:t>
            </a:r>
            <a:endParaRPr lang="fr-FR" sz="1100" i="1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512C0B57-C8A0-D549-A072-B2388A81C2D6}"/>
              </a:ext>
            </a:extLst>
          </p:cNvPr>
          <p:cNvSpPr txBox="1"/>
          <p:nvPr/>
        </p:nvSpPr>
        <p:spPr>
          <a:xfrm>
            <a:off x="383853" y="7594422"/>
            <a:ext cx="619333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dirty="0"/>
              <a:t>I </a:t>
            </a:r>
            <a:r>
              <a:rPr lang="fr-FR" sz="1100" dirty="0" err="1"/>
              <a:t>also</a:t>
            </a:r>
            <a:r>
              <a:rPr lang="fr-FR" sz="1100" dirty="0"/>
              <a:t> </a:t>
            </a:r>
            <a:r>
              <a:rPr lang="fr-FR" sz="1100" dirty="0" err="1"/>
              <a:t>did</a:t>
            </a:r>
            <a:r>
              <a:rPr lang="fr-FR" sz="1100" dirty="0"/>
              <a:t> </a:t>
            </a:r>
            <a:r>
              <a:rPr lang="fr-FR" sz="1100" dirty="0" err="1"/>
              <a:t>some</a:t>
            </a:r>
            <a:r>
              <a:rPr lang="fr-FR" sz="1100" dirty="0"/>
              <a:t> </a:t>
            </a:r>
            <a:r>
              <a:rPr lang="fr-FR" sz="1100" dirty="0" err="1"/>
              <a:t>attemps</a:t>
            </a:r>
            <a:r>
              <a:rPr lang="fr-FR" sz="1100" dirty="0"/>
              <a:t> I </a:t>
            </a:r>
            <a:r>
              <a:rPr lang="fr-FR" sz="1100" dirty="0" err="1"/>
              <a:t>eventually</a:t>
            </a:r>
            <a:r>
              <a:rPr lang="fr-FR" sz="1100" dirty="0"/>
              <a:t> </a:t>
            </a:r>
            <a:r>
              <a:rPr lang="fr-FR" sz="1100" dirty="0" err="1"/>
              <a:t>didn’t</a:t>
            </a:r>
            <a:r>
              <a:rPr lang="fr-FR" sz="1100" dirty="0"/>
              <a:t> use: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100" dirty="0" err="1"/>
              <a:t>Scaling</a:t>
            </a:r>
            <a:r>
              <a:rPr lang="fr-FR" sz="1100" dirty="0"/>
              <a:t> the data: </a:t>
            </a:r>
            <a:r>
              <a:rPr lang="fr-FR" sz="1100" dirty="0" err="1"/>
              <a:t>reduced</a:t>
            </a:r>
            <a:r>
              <a:rPr lang="fr-FR" sz="1100" dirty="0"/>
              <a:t> the </a:t>
            </a:r>
            <a:r>
              <a:rPr lang="fr-FR" sz="1100" dirty="0" err="1"/>
              <a:t>accuracy</a:t>
            </a:r>
            <a:r>
              <a:rPr lang="fr-FR" sz="1100" dirty="0"/>
              <a:t> a bit.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100" dirty="0" err="1"/>
              <a:t>Bootstrap</a:t>
            </a:r>
            <a:r>
              <a:rPr lang="fr-FR" sz="1100" dirty="0"/>
              <a:t> </a:t>
            </a:r>
            <a:r>
              <a:rPr lang="fr-FR" sz="1100" dirty="0" err="1"/>
              <a:t>aggregating</a:t>
            </a:r>
            <a:r>
              <a:rPr lang="fr-FR" sz="1100" dirty="0"/>
              <a:t> by </a:t>
            </a:r>
            <a:r>
              <a:rPr lang="fr-FR" sz="1100" dirty="0" err="1"/>
              <a:t>features</a:t>
            </a:r>
            <a:r>
              <a:rPr lang="fr-FR" sz="1100" dirty="0"/>
              <a:t>: </a:t>
            </a:r>
            <a:r>
              <a:rPr lang="fr-FR" sz="1100" dirty="0" err="1"/>
              <a:t>reduced</a:t>
            </a:r>
            <a:r>
              <a:rPr lang="fr-FR" sz="1100" dirty="0"/>
              <a:t> the </a:t>
            </a:r>
            <a:r>
              <a:rPr lang="fr-FR" sz="1100" dirty="0" err="1"/>
              <a:t>accuracy</a:t>
            </a:r>
            <a:r>
              <a:rPr lang="fr-FR" sz="1100" dirty="0"/>
              <a:t> (the model </a:t>
            </a:r>
            <a:r>
              <a:rPr lang="fr-FR" sz="1100" dirty="0" err="1"/>
              <a:t>didn’t</a:t>
            </a:r>
            <a:r>
              <a:rPr lang="fr-FR" sz="1100" dirty="0"/>
              <a:t> </a:t>
            </a:r>
            <a:r>
              <a:rPr lang="fr-FR" sz="1100" dirty="0" err="1"/>
              <a:t>seem</a:t>
            </a:r>
            <a:r>
              <a:rPr lang="fr-FR" sz="1100" dirty="0"/>
              <a:t> to </a:t>
            </a:r>
            <a:r>
              <a:rPr lang="fr-FR" sz="1100" dirty="0" err="1"/>
              <a:t>learn</a:t>
            </a:r>
            <a:r>
              <a:rPr lang="fr-FR" sz="1100" dirty="0"/>
              <a:t> </a:t>
            </a:r>
            <a:r>
              <a:rPr lang="fr-FR" sz="1100" dirty="0" err="1"/>
              <a:t>well</a:t>
            </a:r>
            <a:r>
              <a:rPr lang="fr-FR" sz="1100" dirty="0"/>
              <a:t>).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100" dirty="0"/>
              <a:t>Dropout: </a:t>
            </a:r>
            <a:r>
              <a:rPr lang="fr-FR" sz="1100" dirty="0" err="1"/>
              <a:t>little</a:t>
            </a:r>
            <a:r>
              <a:rPr lang="fr-FR" sz="1100" dirty="0"/>
              <a:t> </a:t>
            </a:r>
            <a:r>
              <a:rPr lang="fr-FR" sz="1100" dirty="0" err="1"/>
              <a:t>effect</a:t>
            </a:r>
            <a:r>
              <a:rPr lang="fr-FR" sz="1100" dirty="0"/>
              <a:t> once </a:t>
            </a:r>
            <a:r>
              <a:rPr lang="fr-FR" sz="1100" dirty="0" err="1"/>
              <a:t>bootstrap</a:t>
            </a:r>
            <a:r>
              <a:rPr lang="fr-FR" sz="1100" dirty="0"/>
              <a:t> </a:t>
            </a:r>
            <a:r>
              <a:rPr lang="fr-FR" sz="1100" dirty="0" err="1"/>
              <a:t>aggregating</a:t>
            </a:r>
            <a:r>
              <a:rPr lang="fr-FR" sz="1100" dirty="0"/>
              <a:t> </a:t>
            </a:r>
            <a:r>
              <a:rPr lang="fr-FR" sz="1100" dirty="0" err="1"/>
              <a:t>was</a:t>
            </a:r>
            <a:r>
              <a:rPr lang="fr-FR" sz="1100" dirty="0"/>
              <a:t> </a:t>
            </a:r>
            <a:r>
              <a:rPr lang="fr-FR" sz="1100" dirty="0" err="1"/>
              <a:t>used</a:t>
            </a:r>
            <a:r>
              <a:rPr lang="fr-FR" sz="1100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100" dirty="0" err="1"/>
              <a:t>Randomizing</a:t>
            </a:r>
            <a:r>
              <a:rPr lang="fr-FR" sz="1100" dirty="0"/>
              <a:t> the </a:t>
            </a:r>
            <a:r>
              <a:rPr lang="fr-FR" sz="1100" dirty="0" err="1"/>
              <a:t>order</a:t>
            </a:r>
            <a:r>
              <a:rPr lang="fr-FR" sz="1100" dirty="0"/>
              <a:t> of the instances/</a:t>
            </a:r>
            <a:r>
              <a:rPr lang="fr-FR" sz="1100" dirty="0" err="1"/>
              <a:t>batches</a:t>
            </a:r>
            <a:r>
              <a:rPr lang="fr-FR" sz="1100" dirty="0"/>
              <a:t> : </a:t>
            </a:r>
            <a:r>
              <a:rPr lang="fr-FR" sz="1100" dirty="0" err="1"/>
              <a:t>little</a:t>
            </a:r>
            <a:r>
              <a:rPr lang="fr-FR" sz="1100" dirty="0"/>
              <a:t> </a:t>
            </a:r>
            <a:r>
              <a:rPr lang="fr-FR" sz="1100" dirty="0" err="1"/>
              <a:t>effect</a:t>
            </a:r>
            <a:r>
              <a:rPr lang="fr-FR" sz="1100" dirty="0"/>
              <a:t> once </a:t>
            </a:r>
            <a:r>
              <a:rPr lang="fr-FR" sz="1100" dirty="0" err="1"/>
              <a:t>bootstrap</a:t>
            </a:r>
            <a:r>
              <a:rPr lang="fr-FR" sz="1100" dirty="0"/>
              <a:t> </a:t>
            </a:r>
            <a:r>
              <a:rPr lang="fr-FR" sz="1100" dirty="0" err="1"/>
              <a:t>aggregating</a:t>
            </a:r>
            <a:r>
              <a:rPr lang="fr-FR" sz="1100" dirty="0"/>
              <a:t> </a:t>
            </a:r>
            <a:r>
              <a:rPr lang="fr-FR" sz="1100" dirty="0" err="1"/>
              <a:t>was</a:t>
            </a:r>
            <a:r>
              <a:rPr lang="fr-FR" sz="1100" dirty="0"/>
              <a:t> </a:t>
            </a:r>
            <a:r>
              <a:rPr lang="fr-FR" sz="1100" dirty="0" err="1"/>
              <a:t>used</a:t>
            </a:r>
            <a:r>
              <a:rPr lang="fr-FR" sz="1100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100" dirty="0" err="1"/>
              <a:t>Trying</a:t>
            </a:r>
            <a:r>
              <a:rPr lang="fr-FR" sz="1100" dirty="0"/>
              <a:t> to return 0.5 / 0.5 (to </a:t>
            </a:r>
            <a:r>
              <a:rPr lang="fr-FR" sz="1100" dirty="0" err="1"/>
              <a:t>still</a:t>
            </a:r>
            <a:r>
              <a:rPr lang="fr-FR" sz="1100" dirty="0"/>
              <a:t> </a:t>
            </a:r>
            <a:r>
              <a:rPr lang="fr-FR" sz="1100" dirty="0" err="1"/>
              <a:t>be</a:t>
            </a:r>
            <a:r>
              <a:rPr lang="fr-FR" sz="1100" dirty="0"/>
              <a:t> a </a:t>
            </a:r>
            <a:r>
              <a:rPr lang="fr-FR" sz="1100" dirty="0" err="1"/>
              <a:t>proba</a:t>
            </a:r>
            <a:r>
              <a:rPr lang="fr-FR" sz="1100" dirty="0"/>
              <a:t>) </a:t>
            </a:r>
            <a:r>
              <a:rPr lang="fr-FR" sz="1100" dirty="0" err="1"/>
              <a:t>when</a:t>
            </a:r>
            <a:r>
              <a:rPr lang="fr-FR" sz="1100" dirty="0"/>
              <a:t> 2 classes </a:t>
            </a:r>
            <a:r>
              <a:rPr lang="fr-FR" sz="1100" dirty="0" err="1"/>
              <a:t>were</a:t>
            </a:r>
            <a:r>
              <a:rPr lang="fr-FR" sz="1100" dirty="0"/>
              <a:t> to </a:t>
            </a:r>
            <a:r>
              <a:rPr lang="fr-FR" sz="1100" dirty="0" err="1"/>
              <a:t>be</a:t>
            </a:r>
            <a:r>
              <a:rPr lang="fr-FR" sz="1100" dirty="0"/>
              <a:t> </a:t>
            </a:r>
            <a:r>
              <a:rPr lang="fr-FR" sz="1100" dirty="0" err="1"/>
              <a:t>found</a:t>
            </a:r>
            <a:r>
              <a:rPr lang="fr-FR" sz="1100" dirty="0"/>
              <a:t>. It </a:t>
            </a:r>
            <a:r>
              <a:rPr lang="fr-FR" sz="1100" dirty="0" err="1"/>
              <a:t>didn’t</a:t>
            </a:r>
            <a:r>
              <a:rPr lang="fr-FR" sz="1100" dirty="0"/>
              <a:t> </a:t>
            </a:r>
            <a:r>
              <a:rPr lang="fr-FR" sz="1100" dirty="0" err="1"/>
              <a:t>work</a:t>
            </a:r>
            <a:r>
              <a:rPr lang="fr-FR" sz="1100" dirty="0"/>
              <a:t> </a:t>
            </a:r>
            <a:r>
              <a:rPr lang="fr-FR" sz="1100" dirty="0" err="1"/>
              <a:t>well</a:t>
            </a:r>
            <a:r>
              <a:rPr lang="fr-FR" sz="1100" dirty="0"/>
              <a:t> but </a:t>
            </a:r>
            <a:r>
              <a:rPr lang="fr-FR" sz="1100" dirty="0" err="1"/>
              <a:t>we</a:t>
            </a:r>
            <a:r>
              <a:rPr lang="fr-FR" sz="1100" dirty="0"/>
              <a:t> </a:t>
            </a:r>
            <a:r>
              <a:rPr lang="fr-FR" sz="1100" dirty="0" err="1"/>
              <a:t>thus</a:t>
            </a:r>
            <a:r>
              <a:rPr lang="fr-FR" sz="1100" dirty="0"/>
              <a:t> </a:t>
            </a:r>
            <a:r>
              <a:rPr lang="fr-FR" sz="1100" dirty="0" err="1"/>
              <a:t>always</a:t>
            </a:r>
            <a:r>
              <a:rPr lang="fr-FR" sz="1100" dirty="0"/>
              <a:t> miss one of the </a:t>
            </a:r>
            <a:r>
              <a:rPr lang="fr-FR" sz="1100" dirty="0" err="1"/>
              <a:t>two</a:t>
            </a:r>
            <a:r>
              <a:rPr lang="fr-FR" sz="1100" dirty="0"/>
              <a:t> classes of 1.2% of the test data.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54B150F-695B-3B4D-ABD8-7A3ECD9914AB}"/>
              </a:ext>
            </a:extLst>
          </p:cNvPr>
          <p:cNvSpPr txBox="1"/>
          <p:nvPr/>
        </p:nvSpPr>
        <p:spPr>
          <a:xfrm>
            <a:off x="69932" y="8891250"/>
            <a:ext cx="68737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i="1" dirty="0"/>
              <a:t>Conclusion</a:t>
            </a:r>
            <a:r>
              <a:rPr lang="fr-FR" sz="1100" dirty="0"/>
              <a:t>: </a:t>
            </a:r>
            <a:r>
              <a:rPr lang="fr-FR" sz="1100" dirty="0" err="1"/>
              <a:t>With</a:t>
            </a:r>
            <a:r>
              <a:rPr lang="fr-FR" sz="1100" dirty="0"/>
              <a:t> 1 </a:t>
            </a:r>
            <a:r>
              <a:rPr lang="fr-FR" sz="1100" dirty="0" err="1"/>
              <a:t>hidden</a:t>
            </a:r>
            <a:r>
              <a:rPr lang="fr-FR" sz="1100" dirty="0"/>
              <a:t> layer of 130 </a:t>
            </a:r>
            <a:r>
              <a:rPr lang="fr-FR" sz="1100" dirty="0" err="1"/>
              <a:t>neurons</a:t>
            </a:r>
            <a:r>
              <a:rPr lang="fr-FR" sz="1100" dirty="0"/>
              <a:t>, 4 </a:t>
            </a:r>
            <a:r>
              <a:rPr lang="fr-FR" sz="1100" dirty="0" err="1"/>
              <a:t>bags</a:t>
            </a:r>
            <a:r>
              <a:rPr lang="fr-FR" sz="1100" dirty="0"/>
              <a:t> of 4x instances, batch size of 70 and a </a:t>
            </a:r>
            <a:r>
              <a:rPr lang="fr-FR" sz="1100" dirty="0" err="1"/>
              <a:t>learning</a:t>
            </a:r>
            <a:r>
              <a:rPr lang="fr-FR" sz="1100" dirty="0"/>
              <a:t> rate of 10</a:t>
            </a:r>
            <a:r>
              <a:rPr lang="fr-FR" sz="1100" baseline="30000" dirty="0"/>
              <a:t>-4</a:t>
            </a:r>
            <a:r>
              <a:rPr lang="fr-FR" sz="1100" dirty="0"/>
              <a:t>, </a:t>
            </a:r>
          </a:p>
          <a:p>
            <a:pPr algn="just"/>
            <a:r>
              <a:rPr lang="fr-FR" sz="1100" dirty="0"/>
              <a:t>I </a:t>
            </a:r>
            <a:r>
              <a:rPr lang="fr-FR" sz="1100" dirty="0" err="1"/>
              <a:t>get</a:t>
            </a:r>
            <a:r>
              <a:rPr lang="fr-FR" sz="1100" dirty="0"/>
              <a:t> a </a:t>
            </a:r>
            <a:r>
              <a:rPr lang="fr-FR" sz="1100" dirty="0" err="1"/>
              <a:t>Hamming</a:t>
            </a:r>
            <a:r>
              <a:rPr lang="fr-FR" sz="1100" dirty="0"/>
              <a:t> </a:t>
            </a:r>
            <a:r>
              <a:rPr lang="fr-FR" sz="1100" dirty="0" err="1"/>
              <a:t>Loss</a:t>
            </a:r>
            <a:r>
              <a:rPr lang="fr-FR" sz="1100" dirty="0"/>
              <a:t> of </a:t>
            </a:r>
            <a:r>
              <a:rPr lang="fr-FR" sz="1100" b="1" dirty="0"/>
              <a:t>7.77% </a:t>
            </a:r>
            <a:r>
              <a:rPr lang="fr-FR" sz="1100" b="1" dirty="0" err="1"/>
              <a:t>after</a:t>
            </a:r>
            <a:r>
              <a:rPr lang="fr-FR" sz="1100" b="1" dirty="0"/>
              <a:t> 110s and 8.02% at the end </a:t>
            </a:r>
            <a:r>
              <a:rPr lang="fr-FR" sz="1100" dirty="0"/>
              <a:t>(</a:t>
            </a:r>
            <a:r>
              <a:rPr lang="fr-FR" sz="1100" dirty="0" err="1"/>
              <a:t>small</a:t>
            </a:r>
            <a:r>
              <a:rPr lang="fr-FR" sz="1100" dirty="0"/>
              <a:t> </a:t>
            </a:r>
            <a:r>
              <a:rPr lang="fr-FR" sz="1100" dirty="0" err="1"/>
              <a:t>overfitting</a:t>
            </a:r>
            <a:r>
              <a:rPr lang="fr-FR" sz="1100" dirty="0"/>
              <a:t>). </a:t>
            </a:r>
            <a:endParaRPr lang="fr-FR" sz="1100" i="1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B65E8249-40D9-824B-B06C-4FF6779AE235}"/>
              </a:ext>
            </a:extLst>
          </p:cNvPr>
          <p:cNvSpPr txBox="1"/>
          <p:nvPr/>
        </p:nvSpPr>
        <p:spPr>
          <a:xfrm>
            <a:off x="54598" y="9374201"/>
            <a:ext cx="1074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i="1" dirty="0"/>
              <a:t>Benchmarks</a:t>
            </a:r>
            <a:r>
              <a:rPr lang="fr-FR" sz="1100" dirty="0"/>
              <a:t>:</a:t>
            </a:r>
            <a:endParaRPr lang="fr-FR" sz="1100" i="1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CF59193-7A16-DD46-ADFC-E3239F6D8E81}"/>
              </a:ext>
            </a:extLst>
          </p:cNvPr>
          <p:cNvSpPr txBox="1"/>
          <p:nvPr/>
        </p:nvSpPr>
        <p:spPr>
          <a:xfrm>
            <a:off x="1042988" y="9331337"/>
            <a:ext cx="27860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err="1"/>
              <a:t>OneVsRestClassifier</a:t>
            </a:r>
            <a:r>
              <a:rPr lang="fr-FR" sz="1100" dirty="0"/>
              <a:t>: 9.92% in 977ms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err="1"/>
              <a:t>ClassifierChain</a:t>
            </a:r>
            <a:r>
              <a:rPr lang="fr-FR" sz="1100" dirty="0"/>
              <a:t>: 9.54% in 993ms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77761F2D-8C1F-564F-84DA-0872EF4E4EAF}"/>
              </a:ext>
            </a:extLst>
          </p:cNvPr>
          <p:cNvSpPr txBox="1"/>
          <p:nvPr/>
        </p:nvSpPr>
        <p:spPr>
          <a:xfrm>
            <a:off x="3755922" y="9346456"/>
            <a:ext cx="27860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err="1"/>
              <a:t>KNeighborsClassifier</a:t>
            </a:r>
            <a:r>
              <a:rPr lang="fr-FR" sz="1100" dirty="0"/>
              <a:t>: 10.56% in 43ms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err="1"/>
              <a:t>DecisionTreeClasifier</a:t>
            </a:r>
            <a:r>
              <a:rPr lang="fr-FR" sz="1100" dirty="0"/>
              <a:t>: 14.56% in 325ms</a:t>
            </a:r>
          </a:p>
        </p:txBody>
      </p:sp>
    </p:spTree>
    <p:extLst>
      <p:ext uri="{BB962C8B-B14F-4D97-AF65-F5344CB8AC3E}">
        <p14:creationId xmlns:p14="http://schemas.microsoft.com/office/powerpoint/2010/main" val="35948044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532</Words>
  <Application>Microsoft Macintosh PowerPoint</Application>
  <PresentationFormat>Personnalisé</PresentationFormat>
  <Paragraphs>34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10</cp:revision>
  <dcterms:created xsi:type="dcterms:W3CDTF">2018-11-04T18:14:23Z</dcterms:created>
  <dcterms:modified xsi:type="dcterms:W3CDTF">2018-11-04T20:52:25Z</dcterms:modified>
</cp:coreProperties>
</file>