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61" r:id="rId4"/>
    <p:sldId id="268" r:id="rId5"/>
    <p:sldId id="274" r:id="rId6"/>
    <p:sldId id="270" r:id="rId7"/>
    <p:sldId id="273" r:id="rId8"/>
    <p:sldId id="271" r:id="rId9"/>
    <p:sldId id="275" r:id="rId10"/>
    <p:sldId id="272" r:id="rId11"/>
    <p:sldId id="276" r:id="rId12"/>
    <p:sldId id="269" r:id="rId13"/>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3" autoAdjust="0"/>
    <p:restoredTop sz="94660"/>
  </p:normalViewPr>
  <p:slideViewPr>
    <p:cSldViewPr snapToGrid="0">
      <p:cViewPr varScale="1">
        <p:scale>
          <a:sx n="124" d="100"/>
          <a:sy n="124" d="100"/>
        </p:scale>
        <p:origin x="424" y="184"/>
      </p:cViewPr>
      <p:guideLst/>
    </p:cSldViewPr>
  </p:slideViewPr>
  <p:notesTextViewPr>
    <p:cViewPr>
      <p:scale>
        <a:sx n="1" d="1"/>
        <a:sy n="1" d="1"/>
      </p:scale>
      <p:origin x="0" y="0"/>
    </p:cViewPr>
  </p:notesTextViewPr>
  <p:notesViewPr>
    <p:cSldViewPr snapToGrid="0">
      <p:cViewPr varScale="1">
        <p:scale>
          <a:sx n="89" d="100"/>
          <a:sy n="89" d="100"/>
        </p:scale>
        <p:origin x="3036"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820A91-B9A9-471D-A6DB-0A8A3EC793DF}" type="datetimeFigureOut">
              <a:rPr lang="fr-FR" smtClean="0"/>
              <a:t>11/01/2018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85983-2FE5-4E95-B8B1-AD21E4509743}" type="slidenum">
              <a:rPr lang="fr-FR" smtClean="0"/>
              <a:t>‹#›</a:t>
            </a:fld>
            <a:endParaRPr lang="fr-FR"/>
          </a:p>
        </p:txBody>
      </p:sp>
    </p:spTree>
    <p:extLst>
      <p:ext uri="{BB962C8B-B14F-4D97-AF65-F5344CB8AC3E}">
        <p14:creationId xmlns:p14="http://schemas.microsoft.com/office/powerpoint/2010/main" val="1506958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834E6-394E-4A29-A065-F0BFB7070DD8}" type="datetimeFigureOut">
              <a:rPr lang="fr-FR" smtClean="0"/>
              <a:t>11/01/2018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EFB6D-367E-4C25-963D-E435716D2D76}" type="slidenum">
              <a:rPr lang="fr-FR" smtClean="0"/>
              <a:t>‹#›</a:t>
            </a:fld>
            <a:endParaRPr lang="fr-FR"/>
          </a:p>
        </p:txBody>
      </p:sp>
    </p:spTree>
    <p:extLst>
      <p:ext uri="{BB962C8B-B14F-4D97-AF65-F5344CB8AC3E}">
        <p14:creationId xmlns:p14="http://schemas.microsoft.com/office/powerpoint/2010/main" val="140858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8DAEC444-603B-4F09-9A06-5917518DD901}" type="slidenum">
              <a:rPr lang="fr-FR" smtClean="0"/>
              <a:t>1</a:t>
            </a:fld>
            <a:endParaRPr lang="fr-FR" dirty="0"/>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10</a:t>
            </a:fld>
            <a:endParaRPr lang="fr-FR" noProof="0" dirty="0"/>
          </a:p>
        </p:txBody>
      </p:sp>
    </p:spTree>
    <p:extLst>
      <p:ext uri="{BB962C8B-B14F-4D97-AF65-F5344CB8AC3E}">
        <p14:creationId xmlns:p14="http://schemas.microsoft.com/office/powerpoint/2010/main" val="3138592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11</a:t>
            </a:fld>
            <a:endParaRPr lang="fr-FR" noProof="0" dirty="0"/>
          </a:p>
        </p:txBody>
      </p:sp>
    </p:spTree>
    <p:extLst>
      <p:ext uri="{BB962C8B-B14F-4D97-AF65-F5344CB8AC3E}">
        <p14:creationId xmlns:p14="http://schemas.microsoft.com/office/powerpoint/2010/main" val="309091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12</a:t>
            </a:fld>
            <a:endParaRPr lang="fr-FR" noProof="0" dirty="0"/>
          </a:p>
        </p:txBody>
      </p:sp>
    </p:spTree>
    <p:extLst>
      <p:ext uri="{BB962C8B-B14F-4D97-AF65-F5344CB8AC3E}">
        <p14:creationId xmlns:p14="http://schemas.microsoft.com/office/powerpoint/2010/main" val="90831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2</a:t>
            </a:fld>
            <a:endParaRPr lang="fr-FR" noProof="0" dirty="0"/>
          </a:p>
        </p:txBody>
      </p:sp>
    </p:spTree>
    <p:extLst>
      <p:ext uri="{BB962C8B-B14F-4D97-AF65-F5344CB8AC3E}">
        <p14:creationId xmlns:p14="http://schemas.microsoft.com/office/powerpoint/2010/main" val="232813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3</a:t>
            </a:fld>
            <a:endParaRPr lang="fr-FR" noProof="0" dirty="0"/>
          </a:p>
        </p:txBody>
      </p:sp>
    </p:spTree>
    <p:extLst>
      <p:ext uri="{BB962C8B-B14F-4D97-AF65-F5344CB8AC3E}">
        <p14:creationId xmlns:p14="http://schemas.microsoft.com/office/powerpoint/2010/main" val="96971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4</a:t>
            </a:fld>
            <a:endParaRPr lang="fr-FR" noProof="0" dirty="0"/>
          </a:p>
        </p:txBody>
      </p:sp>
    </p:spTree>
    <p:extLst>
      <p:ext uri="{BB962C8B-B14F-4D97-AF65-F5344CB8AC3E}">
        <p14:creationId xmlns:p14="http://schemas.microsoft.com/office/powerpoint/2010/main" val="1066728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5</a:t>
            </a:fld>
            <a:endParaRPr lang="fr-FR" noProof="0" dirty="0"/>
          </a:p>
        </p:txBody>
      </p:sp>
    </p:spTree>
    <p:extLst>
      <p:ext uri="{BB962C8B-B14F-4D97-AF65-F5344CB8AC3E}">
        <p14:creationId xmlns:p14="http://schemas.microsoft.com/office/powerpoint/2010/main" val="350185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6</a:t>
            </a:fld>
            <a:endParaRPr lang="fr-FR" noProof="0" dirty="0"/>
          </a:p>
        </p:txBody>
      </p:sp>
    </p:spTree>
    <p:extLst>
      <p:ext uri="{BB962C8B-B14F-4D97-AF65-F5344CB8AC3E}">
        <p14:creationId xmlns:p14="http://schemas.microsoft.com/office/powerpoint/2010/main" val="403827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7</a:t>
            </a:fld>
            <a:endParaRPr lang="fr-FR" noProof="0" dirty="0"/>
          </a:p>
        </p:txBody>
      </p:sp>
    </p:spTree>
    <p:extLst>
      <p:ext uri="{BB962C8B-B14F-4D97-AF65-F5344CB8AC3E}">
        <p14:creationId xmlns:p14="http://schemas.microsoft.com/office/powerpoint/2010/main" val="148412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8</a:t>
            </a:fld>
            <a:endParaRPr lang="fr-FR" noProof="0" dirty="0"/>
          </a:p>
        </p:txBody>
      </p:sp>
    </p:spTree>
    <p:extLst>
      <p:ext uri="{BB962C8B-B14F-4D97-AF65-F5344CB8AC3E}">
        <p14:creationId xmlns:p14="http://schemas.microsoft.com/office/powerpoint/2010/main" val="189270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9</a:t>
            </a:fld>
            <a:endParaRPr lang="fr-FR" noProof="0" dirty="0"/>
          </a:p>
        </p:txBody>
      </p:sp>
    </p:spTree>
    <p:extLst>
      <p:ext uri="{BB962C8B-B14F-4D97-AF65-F5344CB8AC3E}">
        <p14:creationId xmlns:p14="http://schemas.microsoft.com/office/powerpoint/2010/main" val="28183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defRPr>
            </a:lvl1pPr>
          </a:lstStyle>
          <a:p>
            <a:pPr rtl="0"/>
            <a:r>
              <a:rPr lang="fr-FR"/>
              <a:t>Modifiez le style du titre</a:t>
            </a:r>
            <a:endParaRPr lang="fr-FR" dirty="0"/>
          </a:p>
        </p:txBody>
      </p:sp>
      <p:sp>
        <p:nvSpPr>
          <p:cNvPr id="3" name="Sous-titre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3"/>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4" name="Espace réservé de la date 4"/>
          <p:cNvSpPr>
            <a:spLocks noGrp="1"/>
          </p:cNvSpPr>
          <p:nvPr>
            <p:ph type="dt" sz="half" idx="10"/>
          </p:nvPr>
        </p:nvSpPr>
        <p:spPr/>
        <p:txBody>
          <a:bodyPr rtlCol="0"/>
          <a:lstStyle/>
          <a:p>
            <a:pPr rtl="0"/>
            <a:fld id="{81A2FF73-FD98-463E-B5D8-5170BAC90A0D}" type="datetime1">
              <a:rPr lang="fr-FR" smtClean="0"/>
              <a:t>11/01/2018</a:t>
            </a:fld>
            <a:endParaRPr lang="fr-FR" dirty="0"/>
          </a:p>
        </p:txBody>
      </p:sp>
      <p:sp>
        <p:nvSpPr>
          <p:cNvPr id="6" name="Espace réservé du numéro de diapositive 5"/>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741693" y="365125"/>
            <a:ext cx="1600200" cy="5811838"/>
          </a:xfrm>
        </p:spPr>
        <p:txBody>
          <a:bodyPr vert="eaVert" rtlCol="0"/>
          <a:lstStyle>
            <a:lvl1pPr>
              <a:defRPr/>
            </a:lvl1pPr>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838200" y="365125"/>
            <a:ext cx="8534400" cy="5811838"/>
          </a:xfrm>
        </p:spPr>
        <p:txBody>
          <a:bodyPr vert="eaVert" rtlCol="0"/>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3"/>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4" name="Espace réservé de la date 4"/>
          <p:cNvSpPr>
            <a:spLocks noGrp="1"/>
          </p:cNvSpPr>
          <p:nvPr>
            <p:ph type="dt" sz="half" idx="10"/>
          </p:nvPr>
        </p:nvSpPr>
        <p:spPr/>
        <p:txBody>
          <a:bodyPr rtlCol="0"/>
          <a:lstStyle/>
          <a:p>
            <a:pPr rtl="0"/>
            <a:fld id="{2C2AF66D-B4D6-48CB-9B41-5AB194224B49}" type="datetime1">
              <a:rPr lang="fr-FR" smtClean="0"/>
              <a:t>11/01/2018</a:t>
            </a:fld>
            <a:endParaRPr lang="fr-FR" dirty="0"/>
          </a:p>
        </p:txBody>
      </p:sp>
      <p:sp>
        <p:nvSpPr>
          <p:cNvPr id="6" name="Espace réservé du numéro de diapositive 5"/>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3"/>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4" name="Espace réservé de la date 4"/>
          <p:cNvSpPr>
            <a:spLocks noGrp="1"/>
          </p:cNvSpPr>
          <p:nvPr>
            <p:ph type="dt" sz="half" idx="10"/>
          </p:nvPr>
        </p:nvSpPr>
        <p:spPr/>
        <p:txBody>
          <a:bodyPr rtlCol="0"/>
          <a:lstStyle>
            <a:lvl1pPr>
              <a:defRPr/>
            </a:lvl1pPr>
          </a:lstStyle>
          <a:p>
            <a:fld id="{2A0BDABA-BF8D-4958-A03A-0577DE9E6059}" type="datetime1">
              <a:rPr lang="fr-FR" smtClean="0"/>
              <a:t>11/01/2018</a:t>
            </a:fld>
            <a:endParaRPr lang="fr-FR" dirty="0"/>
          </a:p>
        </p:txBody>
      </p:sp>
      <p:sp>
        <p:nvSpPr>
          <p:cNvPr id="6" name="Espace réservé du numéro de diapositive 5"/>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p:cNvSpPr>
            <a:spLocks noGrp="1"/>
          </p:cNvSpPr>
          <p:nvPr>
            <p:ph type="title"/>
          </p:nvPr>
        </p:nvSpPr>
        <p:spPr>
          <a:xfrm>
            <a:off x="841247" y="3429000"/>
            <a:ext cx="10374313" cy="1838519"/>
          </a:xfrm>
        </p:spPr>
        <p:txBody>
          <a:bodyPr rtlCol="0" anchor="b">
            <a:normAutofit/>
          </a:bodyPr>
          <a:lstStyle>
            <a:lvl1pPr>
              <a:defRPr sz="5200">
                <a:solidFill>
                  <a:schemeClr val="bg1"/>
                </a:solidFill>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841248" y="5340096"/>
            <a:ext cx="10374312"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fr-FR"/>
              <a:t>Modifier les styles du texte du masque</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45224"/>
          </a:xfrm>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4"/>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5" name="Espace réservé de la date 5"/>
          <p:cNvSpPr>
            <a:spLocks noGrp="1"/>
          </p:cNvSpPr>
          <p:nvPr>
            <p:ph type="dt" sz="half" idx="10"/>
          </p:nvPr>
        </p:nvSpPr>
        <p:spPr/>
        <p:txBody>
          <a:bodyPr rtlCol="0"/>
          <a:lstStyle>
            <a:lvl1pPr>
              <a:defRPr/>
            </a:lvl1pPr>
          </a:lstStyle>
          <a:p>
            <a:fld id="{FB9F5C6C-C97C-437D-90FD-F3F41FEB49C9}" type="datetime1">
              <a:rPr lang="fr-FR" smtClean="0"/>
              <a:t>11/01/2018</a:t>
            </a:fld>
            <a:endParaRPr lang="fr-FR" dirty="0"/>
          </a:p>
        </p:txBody>
      </p:sp>
      <p:sp>
        <p:nvSpPr>
          <p:cNvPr id="7" name="Espace réservé du numéro de diapositive 6"/>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Modifier les styles du texte du masque</a:t>
            </a:r>
          </a:p>
        </p:txBody>
      </p:sp>
      <p:sp>
        <p:nvSpPr>
          <p:cNvPr id="4" name="Espace réservé du contenu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Modifier les styles du texte du masque</a:t>
            </a:r>
          </a:p>
        </p:txBody>
      </p:sp>
      <p:sp>
        <p:nvSpPr>
          <p:cNvPr id="6" name="Espace réservé du contenu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6"/>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7" name="Espace réservé de la date 7"/>
          <p:cNvSpPr>
            <a:spLocks noGrp="1"/>
          </p:cNvSpPr>
          <p:nvPr>
            <p:ph type="dt" sz="half" idx="10"/>
          </p:nvPr>
        </p:nvSpPr>
        <p:spPr/>
        <p:txBody>
          <a:bodyPr rtlCol="0"/>
          <a:lstStyle/>
          <a:p>
            <a:pPr rtl="0"/>
            <a:fld id="{3290168E-C1FD-42F1-A0DA-6F36E53A85A4}" type="datetime1">
              <a:rPr lang="fr-FR" smtClean="0"/>
              <a:t>11/01/2018</a:t>
            </a:fld>
            <a:endParaRPr lang="fr-FR" dirty="0"/>
          </a:p>
        </p:txBody>
      </p:sp>
      <p:sp>
        <p:nvSpPr>
          <p:cNvPr id="9" name="Espace réservé du numéro de diapositive 8"/>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4" name="Espace réservé du pied de page 2"/>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3" name="Espace réservé de la date 3"/>
          <p:cNvSpPr>
            <a:spLocks noGrp="1"/>
          </p:cNvSpPr>
          <p:nvPr>
            <p:ph type="dt" sz="half" idx="10"/>
          </p:nvPr>
        </p:nvSpPr>
        <p:spPr/>
        <p:txBody>
          <a:bodyPr rtlCol="0"/>
          <a:lstStyle/>
          <a:p>
            <a:pPr rtl="0"/>
            <a:fld id="{DF9E48EE-E3B2-4875-99CB-C93286AC75C2}" type="datetime1">
              <a:rPr lang="fr-FR" smtClean="0"/>
              <a:t>11/01/2018</a:t>
            </a:fld>
            <a:endParaRPr lang="fr-FR" dirty="0"/>
          </a:p>
        </p:txBody>
      </p:sp>
      <p:sp>
        <p:nvSpPr>
          <p:cNvPr id="5" name="Espace réservé du numéro de diapositive 4"/>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1"/>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2" name="Espace réservé de la date 2"/>
          <p:cNvSpPr>
            <a:spLocks noGrp="1"/>
          </p:cNvSpPr>
          <p:nvPr>
            <p:ph type="dt" sz="half" idx="10"/>
          </p:nvPr>
        </p:nvSpPr>
        <p:spPr/>
        <p:txBody>
          <a:bodyPr rtlCol="0"/>
          <a:lstStyle/>
          <a:p>
            <a:pPr rtl="0"/>
            <a:fld id="{4AE1FFD8-BCFF-4066-BFD7-33851BF37E28}" type="datetime1">
              <a:rPr lang="fr-FR" smtClean="0"/>
              <a:t>11/01/2018</a:t>
            </a:fld>
            <a:endParaRPr lang="fr-FR" dirty="0"/>
          </a:p>
        </p:txBody>
      </p:sp>
      <p:sp>
        <p:nvSpPr>
          <p:cNvPr id="4" name="Espace réservé du numéro de diapositive 3"/>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924799" y="1524000"/>
            <a:ext cx="3662995" cy="1905000"/>
          </a:xfrm>
        </p:spPr>
        <p:txBody>
          <a:bodyPr rtlCol="0" anchor="b">
            <a:normAutofit/>
          </a:bodyPr>
          <a:lstStyle>
            <a:lvl1pPr>
              <a:defRPr sz="3400"/>
            </a:lvl1pPr>
          </a:lstStyle>
          <a:p>
            <a:pPr rtl="0"/>
            <a:r>
              <a:rPr lang="fr-FR"/>
              <a:t>Modifiez le style du titre</a:t>
            </a:r>
            <a:endParaRPr lang="fr-FR" dirty="0"/>
          </a:p>
        </p:txBody>
      </p:sp>
      <p:sp>
        <p:nvSpPr>
          <p:cNvPr id="3" name="Espace réservé du contenu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p:cNvSpPr>
            <a:spLocks noGrp="1"/>
          </p:cNvSpPr>
          <p:nvPr>
            <p:ph type="body" sz="half" idx="2"/>
          </p:nvPr>
        </p:nvSpPr>
        <p:spPr>
          <a:xfrm>
            <a:off x="7924800" y="3581400"/>
            <a:ext cx="3662994"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Modifier les styles du texte du masque</a:t>
            </a:r>
          </a:p>
        </p:txBody>
      </p:sp>
      <p:sp>
        <p:nvSpPr>
          <p:cNvPr id="6" name="Espace réservé du pied de page 4"/>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5" name="Espace réservé de la date 5"/>
          <p:cNvSpPr>
            <a:spLocks noGrp="1"/>
          </p:cNvSpPr>
          <p:nvPr>
            <p:ph type="dt" sz="half" idx="10"/>
          </p:nvPr>
        </p:nvSpPr>
        <p:spPr/>
        <p:txBody>
          <a:bodyPr rtlCol="0"/>
          <a:lstStyle/>
          <a:p>
            <a:pPr rtl="0"/>
            <a:fld id="{66DC1AC4-E223-4B49-9C37-F231C1FCD892}" type="datetime1">
              <a:rPr lang="fr-FR" smtClean="0"/>
              <a:t>11/01/2018</a:t>
            </a:fld>
            <a:endParaRPr lang="fr-FR" dirty="0"/>
          </a:p>
        </p:txBody>
      </p:sp>
      <p:sp>
        <p:nvSpPr>
          <p:cNvPr id="7" name="Espace réservé du numéro de diapositive 6"/>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924799" y="1527048"/>
            <a:ext cx="3679179" cy="1901952"/>
          </a:xfrm>
        </p:spPr>
        <p:txBody>
          <a:bodyPr rtlCol="0" anchor="b">
            <a:normAutofit/>
          </a:bodyPr>
          <a:lstStyle>
            <a:lvl1pPr>
              <a:defRPr sz="3400"/>
            </a:lvl1pPr>
          </a:lstStyle>
          <a:p>
            <a:pPr rtl="0"/>
            <a:r>
              <a:rPr lang="fr-FR"/>
              <a:t>Modifiez le style du titre</a:t>
            </a:r>
            <a:endParaRPr lang="fr-FR"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fr-FR" dirty="0"/>
          </a:p>
        </p:txBody>
      </p:sp>
      <p:sp>
        <p:nvSpPr>
          <p:cNvPr id="4" name="Espace réservé du texte 3"/>
          <p:cNvSpPr>
            <a:spLocks noGrp="1"/>
          </p:cNvSpPr>
          <p:nvPr>
            <p:ph type="body" sz="half" idx="2"/>
          </p:nvPr>
        </p:nvSpPr>
        <p:spPr>
          <a:xfrm>
            <a:off x="7924800" y="3581400"/>
            <a:ext cx="3679178"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Modifier les styles du texte du masque</a:t>
            </a:r>
          </a:p>
        </p:txBody>
      </p:sp>
      <p:sp>
        <p:nvSpPr>
          <p:cNvPr id="6" name="Espace réservé du pied de page 4"/>
          <p:cNvSpPr>
            <a:spLocks noGrp="1"/>
          </p:cNvSpPr>
          <p:nvPr>
            <p:ph type="ftr" sz="quarter" idx="11"/>
          </p:nvPr>
        </p:nvSpPr>
        <p:spPr/>
        <p:txBody>
          <a:bodyPr rtlCol="0"/>
          <a:lstStyle/>
          <a:p>
            <a:pPr rtl="0"/>
            <a:r>
              <a:rPr lang="fr-FR"/>
              <a:t>Devoir Python, Mastère Spécialisé Assurance, Actuariat &amp; Big Data</a:t>
            </a:r>
            <a:endParaRPr lang="fr-FR" dirty="0"/>
          </a:p>
        </p:txBody>
      </p:sp>
      <p:sp>
        <p:nvSpPr>
          <p:cNvPr id="5" name="Espace réservé de la date 5"/>
          <p:cNvSpPr>
            <a:spLocks noGrp="1"/>
          </p:cNvSpPr>
          <p:nvPr>
            <p:ph type="dt" sz="half" idx="10"/>
          </p:nvPr>
        </p:nvSpPr>
        <p:spPr/>
        <p:txBody>
          <a:bodyPr rtlCol="0"/>
          <a:lstStyle>
            <a:lvl1pPr>
              <a:defRPr/>
            </a:lvl1pPr>
          </a:lstStyle>
          <a:p>
            <a:fld id="{7130B99A-FA8D-47F7-83C0-8CCA056AD9EA}" type="datetime1">
              <a:rPr lang="fr-FR" smtClean="0"/>
              <a:t>11/01/2018</a:t>
            </a:fld>
            <a:endParaRPr lang="fr-FR" dirty="0"/>
          </a:p>
        </p:txBody>
      </p:sp>
      <p:sp>
        <p:nvSpPr>
          <p:cNvPr id="7" name="Espace réservé du numéro de diapositive 6"/>
          <p:cNvSpPr>
            <a:spLocks noGrp="1"/>
          </p:cNvSpPr>
          <p:nvPr>
            <p:ph type="sldNum" sz="quarter" idx="12"/>
          </p:nvPr>
        </p:nvSpPr>
        <p:spPr/>
        <p:txBody>
          <a:bodyPr rtlCol="0"/>
          <a:lstStyle/>
          <a:p>
            <a:pPr rtl="0"/>
            <a:fld id="{B13333A4-2EF1-4B79-B68C-AB20E66B4822}" type="slidenum">
              <a:rPr lang="fr-FR" smtClean="0"/>
              <a:t>‹#›</a:t>
            </a:fld>
            <a:endParaRPr lang="fr-FR"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titre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5" name="Espace réservé du pied de page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pPr rtl="0"/>
            <a:r>
              <a:rPr lang="fr-FR"/>
              <a:t>Devoir Python, Mastère Spécialisé Assurance, Actuariat &amp; Big Data</a:t>
            </a:r>
            <a:endParaRPr lang="fr-FR" dirty="0"/>
          </a:p>
        </p:txBody>
      </p:sp>
      <p:sp>
        <p:nvSpPr>
          <p:cNvPr id="4" name="Espace réservé de la date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F562A515-6EF3-4086-8D95-F26FED6C387C}" type="datetime1">
              <a:rPr lang="fr-FR" smtClean="0"/>
              <a:t>11/01/2018</a:t>
            </a:fld>
            <a:endParaRPr lang="fr-FR" dirty="0"/>
          </a:p>
        </p:txBody>
      </p:sp>
      <p:sp>
        <p:nvSpPr>
          <p:cNvPr id="6" name="Espace réservé du numéro de diapositive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B13333A4-2EF1-4B79-B68C-AB20E66B4822}" type="slidenum">
              <a:rPr lang="fr-FR" smtClean="0"/>
              <a:pPr rtl="0"/>
              <a:t>‹#›</a:t>
            </a:fld>
            <a:endParaRPr lang="fr-FR"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Devoir Python</a:t>
            </a:r>
          </a:p>
        </p:txBody>
      </p:sp>
      <p:sp>
        <p:nvSpPr>
          <p:cNvPr id="3" name="Sous-titre 2"/>
          <p:cNvSpPr>
            <a:spLocks noGrp="1"/>
          </p:cNvSpPr>
          <p:nvPr>
            <p:ph type="subTitle" idx="1"/>
          </p:nvPr>
        </p:nvSpPr>
        <p:spPr/>
        <p:txBody>
          <a:bodyPr rtlCol="0"/>
          <a:lstStyle/>
          <a:p>
            <a:pPr rtl="0"/>
            <a:r>
              <a:rPr lang="fr-FR" dirty="0" smtClean="0"/>
              <a:t>MS </a:t>
            </a:r>
            <a:r>
              <a:rPr lang="fr-FR" dirty="0"/>
              <a:t>Assurance, Actuariat &amp; Big Data</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Modèle 3 : Régression logistique</a:t>
            </a:r>
          </a:p>
        </p:txBody>
      </p:sp>
    </p:spTree>
    <p:extLst>
      <p:ext uri="{BB962C8B-B14F-4D97-AF65-F5344CB8AC3E}">
        <p14:creationId xmlns:p14="http://schemas.microsoft.com/office/powerpoint/2010/main" val="19119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45224"/>
          </a:xfrm>
        </p:spPr>
        <p:txBody>
          <a:bodyPr rtlCol="0"/>
          <a:lstStyle/>
          <a:p>
            <a:pPr rtl="0"/>
            <a:r>
              <a:rPr lang="fr-FR" dirty="0"/>
              <a:t>Régression logistique</a:t>
            </a:r>
          </a:p>
        </p:txBody>
      </p:sp>
      <p:sp>
        <p:nvSpPr>
          <p:cNvPr id="3" name="Espace réservé du contenu 2"/>
          <p:cNvSpPr>
            <a:spLocks noGrp="1"/>
          </p:cNvSpPr>
          <p:nvPr>
            <p:ph idx="1"/>
          </p:nvPr>
        </p:nvSpPr>
        <p:spPr>
          <a:xfrm>
            <a:off x="838200" y="1825625"/>
            <a:ext cx="5257800" cy="4351338"/>
          </a:xfrm>
        </p:spPr>
        <p:txBody>
          <a:bodyPr rtlCol="0">
            <a:normAutofit/>
          </a:bodyPr>
          <a:lstStyle/>
          <a:p>
            <a:pPr rtl="0"/>
            <a:r>
              <a:rPr lang="fr-FR" dirty="0"/>
              <a:t>SVM est une méthode de classification, reposant sur une fonction </a:t>
            </a:r>
            <a:r>
              <a:rPr lang="fr-FR" dirty="0" err="1"/>
              <a:t>sigmoide</a:t>
            </a:r>
            <a:r>
              <a:rPr lang="fr-FR" dirty="0"/>
              <a:t>. La variable à expliquer est catégorielle (généralement codée 0 ou 1) et les variables explicatives peuvent être de différents types. Le lien entre la variable explicative et la variable à expliquer peut être expliqué par un </a:t>
            </a:r>
            <a:r>
              <a:rPr lang="fr-FR" dirty="0" err="1"/>
              <a:t>odds</a:t>
            </a:r>
            <a:r>
              <a:rPr lang="fr-FR" dirty="0"/>
              <a:t> ratio.</a:t>
            </a:r>
          </a:p>
          <a:p>
            <a:pPr rtl="0"/>
            <a:r>
              <a:rPr lang="fr-FR" dirty="0"/>
              <a:t>Le paramètre important pour sélectionner plusieurs modèles est le nombre de variables, et le critère d’</a:t>
            </a:r>
            <a:r>
              <a:rPr lang="fr-FR" dirty="0" err="1"/>
              <a:t>Akaike</a:t>
            </a:r>
            <a:r>
              <a:rPr lang="fr-FR" dirty="0"/>
              <a:t> (AIC) ou BIC (faisant intervenir le nombre de variables.</a:t>
            </a:r>
          </a:p>
        </p:txBody>
      </p:sp>
      <p:sp>
        <p:nvSpPr>
          <p:cNvPr id="5" name="Espace réservé du pied de page 4">
            <a:extLst>
              <a:ext uri="{FF2B5EF4-FFF2-40B4-BE49-F238E27FC236}">
                <a16:creationId xmlns:a16="http://schemas.microsoft.com/office/drawing/2014/main" xmlns="" id="{06CE416B-70DA-4D0D-9A2F-FCA80A1BFE79}"/>
              </a:ext>
            </a:extLst>
          </p:cNvPr>
          <p:cNvSpPr>
            <a:spLocks noGrp="1"/>
          </p:cNvSpPr>
          <p:nvPr>
            <p:ph type="ftr" sz="quarter" idx="11"/>
          </p:nvPr>
        </p:nvSpPr>
        <p:spPr/>
        <p:txBody>
          <a:bodyPr/>
          <a:lstStyle/>
          <a:p>
            <a:pPr rtl="0"/>
            <a:r>
              <a:rPr lang="fr-FR"/>
              <a:t>Devoir Python, Mastère Spécialisé Assurance, Actuariat &amp; Big Data</a:t>
            </a:r>
            <a:endParaRPr lang="fr-FR" dirty="0"/>
          </a:p>
        </p:txBody>
      </p:sp>
      <p:sp>
        <p:nvSpPr>
          <p:cNvPr id="6" name="Espace réservé du numéro de diapositive 5">
            <a:extLst>
              <a:ext uri="{FF2B5EF4-FFF2-40B4-BE49-F238E27FC236}">
                <a16:creationId xmlns:a16="http://schemas.microsoft.com/office/drawing/2014/main" xmlns="" id="{DF4E45A4-7995-4E2C-BD42-18C4E4617BFB}"/>
              </a:ext>
            </a:extLst>
          </p:cNvPr>
          <p:cNvSpPr>
            <a:spLocks noGrp="1"/>
          </p:cNvSpPr>
          <p:nvPr>
            <p:ph type="sldNum" sz="quarter" idx="12"/>
          </p:nvPr>
        </p:nvSpPr>
        <p:spPr/>
        <p:txBody>
          <a:bodyPr/>
          <a:lstStyle/>
          <a:p>
            <a:pPr rtl="0"/>
            <a:fld id="{B13333A4-2EF1-4B79-B68C-AB20E66B4822}" type="slidenum">
              <a:rPr lang="fr-FR" smtClean="0"/>
              <a:t>11</a:t>
            </a:fld>
            <a:endParaRPr lang="fr-FR" dirty="0"/>
          </a:p>
        </p:txBody>
      </p:sp>
      <p:sp>
        <p:nvSpPr>
          <p:cNvPr id="8" name="ZoneTexte 7">
            <a:extLst>
              <a:ext uri="{FF2B5EF4-FFF2-40B4-BE49-F238E27FC236}">
                <a16:creationId xmlns:a16="http://schemas.microsoft.com/office/drawing/2014/main" xmlns="" id="{4444BA91-8E6A-4640-978A-32BD6EF9E11E}"/>
              </a:ext>
            </a:extLst>
          </p:cNvPr>
          <p:cNvSpPr txBox="1"/>
          <p:nvPr/>
        </p:nvSpPr>
        <p:spPr>
          <a:xfrm>
            <a:off x="6514648" y="1825625"/>
            <a:ext cx="5062331" cy="707886"/>
          </a:xfrm>
          <a:prstGeom prst="rect">
            <a:avLst/>
          </a:prstGeom>
          <a:noFill/>
        </p:spPr>
        <p:txBody>
          <a:bodyPr wrap="square" rtlCol="0">
            <a:spAutoFit/>
          </a:bodyPr>
          <a:lstStyle/>
          <a:p>
            <a:r>
              <a:rPr lang="fr-FR" sz="2000" dirty="0"/>
              <a:t>Après recherche, déterminés avec un AUC à </a:t>
            </a:r>
            <a:r>
              <a:rPr lang="fr-FR" sz="2000"/>
              <a:t>80,79 %</a:t>
            </a:r>
            <a:endParaRPr lang="fr-FR" dirty="0"/>
          </a:p>
        </p:txBody>
      </p:sp>
    </p:spTree>
    <p:extLst>
      <p:ext uri="{BB962C8B-B14F-4D97-AF65-F5344CB8AC3E}">
        <p14:creationId xmlns:p14="http://schemas.microsoft.com/office/powerpoint/2010/main" val="267538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Problèmes rencontrés</a:t>
            </a:r>
          </a:p>
        </p:txBody>
      </p:sp>
      <p:sp>
        <p:nvSpPr>
          <p:cNvPr id="3" name="Espace réservé du contenu 2"/>
          <p:cNvSpPr>
            <a:spLocks noGrp="1"/>
          </p:cNvSpPr>
          <p:nvPr>
            <p:ph idx="1"/>
          </p:nvPr>
        </p:nvSpPr>
        <p:spPr/>
        <p:txBody>
          <a:bodyPr rtlCol="0"/>
          <a:lstStyle/>
          <a:p>
            <a:pPr rtl="0"/>
            <a:r>
              <a:rPr lang="fr-FR" dirty="0"/>
              <a:t>Outre le fait d’être novice dans la manipulation de Python, un des problèmes rencontrés est de savoir comment bien sélectionner les paramètres de chaque modèle</a:t>
            </a:r>
          </a:p>
          <a:p>
            <a:pPr rtl="0"/>
            <a:r>
              <a:rPr lang="fr-FR" dirty="0"/>
              <a:t>Mais le plus gros problème, c’est l’exécution du code extrêmement long. En commençant avec un échantillon d’apprentissage à environ 41 000 lignes et 139 variables, après 24h de travail, aucun résultat n’était encore sorti ! Le matériel est réellement un frein non négligeable, car même si le code est prêt et propre, on ne peut rien faire tant que l’ordinateur n’a pas fini. Même en divisant par 10 le nombre de lignes dans l’échantillon d’apprentissage, le problème reste toujours présent !</a:t>
            </a:r>
          </a:p>
          <a:p>
            <a:pPr rtl="0"/>
            <a:r>
              <a:rPr lang="fr-FR" dirty="0"/>
              <a:t>Après une recherche des paramètres avec </a:t>
            </a:r>
            <a:r>
              <a:rPr lang="fr-FR" dirty="0" err="1"/>
              <a:t>GridSearch</a:t>
            </a:r>
            <a:r>
              <a:rPr lang="fr-FR" dirty="0"/>
              <a:t>, on ne peut pas représenter graphiquement directement les </a:t>
            </a:r>
            <a:r>
              <a:rPr lang="fr-FR" dirty="0" err="1"/>
              <a:t>features</a:t>
            </a:r>
            <a:r>
              <a:rPr lang="fr-FR" dirty="0"/>
              <a:t> importances : il faut créer un modèle avec les paramètres sélectionnés, et le problème de temps d’exécution </a:t>
            </a:r>
            <a:r>
              <a:rPr lang="fr-FR"/>
              <a:t>est encore posé.</a:t>
            </a:r>
            <a:endParaRPr lang="fr-FR" dirty="0"/>
          </a:p>
        </p:txBody>
      </p:sp>
    </p:spTree>
    <p:extLst>
      <p:ext uri="{BB962C8B-B14F-4D97-AF65-F5344CB8AC3E}">
        <p14:creationId xmlns:p14="http://schemas.microsoft.com/office/powerpoint/2010/main" val="392374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Objectifs du devoir</a:t>
            </a:r>
          </a:p>
        </p:txBody>
      </p:sp>
      <p:sp>
        <p:nvSpPr>
          <p:cNvPr id="3" name="Espace réservé du contenu 2"/>
          <p:cNvSpPr>
            <a:spLocks noGrp="1"/>
          </p:cNvSpPr>
          <p:nvPr>
            <p:ph idx="1"/>
          </p:nvPr>
        </p:nvSpPr>
        <p:spPr/>
        <p:txBody>
          <a:bodyPr rtlCol="0"/>
          <a:lstStyle/>
          <a:p>
            <a:pPr rtl="0"/>
            <a:r>
              <a:rPr lang="fr-FR" dirty="0"/>
              <a:t>Adapter un modèle aux données disponibles : trouver les meilleurs coefficients et expliquer la démarche</a:t>
            </a:r>
          </a:p>
          <a:p>
            <a:pPr rtl="0"/>
            <a:r>
              <a:rPr lang="fr-FR" dirty="0"/>
              <a:t>Présentation graphique des </a:t>
            </a:r>
            <a:r>
              <a:rPr lang="fr-FR" dirty="0" err="1"/>
              <a:t>features</a:t>
            </a:r>
            <a:r>
              <a:rPr lang="fr-FR" dirty="0"/>
              <a:t> importances, sous Bokeh, </a:t>
            </a:r>
            <a:r>
              <a:rPr lang="fr-FR" dirty="0" err="1"/>
              <a:t>Matplotlib</a:t>
            </a:r>
            <a:r>
              <a:rPr lang="fr-FR" dirty="0"/>
              <a:t> et </a:t>
            </a:r>
            <a:r>
              <a:rPr lang="fr-FR" dirty="0" err="1"/>
              <a:t>Seaborn</a:t>
            </a:r>
            <a:r>
              <a:rPr lang="fr-FR" dirty="0"/>
              <a:t> (colonnes importantes par rapport à la variable « </a:t>
            </a:r>
            <a:r>
              <a:rPr lang="fr-FR" dirty="0" err="1"/>
              <a:t>target</a:t>
            </a:r>
            <a:r>
              <a:rPr lang="fr-FR" dirty="0"/>
              <a:t> »</a:t>
            </a:r>
          </a:p>
          <a:p>
            <a:pPr rtl="0"/>
            <a:r>
              <a:rPr lang="fr-FR" dirty="0"/>
              <a:t>Problèmes rencontrés</a:t>
            </a:r>
          </a:p>
        </p:txBody>
      </p:sp>
      <p:sp>
        <p:nvSpPr>
          <p:cNvPr id="4" name="Espace réservé du pied de page 3">
            <a:extLst>
              <a:ext uri="{FF2B5EF4-FFF2-40B4-BE49-F238E27FC236}">
                <a16:creationId xmlns:a16="http://schemas.microsoft.com/office/drawing/2014/main" xmlns="" id="{B0AAF8F1-7F2F-4C42-9C75-11D02B9713D6}"/>
              </a:ext>
            </a:extLst>
          </p:cNvPr>
          <p:cNvSpPr>
            <a:spLocks noGrp="1"/>
          </p:cNvSpPr>
          <p:nvPr>
            <p:ph type="ftr" sz="quarter" idx="11"/>
          </p:nvPr>
        </p:nvSpPr>
        <p:spPr/>
        <p:txBody>
          <a:bodyPr/>
          <a:lstStyle/>
          <a:p>
            <a:pPr rtl="0"/>
            <a:r>
              <a:rPr lang="fr-FR"/>
              <a:t>Devoir Python, Mastère Spécialisé Assurance, Actuariat &amp; Big Data</a:t>
            </a:r>
            <a:endParaRPr lang="fr-FR" dirty="0"/>
          </a:p>
        </p:txBody>
      </p:sp>
      <p:sp>
        <p:nvSpPr>
          <p:cNvPr id="5" name="Espace réservé du numéro de diapositive 4">
            <a:extLst>
              <a:ext uri="{FF2B5EF4-FFF2-40B4-BE49-F238E27FC236}">
                <a16:creationId xmlns:a16="http://schemas.microsoft.com/office/drawing/2014/main" xmlns="" id="{DDF1BF90-12F6-470B-94C0-1E6498CDD96E}"/>
              </a:ext>
            </a:extLst>
          </p:cNvPr>
          <p:cNvSpPr>
            <a:spLocks noGrp="1"/>
          </p:cNvSpPr>
          <p:nvPr>
            <p:ph type="sldNum" sz="quarter" idx="12"/>
          </p:nvPr>
        </p:nvSpPr>
        <p:spPr/>
        <p:txBody>
          <a:bodyPr/>
          <a:lstStyle/>
          <a:p>
            <a:pPr rtl="0"/>
            <a:fld id="{B13333A4-2EF1-4B79-B68C-AB20E66B4822}" type="slidenum">
              <a:rPr lang="fr-FR" smtClean="0"/>
              <a:t>2</a:t>
            </a:fld>
            <a:endParaRPr lang="fr-FR"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Data Management</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45224"/>
          </a:xfrm>
        </p:spPr>
        <p:txBody>
          <a:bodyPr rtlCol="0"/>
          <a:lstStyle/>
          <a:p>
            <a:pPr rtl="0"/>
            <a:r>
              <a:rPr lang="fr-FR" dirty="0"/>
              <a:t>Data Management</a:t>
            </a:r>
          </a:p>
        </p:txBody>
      </p:sp>
      <p:sp>
        <p:nvSpPr>
          <p:cNvPr id="3" name="Espace réservé du contenu 2"/>
          <p:cNvSpPr>
            <a:spLocks noGrp="1"/>
          </p:cNvSpPr>
          <p:nvPr>
            <p:ph idx="1"/>
          </p:nvPr>
        </p:nvSpPr>
        <p:spPr>
          <a:xfrm>
            <a:off x="838200" y="1825625"/>
            <a:ext cx="5257800" cy="4351338"/>
          </a:xfrm>
        </p:spPr>
        <p:txBody>
          <a:bodyPr rtlCol="0"/>
          <a:lstStyle/>
          <a:p>
            <a:pPr rtl="0"/>
            <a:r>
              <a:rPr lang="fr-FR" dirty="0"/>
              <a:t>Les données utilisées ici sont d’origine inconnue, même si l’on peut suspecter qu’elles soient en lien avec une mutuelle santé</a:t>
            </a:r>
          </a:p>
          <a:p>
            <a:pPr rtl="0"/>
            <a:r>
              <a:rPr lang="fr-FR" dirty="0"/>
              <a:t>Les données sont disponibles dans un format RDA, composé d’un </a:t>
            </a:r>
            <a:r>
              <a:rPr lang="fr-FR" dirty="0" err="1"/>
              <a:t>dataset</a:t>
            </a:r>
            <a:r>
              <a:rPr lang="fr-FR" dirty="0"/>
              <a:t> </a:t>
            </a:r>
            <a:r>
              <a:rPr lang="fr-FR" dirty="0" err="1"/>
              <a:t>projetTrain</a:t>
            </a:r>
            <a:r>
              <a:rPr lang="fr-FR" dirty="0"/>
              <a:t> et </a:t>
            </a:r>
            <a:r>
              <a:rPr lang="fr-FR" dirty="0" err="1"/>
              <a:t>projetValid</a:t>
            </a:r>
            <a:r>
              <a:rPr lang="fr-FR" dirty="0"/>
              <a:t>. Ces 2 </a:t>
            </a:r>
            <a:r>
              <a:rPr lang="fr-FR" dirty="0" err="1"/>
              <a:t>datasets</a:t>
            </a:r>
            <a:r>
              <a:rPr lang="fr-FR" dirty="0"/>
              <a:t> ont été convertis en amont sous logiciel R en format CSV. Dans cette étude, seul le fichier </a:t>
            </a:r>
            <a:r>
              <a:rPr lang="fr-FR" dirty="0" err="1"/>
              <a:t>projetTrain</a:t>
            </a:r>
            <a:r>
              <a:rPr lang="fr-FR" dirty="0"/>
              <a:t> sera utilisé.</a:t>
            </a:r>
          </a:p>
        </p:txBody>
      </p:sp>
      <p:sp>
        <p:nvSpPr>
          <p:cNvPr id="5" name="Espace réservé du pied de page 4">
            <a:extLst>
              <a:ext uri="{FF2B5EF4-FFF2-40B4-BE49-F238E27FC236}">
                <a16:creationId xmlns:a16="http://schemas.microsoft.com/office/drawing/2014/main" xmlns="" id="{06CE416B-70DA-4D0D-9A2F-FCA80A1BFE79}"/>
              </a:ext>
            </a:extLst>
          </p:cNvPr>
          <p:cNvSpPr>
            <a:spLocks noGrp="1"/>
          </p:cNvSpPr>
          <p:nvPr>
            <p:ph type="ftr" sz="quarter" idx="11"/>
          </p:nvPr>
        </p:nvSpPr>
        <p:spPr/>
        <p:txBody>
          <a:bodyPr/>
          <a:lstStyle/>
          <a:p>
            <a:pPr rtl="0"/>
            <a:r>
              <a:rPr lang="fr-FR"/>
              <a:t>Devoir Python, Mastère Spécialisé Assurance, Actuariat &amp; Big Data</a:t>
            </a:r>
            <a:endParaRPr lang="fr-FR" dirty="0"/>
          </a:p>
        </p:txBody>
      </p:sp>
      <p:sp>
        <p:nvSpPr>
          <p:cNvPr id="6" name="Espace réservé du numéro de diapositive 5">
            <a:extLst>
              <a:ext uri="{FF2B5EF4-FFF2-40B4-BE49-F238E27FC236}">
                <a16:creationId xmlns:a16="http://schemas.microsoft.com/office/drawing/2014/main" xmlns="" id="{DF4E45A4-7995-4E2C-BD42-18C4E4617BFB}"/>
              </a:ext>
            </a:extLst>
          </p:cNvPr>
          <p:cNvSpPr>
            <a:spLocks noGrp="1"/>
          </p:cNvSpPr>
          <p:nvPr>
            <p:ph type="sldNum" sz="quarter" idx="12"/>
          </p:nvPr>
        </p:nvSpPr>
        <p:spPr/>
        <p:txBody>
          <a:bodyPr/>
          <a:lstStyle/>
          <a:p>
            <a:pPr rtl="0"/>
            <a:fld id="{B13333A4-2EF1-4B79-B68C-AB20E66B4822}" type="slidenum">
              <a:rPr lang="fr-FR" smtClean="0"/>
              <a:t>4</a:t>
            </a:fld>
            <a:endParaRPr lang="fr-FR" dirty="0"/>
          </a:p>
        </p:txBody>
      </p:sp>
      <p:sp>
        <p:nvSpPr>
          <p:cNvPr id="8" name="ZoneTexte 7">
            <a:extLst>
              <a:ext uri="{FF2B5EF4-FFF2-40B4-BE49-F238E27FC236}">
                <a16:creationId xmlns:a16="http://schemas.microsoft.com/office/drawing/2014/main" xmlns="" id="{4444BA91-8E6A-4640-978A-32BD6EF9E11E}"/>
              </a:ext>
            </a:extLst>
          </p:cNvPr>
          <p:cNvSpPr txBox="1"/>
          <p:nvPr/>
        </p:nvSpPr>
        <p:spPr>
          <a:xfrm>
            <a:off x="6514648" y="1825625"/>
            <a:ext cx="5062331" cy="4708981"/>
          </a:xfrm>
          <a:prstGeom prst="rect">
            <a:avLst/>
          </a:prstGeom>
          <a:noFill/>
        </p:spPr>
        <p:txBody>
          <a:bodyPr wrap="square" rtlCol="0">
            <a:spAutoFit/>
          </a:bodyPr>
          <a:lstStyle/>
          <a:p>
            <a:r>
              <a:rPr lang="fr-FR" sz="2000" dirty="0"/>
              <a:t>L’échantillon a été divisé en 2 : un échantillon « train » = 80 % des données échantillon « test » = 20 % des données.</a:t>
            </a:r>
          </a:p>
          <a:p>
            <a:endParaRPr lang="fr-FR" sz="2000" dirty="0"/>
          </a:p>
          <a:p>
            <a:r>
              <a:rPr lang="fr-FR" sz="2000" dirty="0"/>
              <a:t>Données manquantes : toutes les colonnes avec plus de 50 % de données manquantes ont été supprimées, les autres ont été imputées par la médiane.</a:t>
            </a:r>
          </a:p>
          <a:p>
            <a:endParaRPr lang="fr-FR" sz="2000" dirty="0"/>
          </a:p>
          <a:p>
            <a:r>
              <a:rPr lang="fr-FR" sz="2000" dirty="0"/>
              <a:t>La variable Product_Info_2 a été transformée en variable dichotomique, pour pallier le fait que malgré une transformation en variable catégorielle, Python la considère toujours comme une variable « texte ».</a:t>
            </a:r>
            <a:endParaRPr lang="fr-FR" dirty="0"/>
          </a:p>
        </p:txBody>
      </p:sp>
    </p:spTree>
    <p:extLst>
      <p:ext uri="{BB962C8B-B14F-4D97-AF65-F5344CB8AC3E}">
        <p14:creationId xmlns:p14="http://schemas.microsoft.com/office/powerpoint/2010/main" val="193795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45224"/>
          </a:xfrm>
        </p:spPr>
        <p:txBody>
          <a:bodyPr rtlCol="0"/>
          <a:lstStyle/>
          <a:p>
            <a:pPr rtl="0"/>
            <a:r>
              <a:rPr lang="fr-FR" dirty="0"/>
              <a:t>Algorithmes</a:t>
            </a:r>
          </a:p>
        </p:txBody>
      </p:sp>
      <p:sp>
        <p:nvSpPr>
          <p:cNvPr id="3" name="Espace réservé du contenu 2"/>
          <p:cNvSpPr>
            <a:spLocks noGrp="1"/>
          </p:cNvSpPr>
          <p:nvPr>
            <p:ph idx="1"/>
          </p:nvPr>
        </p:nvSpPr>
        <p:spPr>
          <a:xfrm>
            <a:off x="838200" y="1825625"/>
            <a:ext cx="5257800" cy="4351338"/>
          </a:xfrm>
        </p:spPr>
        <p:txBody>
          <a:bodyPr rtlCol="0">
            <a:normAutofit lnSpcReduction="10000"/>
          </a:bodyPr>
          <a:lstStyle/>
          <a:p>
            <a:pPr rtl="0"/>
            <a:r>
              <a:rPr lang="fr-FR" dirty="0"/>
              <a:t>Pour tous les modèles qui ont été utilisés, les paramètres ont été estimés par la méthode </a:t>
            </a:r>
            <a:r>
              <a:rPr lang="fr-FR" dirty="0" err="1"/>
              <a:t>Gridsearch</a:t>
            </a:r>
            <a:r>
              <a:rPr lang="fr-FR" dirty="0"/>
              <a:t>. Cette méthode nous permet, en utilisant l’échantillon d’apprentissage, de déterminer la meilleure combinaison de coefficients possibles, déterminés en amont.</a:t>
            </a:r>
          </a:p>
          <a:p>
            <a:pPr rtl="0"/>
            <a:r>
              <a:rPr lang="fr-FR" dirty="0"/>
              <a:t>Cette méthode de calcul est extrêmement chronophage, mais permet une estimation optimale du meilleur algorithme (ici j’ai choisi de déterminer que le meilleur algorithme était celui qui me donnait le meilleur AUC, Area Under the </a:t>
            </a:r>
            <a:r>
              <a:rPr lang="fr-FR" dirty="0" err="1"/>
              <a:t>Curve</a:t>
            </a:r>
            <a:r>
              <a:rPr lang="fr-FR" dirty="0"/>
              <a:t>)</a:t>
            </a:r>
          </a:p>
        </p:txBody>
      </p:sp>
      <p:sp>
        <p:nvSpPr>
          <p:cNvPr id="5" name="Espace réservé du pied de page 4">
            <a:extLst>
              <a:ext uri="{FF2B5EF4-FFF2-40B4-BE49-F238E27FC236}">
                <a16:creationId xmlns:a16="http://schemas.microsoft.com/office/drawing/2014/main" xmlns="" id="{06CE416B-70DA-4D0D-9A2F-FCA80A1BFE79}"/>
              </a:ext>
            </a:extLst>
          </p:cNvPr>
          <p:cNvSpPr>
            <a:spLocks noGrp="1"/>
          </p:cNvSpPr>
          <p:nvPr>
            <p:ph type="ftr" sz="quarter" idx="11"/>
          </p:nvPr>
        </p:nvSpPr>
        <p:spPr/>
        <p:txBody>
          <a:bodyPr/>
          <a:lstStyle/>
          <a:p>
            <a:pPr rtl="0"/>
            <a:r>
              <a:rPr lang="fr-FR"/>
              <a:t>Devoir Python, Mastère Spécialisé Assurance, Actuariat &amp; Big Data</a:t>
            </a:r>
            <a:endParaRPr lang="fr-FR" dirty="0"/>
          </a:p>
        </p:txBody>
      </p:sp>
      <p:sp>
        <p:nvSpPr>
          <p:cNvPr id="6" name="Espace réservé du numéro de diapositive 5">
            <a:extLst>
              <a:ext uri="{FF2B5EF4-FFF2-40B4-BE49-F238E27FC236}">
                <a16:creationId xmlns:a16="http://schemas.microsoft.com/office/drawing/2014/main" xmlns="" id="{DF4E45A4-7995-4E2C-BD42-18C4E4617BFB}"/>
              </a:ext>
            </a:extLst>
          </p:cNvPr>
          <p:cNvSpPr>
            <a:spLocks noGrp="1"/>
          </p:cNvSpPr>
          <p:nvPr>
            <p:ph type="sldNum" sz="quarter" idx="12"/>
          </p:nvPr>
        </p:nvSpPr>
        <p:spPr/>
        <p:txBody>
          <a:bodyPr/>
          <a:lstStyle/>
          <a:p>
            <a:pPr rtl="0"/>
            <a:fld id="{B13333A4-2EF1-4B79-B68C-AB20E66B4822}" type="slidenum">
              <a:rPr lang="fr-FR" smtClean="0"/>
              <a:t>5</a:t>
            </a:fld>
            <a:endParaRPr lang="fr-FR" dirty="0"/>
          </a:p>
        </p:txBody>
      </p:sp>
      <p:sp>
        <p:nvSpPr>
          <p:cNvPr id="8" name="ZoneTexte 7">
            <a:extLst>
              <a:ext uri="{FF2B5EF4-FFF2-40B4-BE49-F238E27FC236}">
                <a16:creationId xmlns:a16="http://schemas.microsoft.com/office/drawing/2014/main" xmlns="" id="{4444BA91-8E6A-4640-978A-32BD6EF9E11E}"/>
              </a:ext>
            </a:extLst>
          </p:cNvPr>
          <p:cNvSpPr txBox="1"/>
          <p:nvPr/>
        </p:nvSpPr>
        <p:spPr>
          <a:xfrm>
            <a:off x="6514648" y="1825625"/>
            <a:ext cx="5062331" cy="1938992"/>
          </a:xfrm>
          <a:prstGeom prst="rect">
            <a:avLst/>
          </a:prstGeom>
          <a:noFill/>
        </p:spPr>
        <p:txBody>
          <a:bodyPr wrap="square" rtlCol="0">
            <a:spAutoFit/>
          </a:bodyPr>
          <a:lstStyle/>
          <a:p>
            <a:r>
              <a:rPr lang="fr-FR" sz="2000" dirty="0"/>
              <a:t>RFE, nous permet de déterminer les </a:t>
            </a:r>
            <a:r>
              <a:rPr lang="fr-FR" sz="2000" dirty="0" err="1"/>
              <a:t>features</a:t>
            </a:r>
            <a:r>
              <a:rPr lang="fr-FR" sz="2000" dirty="0"/>
              <a:t> importances dans les algorithmes, en fonction de la variable « </a:t>
            </a:r>
            <a:r>
              <a:rPr lang="fr-FR" sz="2000" dirty="0" err="1"/>
              <a:t>target</a:t>
            </a:r>
            <a:r>
              <a:rPr lang="fr-FR" sz="2000" dirty="0"/>
              <a:t> ». Cela nous permet de voir le rôle de chaque variable dans la prise de décision de l’algorithme.</a:t>
            </a:r>
            <a:endParaRPr lang="fr-FR" dirty="0"/>
          </a:p>
        </p:txBody>
      </p:sp>
    </p:spTree>
    <p:extLst>
      <p:ext uri="{BB962C8B-B14F-4D97-AF65-F5344CB8AC3E}">
        <p14:creationId xmlns:p14="http://schemas.microsoft.com/office/powerpoint/2010/main" val="249298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Modèle 1 : SVM (Support </a:t>
            </a:r>
            <a:r>
              <a:rPr lang="fr-FR" dirty="0" err="1"/>
              <a:t>Vector</a:t>
            </a:r>
            <a:r>
              <a:rPr lang="fr-FR" dirty="0"/>
              <a:t> Machine)</a:t>
            </a:r>
          </a:p>
        </p:txBody>
      </p:sp>
    </p:spTree>
    <p:extLst>
      <p:ext uri="{BB962C8B-B14F-4D97-AF65-F5344CB8AC3E}">
        <p14:creationId xmlns:p14="http://schemas.microsoft.com/office/powerpoint/2010/main" val="723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45224"/>
          </a:xfrm>
        </p:spPr>
        <p:txBody>
          <a:bodyPr rtlCol="0"/>
          <a:lstStyle/>
          <a:p>
            <a:pPr rtl="0"/>
            <a:r>
              <a:rPr lang="fr-FR" dirty="0"/>
              <a:t>Support </a:t>
            </a:r>
            <a:r>
              <a:rPr lang="fr-FR" dirty="0" err="1"/>
              <a:t>Vector</a:t>
            </a:r>
            <a:r>
              <a:rPr lang="fr-FR" dirty="0"/>
              <a:t> Machine </a:t>
            </a:r>
          </a:p>
        </p:txBody>
      </p:sp>
      <p:sp>
        <p:nvSpPr>
          <p:cNvPr id="3" name="Espace réservé du contenu 2"/>
          <p:cNvSpPr>
            <a:spLocks noGrp="1"/>
          </p:cNvSpPr>
          <p:nvPr>
            <p:ph idx="1"/>
          </p:nvPr>
        </p:nvSpPr>
        <p:spPr>
          <a:xfrm>
            <a:off x="838200" y="1825625"/>
            <a:ext cx="5257800" cy="4351338"/>
          </a:xfrm>
        </p:spPr>
        <p:txBody>
          <a:bodyPr rtlCol="0"/>
          <a:lstStyle/>
          <a:p>
            <a:pPr rtl="0"/>
            <a:r>
              <a:rPr lang="fr-FR" dirty="0"/>
              <a:t>SVM est une méthode de classification, utilisée pour attribuer une catégorie à un nouveau point, en fonction d’un plan. Elle repose sur le principe de vastes marges et de vecteurs supports.</a:t>
            </a:r>
          </a:p>
          <a:p>
            <a:pPr rtl="0"/>
            <a:r>
              <a:rPr lang="fr-FR" dirty="0"/>
              <a:t>L’important dans cet algorithme est de déterminer 3 paramètres :</a:t>
            </a:r>
          </a:p>
          <a:p>
            <a:pPr lvl="1"/>
            <a:r>
              <a:rPr lang="fr-FR" dirty="0"/>
              <a:t>C : facteur de pénalisation de l’erreur</a:t>
            </a:r>
          </a:p>
          <a:p>
            <a:pPr lvl="1"/>
            <a:r>
              <a:rPr lang="fr-FR" dirty="0"/>
              <a:t>Kernel : spécifie le type de kernel a utilisé dans l’algorithme. J’ai décidé d’utiliser les 2 standards, </a:t>
            </a:r>
            <a:r>
              <a:rPr lang="fr-FR" dirty="0" err="1"/>
              <a:t>linear</a:t>
            </a:r>
            <a:r>
              <a:rPr lang="fr-FR" dirty="0"/>
              <a:t> et </a:t>
            </a:r>
            <a:r>
              <a:rPr lang="fr-FR" dirty="0" err="1"/>
              <a:t>rbf</a:t>
            </a:r>
            <a:endParaRPr lang="fr-FR" dirty="0"/>
          </a:p>
          <a:p>
            <a:pPr lvl="1"/>
            <a:r>
              <a:rPr lang="fr-FR" dirty="0"/>
              <a:t>Gamma : coefficient du kernel</a:t>
            </a:r>
          </a:p>
        </p:txBody>
      </p:sp>
      <p:sp>
        <p:nvSpPr>
          <p:cNvPr id="5" name="Espace réservé du pied de page 4">
            <a:extLst>
              <a:ext uri="{FF2B5EF4-FFF2-40B4-BE49-F238E27FC236}">
                <a16:creationId xmlns:a16="http://schemas.microsoft.com/office/drawing/2014/main" xmlns="" id="{06CE416B-70DA-4D0D-9A2F-FCA80A1BFE79}"/>
              </a:ext>
            </a:extLst>
          </p:cNvPr>
          <p:cNvSpPr>
            <a:spLocks noGrp="1"/>
          </p:cNvSpPr>
          <p:nvPr>
            <p:ph type="ftr" sz="quarter" idx="11"/>
          </p:nvPr>
        </p:nvSpPr>
        <p:spPr/>
        <p:txBody>
          <a:bodyPr/>
          <a:lstStyle/>
          <a:p>
            <a:pPr rtl="0"/>
            <a:r>
              <a:rPr lang="fr-FR"/>
              <a:t>Devoir Python, Mastère Spécialisé Assurance, Actuariat &amp; Big Data</a:t>
            </a:r>
            <a:endParaRPr lang="fr-FR" dirty="0"/>
          </a:p>
        </p:txBody>
      </p:sp>
      <p:sp>
        <p:nvSpPr>
          <p:cNvPr id="6" name="Espace réservé du numéro de diapositive 5">
            <a:extLst>
              <a:ext uri="{FF2B5EF4-FFF2-40B4-BE49-F238E27FC236}">
                <a16:creationId xmlns:a16="http://schemas.microsoft.com/office/drawing/2014/main" xmlns="" id="{DF4E45A4-7995-4E2C-BD42-18C4E4617BFB}"/>
              </a:ext>
            </a:extLst>
          </p:cNvPr>
          <p:cNvSpPr>
            <a:spLocks noGrp="1"/>
          </p:cNvSpPr>
          <p:nvPr>
            <p:ph type="sldNum" sz="quarter" idx="12"/>
          </p:nvPr>
        </p:nvSpPr>
        <p:spPr/>
        <p:txBody>
          <a:bodyPr/>
          <a:lstStyle/>
          <a:p>
            <a:pPr rtl="0"/>
            <a:fld id="{B13333A4-2EF1-4B79-B68C-AB20E66B4822}" type="slidenum">
              <a:rPr lang="fr-FR" smtClean="0"/>
              <a:t>7</a:t>
            </a:fld>
            <a:endParaRPr lang="fr-FR" dirty="0"/>
          </a:p>
        </p:txBody>
      </p:sp>
      <p:sp>
        <p:nvSpPr>
          <p:cNvPr id="8" name="ZoneTexte 7">
            <a:extLst>
              <a:ext uri="{FF2B5EF4-FFF2-40B4-BE49-F238E27FC236}">
                <a16:creationId xmlns:a16="http://schemas.microsoft.com/office/drawing/2014/main" xmlns="" id="{4444BA91-8E6A-4640-978A-32BD6EF9E11E}"/>
              </a:ext>
            </a:extLst>
          </p:cNvPr>
          <p:cNvSpPr txBox="1"/>
          <p:nvPr/>
        </p:nvSpPr>
        <p:spPr>
          <a:xfrm>
            <a:off x="6514648" y="1825625"/>
            <a:ext cx="5062331" cy="2246769"/>
          </a:xfrm>
          <a:prstGeom prst="rect">
            <a:avLst/>
          </a:prstGeom>
          <a:noFill/>
        </p:spPr>
        <p:txBody>
          <a:bodyPr wrap="square" rtlCol="0">
            <a:spAutoFit/>
          </a:bodyPr>
          <a:lstStyle/>
          <a:p>
            <a:r>
              <a:rPr lang="fr-FR" sz="2000" dirty="0"/>
              <a:t>Après recherche, la meilleure combinaison de paramètres est déterminée par les coefficients suivants :</a:t>
            </a:r>
          </a:p>
          <a:p>
            <a:r>
              <a:rPr lang="fr-FR" sz="2000" dirty="0"/>
              <a:t> C = 0,1 / kernel = </a:t>
            </a:r>
            <a:r>
              <a:rPr lang="fr-FR" sz="2000" dirty="0" err="1"/>
              <a:t>linear</a:t>
            </a:r>
            <a:r>
              <a:rPr lang="fr-FR" sz="2000" dirty="0"/>
              <a:t>  / gamma = 0,01 </a:t>
            </a:r>
          </a:p>
          <a:p>
            <a:r>
              <a:rPr lang="fr-FR" sz="2000" dirty="0"/>
              <a:t> déterminés avec un AUC à 73,35 % sur l’échantillon d’apprentissage. L’AUC sur l’échantillon test est de 71,5 %.</a:t>
            </a:r>
            <a:endParaRPr lang="fr-FR" dirty="0"/>
          </a:p>
        </p:txBody>
      </p:sp>
    </p:spTree>
    <p:extLst>
      <p:ext uri="{BB962C8B-B14F-4D97-AF65-F5344CB8AC3E}">
        <p14:creationId xmlns:p14="http://schemas.microsoft.com/office/powerpoint/2010/main" val="264559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Modèle 2 : </a:t>
            </a:r>
            <a:r>
              <a:rPr lang="fr-FR" dirty="0" err="1"/>
              <a:t>Random</a:t>
            </a:r>
            <a:r>
              <a:rPr lang="fr-FR" dirty="0"/>
              <a:t> Forest</a:t>
            </a:r>
          </a:p>
        </p:txBody>
      </p:sp>
    </p:spTree>
    <p:extLst>
      <p:ext uri="{BB962C8B-B14F-4D97-AF65-F5344CB8AC3E}">
        <p14:creationId xmlns:p14="http://schemas.microsoft.com/office/powerpoint/2010/main" val="339283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45224"/>
          </a:xfrm>
        </p:spPr>
        <p:txBody>
          <a:bodyPr rtlCol="0"/>
          <a:lstStyle/>
          <a:p>
            <a:pPr rtl="0"/>
            <a:r>
              <a:rPr lang="fr-FR" dirty="0" err="1"/>
              <a:t>Random</a:t>
            </a:r>
            <a:r>
              <a:rPr lang="fr-FR" dirty="0"/>
              <a:t> Forest</a:t>
            </a:r>
          </a:p>
        </p:txBody>
      </p:sp>
      <p:sp>
        <p:nvSpPr>
          <p:cNvPr id="3" name="Espace réservé du contenu 2"/>
          <p:cNvSpPr>
            <a:spLocks noGrp="1"/>
          </p:cNvSpPr>
          <p:nvPr>
            <p:ph idx="1"/>
          </p:nvPr>
        </p:nvSpPr>
        <p:spPr>
          <a:xfrm>
            <a:off x="838200" y="1825625"/>
            <a:ext cx="5257800" cy="4351338"/>
          </a:xfrm>
        </p:spPr>
        <p:txBody>
          <a:bodyPr rtlCol="0">
            <a:normAutofit lnSpcReduction="10000"/>
          </a:bodyPr>
          <a:lstStyle/>
          <a:p>
            <a:pPr rtl="0"/>
            <a:r>
              <a:rPr lang="fr-FR" dirty="0" err="1"/>
              <a:t>Random</a:t>
            </a:r>
            <a:r>
              <a:rPr lang="fr-FR" dirty="0"/>
              <a:t> Forest est une méthode de classification, reposant sur la sélection à chaque nœud de différentes lignes (</a:t>
            </a:r>
            <a:r>
              <a:rPr lang="fr-FR" dirty="0" err="1"/>
              <a:t>bootstrap</a:t>
            </a:r>
            <a:r>
              <a:rPr lang="fr-FR" dirty="0"/>
              <a:t>) et différentes colonnes. Au final, l’arbre moyen sera constitué par la majorité des décisions prises par tous les arbres.</a:t>
            </a:r>
          </a:p>
          <a:p>
            <a:pPr rtl="0"/>
            <a:r>
              <a:rPr lang="fr-FR" dirty="0"/>
              <a:t>L’important dans cet algorithme est de déterminer 3 paramètres :</a:t>
            </a:r>
          </a:p>
          <a:p>
            <a:pPr lvl="1"/>
            <a:r>
              <a:rPr lang="fr-FR" dirty="0"/>
              <a:t>Nombre d’arbres : Nombre d’arbres utilisés lors du </a:t>
            </a:r>
            <a:r>
              <a:rPr lang="fr-FR" dirty="0" err="1"/>
              <a:t>Random</a:t>
            </a:r>
            <a:r>
              <a:rPr lang="fr-FR" dirty="0"/>
              <a:t> Forest</a:t>
            </a:r>
          </a:p>
          <a:p>
            <a:pPr lvl="1"/>
            <a:r>
              <a:rPr lang="fr-FR" dirty="0"/>
              <a:t>Max </a:t>
            </a:r>
            <a:r>
              <a:rPr lang="fr-FR" dirty="0" err="1"/>
              <a:t>depth</a:t>
            </a:r>
            <a:r>
              <a:rPr lang="fr-FR" dirty="0"/>
              <a:t> : profondeur maximum de chaque arbre</a:t>
            </a:r>
          </a:p>
          <a:p>
            <a:pPr lvl="1"/>
            <a:r>
              <a:rPr lang="fr-FR" dirty="0"/>
              <a:t>Minimum </a:t>
            </a:r>
            <a:r>
              <a:rPr lang="fr-FR" dirty="0" err="1"/>
              <a:t>sample</a:t>
            </a:r>
            <a:r>
              <a:rPr lang="fr-FR" dirty="0"/>
              <a:t> </a:t>
            </a:r>
            <a:r>
              <a:rPr lang="fr-FR" dirty="0" err="1"/>
              <a:t>leaf</a:t>
            </a:r>
            <a:r>
              <a:rPr lang="fr-FR" dirty="0"/>
              <a:t> : coefficient du kernel</a:t>
            </a:r>
          </a:p>
        </p:txBody>
      </p:sp>
      <p:sp>
        <p:nvSpPr>
          <p:cNvPr id="5" name="Espace réservé du pied de page 4">
            <a:extLst>
              <a:ext uri="{FF2B5EF4-FFF2-40B4-BE49-F238E27FC236}">
                <a16:creationId xmlns:a16="http://schemas.microsoft.com/office/drawing/2014/main" xmlns="" id="{06CE416B-70DA-4D0D-9A2F-FCA80A1BFE79}"/>
              </a:ext>
            </a:extLst>
          </p:cNvPr>
          <p:cNvSpPr>
            <a:spLocks noGrp="1"/>
          </p:cNvSpPr>
          <p:nvPr>
            <p:ph type="ftr" sz="quarter" idx="11"/>
          </p:nvPr>
        </p:nvSpPr>
        <p:spPr/>
        <p:txBody>
          <a:bodyPr/>
          <a:lstStyle/>
          <a:p>
            <a:pPr rtl="0"/>
            <a:r>
              <a:rPr lang="fr-FR"/>
              <a:t>Devoir Python, Mastère Spécialisé Assurance, Actuariat &amp; Big Data</a:t>
            </a:r>
            <a:endParaRPr lang="fr-FR" dirty="0"/>
          </a:p>
        </p:txBody>
      </p:sp>
      <p:sp>
        <p:nvSpPr>
          <p:cNvPr id="6" name="Espace réservé du numéro de diapositive 5">
            <a:extLst>
              <a:ext uri="{FF2B5EF4-FFF2-40B4-BE49-F238E27FC236}">
                <a16:creationId xmlns:a16="http://schemas.microsoft.com/office/drawing/2014/main" xmlns="" id="{DF4E45A4-7995-4E2C-BD42-18C4E4617BFB}"/>
              </a:ext>
            </a:extLst>
          </p:cNvPr>
          <p:cNvSpPr>
            <a:spLocks noGrp="1"/>
          </p:cNvSpPr>
          <p:nvPr>
            <p:ph type="sldNum" sz="quarter" idx="12"/>
          </p:nvPr>
        </p:nvSpPr>
        <p:spPr/>
        <p:txBody>
          <a:bodyPr/>
          <a:lstStyle/>
          <a:p>
            <a:pPr rtl="0"/>
            <a:fld id="{B13333A4-2EF1-4B79-B68C-AB20E66B4822}" type="slidenum">
              <a:rPr lang="fr-FR" smtClean="0"/>
              <a:t>9</a:t>
            </a:fld>
            <a:endParaRPr lang="fr-FR" dirty="0"/>
          </a:p>
        </p:txBody>
      </p:sp>
      <p:sp>
        <p:nvSpPr>
          <p:cNvPr id="8" name="ZoneTexte 7">
            <a:extLst>
              <a:ext uri="{FF2B5EF4-FFF2-40B4-BE49-F238E27FC236}">
                <a16:creationId xmlns:a16="http://schemas.microsoft.com/office/drawing/2014/main" xmlns="" id="{4444BA91-8E6A-4640-978A-32BD6EF9E11E}"/>
              </a:ext>
            </a:extLst>
          </p:cNvPr>
          <p:cNvSpPr txBox="1"/>
          <p:nvPr/>
        </p:nvSpPr>
        <p:spPr>
          <a:xfrm>
            <a:off x="6514648" y="1825625"/>
            <a:ext cx="5062331" cy="2554545"/>
          </a:xfrm>
          <a:prstGeom prst="rect">
            <a:avLst/>
          </a:prstGeom>
          <a:noFill/>
        </p:spPr>
        <p:txBody>
          <a:bodyPr wrap="square" rtlCol="0">
            <a:spAutoFit/>
          </a:bodyPr>
          <a:lstStyle/>
          <a:p>
            <a:r>
              <a:rPr lang="fr-FR" sz="2000" dirty="0"/>
              <a:t>Après recherche, la meilleure combinaison de paramètres est déterminée par les coefficients suivants :</a:t>
            </a:r>
          </a:p>
          <a:p>
            <a:r>
              <a:rPr lang="fr-FR" sz="2000" dirty="0"/>
              <a:t> Nombre d’arbres =  1 000 / profondeur maximum = 30  / </a:t>
            </a:r>
            <a:r>
              <a:rPr lang="fr-FR" sz="2000" dirty="0" err="1"/>
              <a:t>leaf</a:t>
            </a:r>
            <a:r>
              <a:rPr lang="fr-FR" sz="2000" dirty="0"/>
              <a:t> minimum = 1 </a:t>
            </a:r>
          </a:p>
          <a:p>
            <a:r>
              <a:rPr lang="fr-FR" sz="2000" dirty="0"/>
              <a:t> déterminés avec un AUC à 82,48 % sur l’échantillon d’apprentissage. L’AUC sur l’échantillon test est de 71,5 %.</a:t>
            </a:r>
          </a:p>
        </p:txBody>
      </p:sp>
    </p:spTree>
    <p:extLst>
      <p:ext uri="{BB962C8B-B14F-4D97-AF65-F5344CB8AC3E}">
        <p14:creationId xmlns:p14="http://schemas.microsoft.com/office/powerpoint/2010/main" val="107889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QUIS VILLE 16 X 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666_TF03031010" id="{02BD5580-1C21-4CCC-8EFF-1EAEEAAAF976}" vid="{5C3F23B1-48D1-4577-ABFE-4C24889562E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professionnelle avec croquis de ville en arrière-plan (grand écran)</Template>
  <TotalTime>2949</TotalTime>
  <Words>843</Words>
  <Application>Microsoft Macintosh PowerPoint</Application>
  <PresentationFormat>Grand écran</PresentationFormat>
  <Paragraphs>72</Paragraphs>
  <Slides>12</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Calibri</vt:lpstr>
      <vt:lpstr>Century Schoolbook</vt:lpstr>
      <vt:lpstr>Arial</vt:lpstr>
      <vt:lpstr>CROQUIS VILLE 16 X 9</vt:lpstr>
      <vt:lpstr>Devoir Python</vt:lpstr>
      <vt:lpstr>Objectifs du devoir</vt:lpstr>
      <vt:lpstr>Data Management</vt:lpstr>
      <vt:lpstr>Data Management</vt:lpstr>
      <vt:lpstr>Algorithmes</vt:lpstr>
      <vt:lpstr>Modèle 1 : SVM (Support Vector Machine)</vt:lpstr>
      <vt:lpstr>Support Vector Machine </vt:lpstr>
      <vt:lpstr>Modèle 2 : Random Forest</vt:lpstr>
      <vt:lpstr>Random Forest</vt:lpstr>
      <vt:lpstr>Modèle 3 : Régression logistique</vt:lpstr>
      <vt:lpstr>Régression logistique</vt:lpstr>
      <vt:lpstr>Problèmes rencontrés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Python</dc:title>
  <dc:creator>EWOUDI Anaïs</dc:creator>
  <cp:lastModifiedBy>romain jouin</cp:lastModifiedBy>
  <cp:revision>17</cp:revision>
  <dcterms:created xsi:type="dcterms:W3CDTF">2017-12-30T23:23:21Z</dcterms:created>
  <dcterms:modified xsi:type="dcterms:W3CDTF">2018-01-11T20:15:23Z</dcterms:modified>
</cp:coreProperties>
</file>