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60" r:id="rId3"/>
    <p:sldId id="261" r:id="rId4"/>
    <p:sldId id="262" r:id="rId5"/>
    <p:sldId id="321" r:id="rId6"/>
    <p:sldId id="322" r:id="rId7"/>
    <p:sldId id="265" r:id="rId8"/>
    <p:sldId id="266" r:id="rId9"/>
    <p:sldId id="325" r:id="rId10"/>
    <p:sldId id="326" r:id="rId11"/>
    <p:sldId id="329" r:id="rId12"/>
    <p:sldId id="327" r:id="rId13"/>
    <p:sldId id="341" r:id="rId14"/>
    <p:sldId id="328" r:id="rId15"/>
    <p:sldId id="330" r:id="rId16"/>
    <p:sldId id="331" r:id="rId17"/>
    <p:sldId id="339" r:id="rId18"/>
    <p:sldId id="340" r:id="rId19"/>
    <p:sldId id="332" r:id="rId20"/>
    <p:sldId id="333" r:id="rId21"/>
    <p:sldId id="323" r:id="rId22"/>
    <p:sldId id="335" r:id="rId23"/>
    <p:sldId id="342" r:id="rId24"/>
    <p:sldId id="336" r:id="rId25"/>
    <p:sldId id="337" r:id="rId26"/>
    <p:sldId id="338" r:id="rId27"/>
    <p:sldId id="346" r:id="rId28"/>
    <p:sldId id="343" r:id="rId29"/>
    <p:sldId id="344" r:id="rId30"/>
    <p:sldId id="345" r:id="rId31"/>
    <p:sldId id="347" r:id="rId32"/>
    <p:sldId id="350" r:id="rId33"/>
    <p:sldId id="348" r:id="rId34"/>
    <p:sldId id="35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130"/>
  </p:normalViewPr>
  <p:slideViewPr>
    <p:cSldViewPr snapToGrid="0">
      <p:cViewPr varScale="1">
        <p:scale>
          <a:sx n="55" d="100"/>
          <a:sy n="55" d="100"/>
        </p:scale>
        <p:origin x="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Relationship Id="rId4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DC395-0A68-4055-AD88-DFFB7BF0EE2F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886D7-4E9F-4CAC-8A79-5A0F40A7BA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64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886D7-4E9F-4CAC-8A79-5A0F40A7BAD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513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886D7-4E9F-4CAC-8A79-5A0F40A7BAD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33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DFE9-7AA6-41DC-9E26-5E2F83B4160B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D38D-467E-415E-9B07-BBEB719B6E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DFE9-7AA6-41DC-9E26-5E2F83B4160B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D38D-467E-415E-9B07-BBEB719B6E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11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DFE9-7AA6-41DC-9E26-5E2F83B4160B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D38D-467E-415E-9B07-BBEB719B6ED9}" type="slidenum">
              <a:rPr lang="fr-FR" smtClean="0"/>
              <a:t>‹#›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9126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DFE9-7AA6-41DC-9E26-5E2F83B4160B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D38D-467E-415E-9B07-BBEB719B6E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648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DFE9-7AA6-41DC-9E26-5E2F83B4160B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D38D-467E-415E-9B07-BBEB719B6ED9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496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DFE9-7AA6-41DC-9E26-5E2F83B4160B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D38D-467E-415E-9B07-BBEB719B6E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158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DFE9-7AA6-41DC-9E26-5E2F83B4160B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D38D-467E-415E-9B07-BBEB719B6E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638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DFE9-7AA6-41DC-9E26-5E2F83B4160B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D38D-467E-415E-9B07-BBEB719B6E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23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DFE9-7AA6-41DC-9E26-5E2F83B4160B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D38D-467E-415E-9B07-BBEB719B6E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5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DFE9-7AA6-41DC-9E26-5E2F83B4160B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D38D-467E-415E-9B07-BBEB719B6E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51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DFE9-7AA6-41DC-9E26-5E2F83B4160B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D38D-467E-415E-9B07-BBEB719B6E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2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DFE9-7AA6-41DC-9E26-5E2F83B4160B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D38D-467E-415E-9B07-BBEB719B6E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30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DFE9-7AA6-41DC-9E26-5E2F83B4160B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D38D-467E-415E-9B07-BBEB719B6E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01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DFE9-7AA6-41DC-9E26-5E2F83B4160B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D38D-467E-415E-9B07-BBEB719B6E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60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DFE9-7AA6-41DC-9E26-5E2F83B4160B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D38D-467E-415E-9B07-BBEB719B6E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58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DFE9-7AA6-41DC-9E26-5E2F83B4160B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D38D-467E-415E-9B07-BBEB719B6E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18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FDFE9-7AA6-41DC-9E26-5E2F83B4160B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DDD38D-467E-415E-9B07-BBEB719B6E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76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4770922-819D-440C-BCE9-B344831C9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Machine Learning</a:t>
            </a:r>
            <a:br>
              <a:rPr lang="fr-FR" b="1" dirty="0"/>
            </a:br>
            <a:r>
              <a:rPr lang="fr-FR" b="1" dirty="0"/>
              <a:t>avec </a:t>
            </a:r>
            <a:r>
              <a:rPr lang="fr-FR" b="1" dirty="0" err="1"/>
              <a:t>scikit-learn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E955DFE-0681-4324-B70F-61754BECDD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Rapport de Travaux </a:t>
            </a:r>
            <a:r>
              <a:rPr lang="fr-FR" dirty="0" smtClean="0"/>
              <a:t>pratiques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8607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4244D93-F2CA-4F93-8006-B021C208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Echantillonnage du fichier train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0D6E824-B310-4FE2-8281-FDD4664FD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fonction </a:t>
            </a:r>
            <a:r>
              <a:rPr lang="fr-FR" dirty="0" err="1"/>
              <a:t>train_test_split</a:t>
            </a:r>
            <a:r>
              <a:rPr lang="fr-FR" dirty="0"/>
              <a:t> du module </a:t>
            </a:r>
            <a:r>
              <a:rPr lang="fr-FR" dirty="0" err="1"/>
              <a:t>cross_validation</a:t>
            </a:r>
            <a:r>
              <a:rPr lang="fr-FR" dirty="0"/>
              <a:t> permet de séparer le fichier train en 2 parties :</a:t>
            </a:r>
          </a:p>
          <a:p>
            <a:pPr>
              <a:buFontTx/>
              <a:buChar char="-"/>
            </a:pPr>
            <a:r>
              <a:rPr lang="fr-FR" dirty="0"/>
              <a:t>Une partie train (ici, 70% des données globales) pour entraîner le modèle</a:t>
            </a:r>
          </a:p>
          <a:p>
            <a:pPr>
              <a:buFontTx/>
              <a:buChar char="-"/>
            </a:pPr>
            <a:r>
              <a:rPr lang="fr-FR" dirty="0"/>
              <a:t>Une partie test (30% des données) pour tester les performances et  vérifier l’efficacité du modèle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B15DFA28-674F-4846-A51D-6FFFFF51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07" y="5038580"/>
            <a:ext cx="5238238" cy="12098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D973D0EB-D6D8-4F55-961C-3CC278793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69" y="3898491"/>
            <a:ext cx="8345533" cy="100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5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59F94AB-187C-43CB-8388-AFAACAFD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Standardisation et normalisation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1939686-973D-4654-A873-78780A39A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/>
              <a:t>La différence d’échelle (ordre de grandeur) entre les variables peut conduire à des performances moindres sur la plupart des algorithmes de Machine Learning. Pour palier à cela, des traitements préparatoires sur les données existent. Notamment le </a:t>
            </a:r>
            <a:r>
              <a:rPr lang="fr-FR" b="1" dirty="0" err="1"/>
              <a:t>Feature</a:t>
            </a:r>
            <a:r>
              <a:rPr lang="fr-FR" b="1" dirty="0"/>
              <a:t> </a:t>
            </a:r>
            <a:r>
              <a:rPr lang="fr-FR" b="1" dirty="0" err="1"/>
              <a:t>Scaling</a:t>
            </a:r>
            <a:r>
              <a:rPr lang="fr-FR" dirty="0"/>
              <a:t> qui comprend la</a:t>
            </a:r>
            <a:r>
              <a:rPr lang="fr-FR" b="1" dirty="0"/>
              <a:t> Standardisation</a:t>
            </a:r>
            <a:r>
              <a:rPr lang="fr-FR" dirty="0"/>
              <a:t> et la </a:t>
            </a:r>
            <a:r>
              <a:rPr lang="fr-FR" b="1" dirty="0"/>
              <a:t>Normalisation.</a:t>
            </a:r>
          </a:p>
          <a:p>
            <a:pPr marL="0" indent="0">
              <a:buNone/>
            </a:pPr>
            <a:r>
              <a:rPr lang="fr-FR" dirty="0"/>
              <a:t>Pour appliquer la standardisation des données, j’ai utilisé la classe </a:t>
            </a:r>
            <a:r>
              <a:rPr lang="fr-FR" i="1" dirty="0" err="1"/>
              <a:t>StandardScaler</a:t>
            </a:r>
            <a:r>
              <a:rPr lang="fr-FR" i="1" dirty="0"/>
              <a:t> </a:t>
            </a:r>
            <a:r>
              <a:rPr lang="fr-FR" dirty="0"/>
              <a:t>de </a:t>
            </a:r>
            <a:r>
              <a:rPr lang="fr-FR" dirty="0" err="1"/>
              <a:t>Sickit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5C5E21F8-1F15-492C-9477-C4081B6C9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1" y="4614203"/>
            <a:ext cx="9129933" cy="133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04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4862B63-D8E0-4F22-880B-2AA66735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de validation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8187AA6-8ED9-4FE7-A0CC-EB12A1E28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Pour faire les prédictions, je dispose d’un fichier valid de 8000 individus.</a:t>
            </a:r>
          </a:p>
          <a:p>
            <a:pPr marL="0" indent="0">
              <a:buNone/>
            </a:pPr>
            <a:r>
              <a:rPr lang="fr-FR" dirty="0"/>
              <a:t>Ce fichier ne dispose pas de la variable target et le but de ce travail est d’utiliser les modèles que j’aurai choisis pour prédire la valeur de cette variable.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EA4E2343-36A8-4475-A2BE-611EB46BC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86" y="3545058"/>
            <a:ext cx="6133514" cy="149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4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FAF30AB-A8E6-4410-9A42-C494D3C47972}"/>
              </a:ext>
            </a:extLst>
          </p:cNvPr>
          <p:cNvSpPr/>
          <p:nvPr/>
        </p:nvSpPr>
        <p:spPr>
          <a:xfrm>
            <a:off x="1266093" y="2303339"/>
            <a:ext cx="9298744" cy="459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/>
              <a:t>Algorithme 1 : Classification avec Perceptron</a:t>
            </a:r>
          </a:p>
        </p:txBody>
      </p:sp>
    </p:spTree>
    <p:extLst>
      <p:ext uri="{BB962C8B-B14F-4D97-AF65-F5344CB8AC3E}">
        <p14:creationId xmlns:p14="http://schemas.microsoft.com/office/powerpoint/2010/main" val="398938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50136B2-FF09-4662-9A3C-4C5D797E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BD1D76A-B813-4B95-B100-5D42097DF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premier algorithme de classification que j’ai choisi est le modèle Perceptron.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7228A3A8-8C89-4F5D-AA1D-BCE58F9DC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5" y="3428999"/>
            <a:ext cx="7005710" cy="17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69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618A119-B4F4-4EEA-BA05-932A9813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Performances du modèle perceptron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xmlns="" id="{5BE5C72D-DFA7-4266-8633-C2F420AE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</a:t>
            </a:r>
            <a:r>
              <a:rPr lang="fr-FR" dirty="0" err="1"/>
              <a:t>accurary</a:t>
            </a:r>
            <a:r>
              <a:rPr lang="fr-FR" dirty="0"/>
              <a:t>  est la proportion des prédictions correctes. Ici il vaut 0.78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3" name="Espace réservé du contenu 9">
            <a:extLst>
              <a:ext uri="{FF2B5EF4-FFF2-40B4-BE49-F238E27FC236}">
                <a16:creationId xmlns:a16="http://schemas.microsoft.com/office/drawing/2014/main" xmlns="" id="{AD9DA120-4CB9-44A4-B997-6B7D588EF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99745"/>
            <a:ext cx="6780627" cy="190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62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EA42B9D-865F-4214-9A12-B3942FA0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Performances du modèle Perceptron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7D46CE59-BA46-40E0-B554-B28F21818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972" y="2869810"/>
            <a:ext cx="6583680" cy="157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68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54A18A8-E6A2-4897-AD05-238965B2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confusion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440F7FD-C543-470D-AB5E-730E6CC14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définition la matrice de confusion C est telle que C_{</a:t>
            </a:r>
            <a:r>
              <a:rPr lang="fr-FR" dirty="0" err="1"/>
              <a:t>i,j</a:t>
            </a:r>
            <a:r>
              <a:rPr lang="fr-FR" dirty="0"/>
              <a:t>} est le nombre d'observations appartenant à une classe i (ici i = 0 ou 1) mais dont la classe prédite est j (0 ou 1).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29EB3501-6FD9-4914-ADA4-9E8BEB222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83" y="3530991"/>
            <a:ext cx="4956517" cy="206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06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6F2FAFE-0A47-4BEF-9A3F-CE9110DC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Courbe ROC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xmlns="" id="{6DB8300A-770D-419C-B1A3-D8E001A6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 la surface sous la courbe est grande mieux est le modèle.</a:t>
            </a:r>
          </a:p>
          <a:p>
            <a:r>
              <a:rPr lang="fr-FR" dirty="0"/>
              <a:t>Ici, le modèle n’est pas performant. Il est possible d’obtenir de meilleurs résultats en modifiant les paramètres du modèle (</a:t>
            </a:r>
            <a:r>
              <a:rPr lang="fr-FR" dirty="0" err="1"/>
              <a:t>n_iter</a:t>
            </a:r>
            <a:r>
              <a:rPr lang="fr-FR" dirty="0"/>
              <a:t>, eta_0, par exemple)</a:t>
            </a:r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D9EDA56C-7901-4F7D-98C9-DD680D5B4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32" y="3209997"/>
            <a:ext cx="6955962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84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D5A5074-1EE2-45B2-A966-41ABE9EC7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62929"/>
          </a:xfrm>
        </p:spPr>
        <p:txBody>
          <a:bodyPr>
            <a:normAutofit fontScale="90000"/>
          </a:bodyPr>
          <a:lstStyle/>
          <a:p>
            <a:r>
              <a:rPr lang="fr-FR" dirty="0"/>
              <a:t>Quelques représentations graphiques</a:t>
            </a:r>
            <a:br>
              <a:rPr lang="fr-FR" dirty="0"/>
            </a:br>
            <a:r>
              <a:rPr lang="fr-FR" dirty="0"/>
              <a:t>Classification avec Perceptron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CDE6DDE1-E6C4-4261-8127-7D5F114FE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72529"/>
            <a:ext cx="8382260" cy="470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9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19907CB-1C81-4B33-8C67-6D8EFE1A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 des données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782FC93-D5F8-46BE-95D3-677993046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/>
              <a:t>Les données sur lesquelles il faut travailler ont été proposées lors d’un concours </a:t>
            </a:r>
            <a:r>
              <a:rPr lang="fr-FR" dirty="0" err="1"/>
              <a:t>kaggle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Une compagnie d’assurance souhaite construire un score d’appétence pour une « garantie accident de la vie », dans un contexte de vente croisée.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La variable à prédire, Target,  indique les clients qui ont accepté cette vente croisée (valeur 0 ou 1).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Je proposerai 3 algorithmes pour cette classification.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6577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4DC2F02-5295-48D5-BBD1-552DA78C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représentations graphiques</a:t>
            </a:r>
            <a:br>
              <a:rPr lang="fr-FR" dirty="0"/>
            </a:br>
            <a:r>
              <a:rPr lang="fr-FR" dirty="0"/>
              <a:t>Classification avec Perceptron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09106784-2717-4194-A9D8-B5E68BD99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505" y="2152357"/>
            <a:ext cx="8482818" cy="44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00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FAF30AB-A8E6-4410-9A42-C494D3C47972}"/>
              </a:ext>
            </a:extLst>
          </p:cNvPr>
          <p:cNvSpPr/>
          <p:nvPr/>
        </p:nvSpPr>
        <p:spPr>
          <a:xfrm>
            <a:off x="1266093" y="2303339"/>
            <a:ext cx="9298744" cy="459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/>
              <a:t>Algorithme 2 : Régression logistique avec GLM</a:t>
            </a:r>
          </a:p>
        </p:txBody>
      </p:sp>
    </p:spTree>
    <p:extLst>
      <p:ext uri="{BB962C8B-B14F-4D97-AF65-F5344CB8AC3E}">
        <p14:creationId xmlns:p14="http://schemas.microsoft.com/office/powerpoint/2010/main" val="3314296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EA42B9D-865F-4214-9A12-B3942FA0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xmlns="" id="{D5BA5EBE-5EB6-43AE-932B-F0E2C8695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cet algorithme de classification, j’ai procédé de la même façon que pour Perceptron : échantillonnage du fichier en deux fichier (un pour l’apprentissage du modèle et l’autre pour tester les performances du modèles).</a:t>
            </a:r>
          </a:p>
          <a:p>
            <a:r>
              <a:rPr lang="fr-FR" dirty="0"/>
              <a:t>Ensuite j’ai utilisé le fichier valid pour prédire la valeur de la variable target, avec la génération d’un fichier </a:t>
            </a:r>
            <a:r>
              <a:rPr lang="fr-FR" dirty="0" err="1"/>
              <a:t>excel</a:t>
            </a:r>
            <a:r>
              <a:rPr lang="fr-FR" dirty="0"/>
              <a:t> qui donne les probabilités d’appartenance à la classe 1 pour le différentes valeurs de target.</a:t>
            </a:r>
          </a:p>
        </p:txBody>
      </p:sp>
    </p:spTree>
    <p:extLst>
      <p:ext uri="{BB962C8B-B14F-4D97-AF65-F5344CB8AC3E}">
        <p14:creationId xmlns:p14="http://schemas.microsoft.com/office/powerpoint/2010/main" val="2489255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D023CC9-C1B6-41ED-A793-85C254C7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Génération des prédictions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8D88753-B707-4B97-BDE6-9EAE53900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 valeurs dans le fichier de prédiction</a:t>
            </a:r>
          </a:p>
          <a:p>
            <a:r>
              <a:rPr lang="fr-FR" dirty="0"/>
              <a:t>Ces valeurs sont la probabilité que la valeur</a:t>
            </a:r>
          </a:p>
          <a:p>
            <a:r>
              <a:rPr lang="fr-FR" dirty="0"/>
              <a:t>prédite prenne la valeur 1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8B09EB86-7AE4-4B4C-B3D3-E42A96A96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728" y="1930400"/>
            <a:ext cx="19716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37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B6DA768-2631-41BF-AE5C-AF8F6964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de l’algorithme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40DDA455-085E-4940-B38C-538F13B6E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844" y="1930400"/>
            <a:ext cx="7372350" cy="403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19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75D10C9-623E-4583-A9FA-E159D044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coefficients de la régression Logistique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7022EBEC-A685-432D-9B2D-707C89C39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687" y="1930399"/>
            <a:ext cx="8596668" cy="396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56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304D80-E750-445A-B62B-95B681FD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Courbe ROC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xmlns="" id="{93DDC6E2-BE50-443F-AA70-E79E5171D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348" y="2377281"/>
            <a:ext cx="6441183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62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6230B3E-8E6E-4180-9A7D-FCCFD00A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performances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FAE88DC-6F62-403E-96A7-00B56F66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modèle semble plus performant que le modèle Perceptron</a:t>
            </a:r>
          </a:p>
        </p:txBody>
      </p:sp>
    </p:spTree>
    <p:extLst>
      <p:ext uri="{BB962C8B-B14F-4D97-AF65-F5344CB8AC3E}">
        <p14:creationId xmlns:p14="http://schemas.microsoft.com/office/powerpoint/2010/main" val="437219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6C2F765-E5FD-417D-AE3D-4EF47756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représentations graphiques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4E60B5D1-47C4-4DC1-96FE-FF1C2F4FA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1930400"/>
            <a:ext cx="7495994" cy="352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74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00EFCFE-9F66-43AD-8589-6474FE71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représentations graphiques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7A5FA1B5-D141-4644-9C74-F058D6335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930400"/>
            <a:ext cx="7763281" cy="421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1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2F3DA3F-7843-4505-B650-40086432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variables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26C275A-8CE8-4ACA-AA4E-D8111EF85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5909"/>
            <a:ext cx="36446573" cy="5593092"/>
          </a:xfrm>
        </p:spPr>
        <p:txBody>
          <a:bodyPr/>
          <a:lstStyle/>
          <a:p>
            <a:pPr marL="0" indent="0">
              <a:buNone/>
            </a:pPr>
            <a:r>
              <a:rPr lang="fr-FR" sz="1600" dirty="0"/>
              <a:t>Nous disposons d’un fichier train de 128 observations sur 51381 Individus</a:t>
            </a:r>
          </a:p>
          <a:p>
            <a:pPr marL="0" indent="0">
              <a:buNone/>
            </a:pPr>
            <a:r>
              <a:rPr lang="fr-FR" sz="1600" dirty="0"/>
              <a:t>et d’un fichier valid contenant 8000 lignes. Les données sont les suivantes </a:t>
            </a:r>
            <a:r>
              <a:rPr lang="fr-FR" sz="1600" b="1" dirty="0"/>
              <a:t>:</a:t>
            </a:r>
          </a:p>
          <a:p>
            <a:pPr marL="0" indent="0">
              <a:buNone/>
            </a:pPr>
            <a:r>
              <a:rPr lang="fr-FR" sz="1600" dirty="0"/>
              <a:t>Id</a:t>
            </a:r>
          </a:p>
          <a:p>
            <a:pPr marL="0" indent="0">
              <a:buNone/>
            </a:pPr>
            <a:r>
              <a:rPr lang="fr-FR" sz="1600" dirty="0"/>
              <a:t>Product_Info_i (i = 1 à 7)</a:t>
            </a:r>
          </a:p>
          <a:p>
            <a:pPr marL="0" indent="0">
              <a:buNone/>
            </a:pPr>
            <a:r>
              <a:rPr lang="fr-FR" sz="1600" dirty="0" err="1"/>
              <a:t>Ins_Age</a:t>
            </a:r>
            <a:endParaRPr lang="fr-FR" sz="1600" dirty="0"/>
          </a:p>
          <a:p>
            <a:pPr marL="0" indent="0">
              <a:buNone/>
            </a:pPr>
            <a:r>
              <a:rPr lang="fr-FR" sz="1600" dirty="0" err="1"/>
              <a:t>Ht</a:t>
            </a:r>
            <a:endParaRPr lang="fr-FR" sz="1600" dirty="0"/>
          </a:p>
          <a:p>
            <a:pPr marL="0" indent="0">
              <a:buNone/>
            </a:pPr>
            <a:r>
              <a:rPr lang="fr-FR" sz="1600" dirty="0" err="1"/>
              <a:t>Wt</a:t>
            </a:r>
            <a:endParaRPr lang="fr-FR" sz="1600" dirty="0"/>
          </a:p>
          <a:p>
            <a:pPr marL="0" indent="0">
              <a:buNone/>
            </a:pPr>
            <a:r>
              <a:rPr lang="fr-FR" sz="1600" dirty="0"/>
              <a:t>BMI</a:t>
            </a:r>
          </a:p>
          <a:p>
            <a:pPr marL="0" indent="0">
              <a:buNone/>
            </a:pPr>
            <a:r>
              <a:rPr lang="fr-FR" sz="1600" dirty="0" err="1"/>
              <a:t>Employment_Info_i</a:t>
            </a:r>
            <a:r>
              <a:rPr lang="fr-FR" sz="1600" dirty="0"/>
              <a:t> (i = 1 à 6)</a:t>
            </a:r>
          </a:p>
          <a:p>
            <a:pPr marL="0" indent="0">
              <a:buNone/>
            </a:pPr>
            <a:r>
              <a:rPr lang="fr-FR" sz="1600" dirty="0" err="1"/>
              <a:t>Insured_Info_i</a:t>
            </a:r>
            <a:r>
              <a:rPr lang="fr-FR" sz="1600" dirty="0"/>
              <a:t> (i= 1 à 7)</a:t>
            </a:r>
          </a:p>
          <a:p>
            <a:pPr marL="0" indent="0">
              <a:buNone/>
            </a:pPr>
            <a:r>
              <a:rPr lang="fr-FR" sz="1600" dirty="0" err="1"/>
              <a:t>Insurance_History_i</a:t>
            </a:r>
            <a:r>
              <a:rPr lang="fr-FR" sz="1600" dirty="0"/>
              <a:t> (i=1 à 9)</a:t>
            </a:r>
          </a:p>
          <a:p>
            <a:pPr marL="0" indent="0">
              <a:buNone/>
            </a:pPr>
            <a:r>
              <a:rPr lang="fr-FR" sz="1600" dirty="0" err="1"/>
              <a:t>Family_Hist_i</a:t>
            </a:r>
            <a:r>
              <a:rPr lang="fr-FR" sz="1600" dirty="0"/>
              <a:t> (i=1 à 5)</a:t>
            </a:r>
          </a:p>
          <a:p>
            <a:pPr marL="0" indent="0">
              <a:buNone/>
            </a:pPr>
            <a:r>
              <a:rPr lang="fr-FR" sz="1600" dirty="0" err="1"/>
              <a:t>Medical_History_i</a:t>
            </a:r>
            <a:r>
              <a:rPr lang="fr-FR" sz="1600" dirty="0"/>
              <a:t> (i=1 à 41)</a:t>
            </a:r>
          </a:p>
          <a:p>
            <a:pPr marL="0" indent="0">
              <a:buNone/>
            </a:pPr>
            <a:r>
              <a:rPr lang="fr-FR" sz="1600" dirty="0" err="1"/>
              <a:t>Medical_Keyword_i</a:t>
            </a:r>
            <a:r>
              <a:rPr lang="fr-FR" sz="1600" dirty="0"/>
              <a:t> (i=1 à 48)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A41138D-7060-40DB-91F8-025511DBB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4225689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AC2EB54-0B5E-4396-AA1C-36DEDA455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4657725"/>
            <a:ext cx="4225689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696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2258D7C-AC48-4454-9383-1E97D57A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représentations graphiques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D43CD6BB-88CF-4AEA-AE48-7FEFBCEB9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822" y="2739230"/>
            <a:ext cx="6109347" cy="350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15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8E99C6D-5F48-49AB-BB31-AF3B6261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représentations graphiques</a:t>
            </a:r>
            <a:br>
              <a:rPr lang="fr-FR" dirty="0"/>
            </a:br>
            <a:r>
              <a:rPr lang="fr-FR" dirty="0"/>
              <a:t>répartition de target en fonction de WT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3B0FA344-6BA4-4DC8-8711-87947FC20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415380"/>
            <a:ext cx="8016500" cy="39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95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00EFCFE-9F66-43AD-8589-6474FE71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représentations graphiques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7A5FA1B5-D141-4644-9C74-F058D6335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930400"/>
            <a:ext cx="7763281" cy="421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04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F4813A4-AAB2-4123-A2AD-A4579882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Quelques représentations graphiques</a:t>
            </a:r>
            <a:br>
              <a:rPr lang="fr-FR" sz="2800" dirty="0"/>
            </a:br>
            <a:r>
              <a:rPr lang="fr-FR" sz="2800" dirty="0"/>
              <a:t>target en fonction de product_Info_2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7CDA31CE-E200-4E8D-AA11-5F8727A30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807" y="2410619"/>
            <a:ext cx="7638756" cy="432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65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A0EDB1F-C7A7-4046-A969-500FBEF7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D’autres Algorithme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BF681E4-F0F5-4745-B2BC-CFDCD616F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RandomForestClassifier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KNeighborsClassifier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BCB9B329-A091-482D-9711-3DF52C1D7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890" y="4431396"/>
            <a:ext cx="4943475" cy="7524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33C1F1EB-30CC-48E0-879E-055BAF762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890" y="2686393"/>
            <a:ext cx="44672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4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F1D7751-B9F8-4F9E-A526-EE015B89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Répartition de la variable target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2BB2653-1993-4D14-9413-6071E7A41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/>
              <a:t>Elle vaut 0 (dans 1/3 des cas) ou 1 (dans 2/3 des cas) – dans l’échantillon dont nous disposons.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860F4A72-AD88-4D4A-BDC4-353F4745F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666" y="2841674"/>
            <a:ext cx="6830597" cy="34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1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F1D7751-B9F8-4F9E-A526-EE015B89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Répartition de la variable BMI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2BB2653-1993-4D14-9413-6071E7A4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189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7C9F2BD3-23BA-458E-B826-E0BF507A5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72" y="1458192"/>
            <a:ext cx="9017391" cy="524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2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F1D7751-B9F8-4F9E-A526-EE015B89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Répartition de la variable </a:t>
            </a:r>
            <a:r>
              <a:rPr lang="fr-FR" b="1" dirty="0" err="1"/>
              <a:t>Ins_age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2BB2653-1993-4D14-9413-6071E7A4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189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F91BB7FF-EC82-4297-A00B-B3193F656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97" y="2162175"/>
            <a:ext cx="8904849" cy="407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8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11EA65B-0149-4858-80A5-09A14398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Répartition de la cible, target, en fonction de la variable </a:t>
            </a:r>
            <a:r>
              <a:rPr lang="fr-FR" b="1" dirty="0" err="1"/>
              <a:t>Ht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xmlns="" id="{0D054588-84E7-46F1-9B0B-6B7DF7BF7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243" y="1519312"/>
            <a:ext cx="9158067" cy="461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28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81072A7-4724-4FB3-A439-66E63D60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37398"/>
          </a:xfrm>
        </p:spPr>
        <p:txBody>
          <a:bodyPr>
            <a:normAutofit/>
          </a:bodyPr>
          <a:lstStyle/>
          <a:p>
            <a:r>
              <a:rPr lang="fr-FR" dirty="0"/>
              <a:t>Product_Info_2 est une donnée avec 19 modalités</a:t>
            </a:r>
            <a:br>
              <a:rPr lang="fr-FR" dirty="0"/>
            </a:br>
            <a:r>
              <a:rPr lang="fr-FR" dirty="0"/>
              <a:t>dont voici un aperçu</a:t>
            </a:r>
            <a:br>
              <a:rPr lang="fr-FR" dirty="0"/>
            </a:b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xmlns="" id="{B7A7C57A-AB36-4DA1-AD57-F7454BEF4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405826"/>
            <a:ext cx="8596312" cy="139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9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12A728C-E612-4F93-A86A-BAC72F83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Gestion des données manquantes et données particulières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88635C6-6881-4E4C-BDCA-563712B62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Remplacement des données manquantes par la médiane.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16452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2239</TotalTime>
  <Words>630</Words>
  <Application>Microsoft Macintosh PowerPoint</Application>
  <PresentationFormat>Grand écran</PresentationFormat>
  <Paragraphs>87</Paragraphs>
  <Slides>34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Calibri</vt:lpstr>
      <vt:lpstr>Trebuchet MS</vt:lpstr>
      <vt:lpstr>Wingdings 3</vt:lpstr>
      <vt:lpstr>Arial</vt:lpstr>
      <vt:lpstr>Facette</vt:lpstr>
      <vt:lpstr>Machine Learning avec scikit-learn</vt:lpstr>
      <vt:lpstr>Présentation des données </vt:lpstr>
      <vt:lpstr>Présentation des variables </vt:lpstr>
      <vt:lpstr>Répartition de la variable target </vt:lpstr>
      <vt:lpstr>Répartition de la variable BMI </vt:lpstr>
      <vt:lpstr>Répartition de la variable Ins_age </vt:lpstr>
      <vt:lpstr>Répartition de la cible, target, en fonction de la variable Ht </vt:lpstr>
      <vt:lpstr>Product_Info_2 est une donnée avec 19 modalités dont voici un aperçu </vt:lpstr>
      <vt:lpstr>Gestion des données manquantes et données particulières </vt:lpstr>
      <vt:lpstr>Echantillonnage du fichier train</vt:lpstr>
      <vt:lpstr>Standardisation et normalisation des données</vt:lpstr>
      <vt:lpstr>Fichier de validation</vt:lpstr>
      <vt:lpstr>Présentation PowerPoint</vt:lpstr>
      <vt:lpstr>Perceptron</vt:lpstr>
      <vt:lpstr>Performances du modèle perceptron</vt:lpstr>
      <vt:lpstr>Performances du modèle Perceptron</vt:lpstr>
      <vt:lpstr>Matrice de confusion</vt:lpstr>
      <vt:lpstr>Courbe ROC</vt:lpstr>
      <vt:lpstr>Quelques représentations graphiques Classification avec Perceptron</vt:lpstr>
      <vt:lpstr>Quelques représentations graphiques Classification avec Perceptron</vt:lpstr>
      <vt:lpstr>Présentation PowerPoint</vt:lpstr>
      <vt:lpstr>Préparation des données</vt:lpstr>
      <vt:lpstr>Génération des prédictions</vt:lpstr>
      <vt:lpstr>Résultats de l’algorithme</vt:lpstr>
      <vt:lpstr>Analyse des coefficients de la régression Logistique</vt:lpstr>
      <vt:lpstr>Courbe ROC</vt:lpstr>
      <vt:lpstr>Analyse des performances</vt:lpstr>
      <vt:lpstr>Quelques représentations graphiques</vt:lpstr>
      <vt:lpstr>Quelques représentations graphiques</vt:lpstr>
      <vt:lpstr>Quelques représentations graphiques</vt:lpstr>
      <vt:lpstr>Quelques représentations graphiques répartition de target en fonction de WT</vt:lpstr>
      <vt:lpstr>Quelques représentations graphiques</vt:lpstr>
      <vt:lpstr>Quelques représentations graphiques target en fonction de product_Info_2</vt:lpstr>
      <vt:lpstr>D’autres Algorithme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 FORCASTING MODEL</dc:title>
  <dc:creator>Abibatou Kemgné</dc:creator>
  <cp:lastModifiedBy>romain jouin</cp:lastModifiedBy>
  <cp:revision>56</cp:revision>
  <dcterms:created xsi:type="dcterms:W3CDTF">2017-12-16T07:58:03Z</dcterms:created>
  <dcterms:modified xsi:type="dcterms:W3CDTF">2018-01-11T20:14:51Z</dcterms:modified>
</cp:coreProperties>
</file>