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75" r:id="rId5"/>
    <p:sldId id="273" r:id="rId6"/>
    <p:sldId id="278" r:id="rId7"/>
    <p:sldId id="279" r:id="rId8"/>
    <p:sldId id="262" r:id="rId9"/>
    <p:sldId id="27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0" autoAdjust="0"/>
    <p:restoredTop sz="93130" autoAdjust="0"/>
  </p:normalViewPr>
  <p:slideViewPr>
    <p:cSldViewPr>
      <p:cViewPr varScale="1">
        <p:scale>
          <a:sx n="55" d="100"/>
          <a:sy n="55" d="100"/>
        </p:scale>
        <p:origin x="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98BD4-C25D-456C-8702-26F99563574C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F2E5D-7BC3-4E87-BCC3-8385F1EC5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5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2E5D-7BC3-4E87-BCC3-8385F1EC5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68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2E5D-7BC3-4E87-BCC3-8385F1EC5A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35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D560-E8F1-4395-84E9-BB849014A478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8EB5-30D1-4E30-9584-337F4CA1C6A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8278688" cy="2381250"/>
          </a:xfrm>
        </p:spPr>
        <p:txBody>
          <a:bodyPr>
            <a:normAutofit/>
          </a:bodyPr>
          <a:lstStyle/>
          <a:p>
            <a:r>
              <a:rPr lang="fr-FR" dirty="0"/>
              <a:t>Devoir python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884E0D0-590F-4536-B503-8AD8A97CA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3296"/>
            <a:ext cx="504056" cy="504056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Décembre </a:t>
            </a:r>
            <a:r>
              <a:rPr lang="fr-FR" dirty="0"/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Généralités sur les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Voici l’</a:t>
            </a:r>
            <a:r>
              <a:rPr lang="fr-FR" sz="1800" dirty="0" err="1"/>
              <a:t>ennoncé</a:t>
            </a:r>
            <a:r>
              <a:rPr lang="fr-FR" sz="1800" dirty="0"/>
              <a:t> du devoir :</a:t>
            </a:r>
          </a:p>
          <a:p>
            <a:pPr marL="0" indent="0" fontAlgn="t">
              <a:buNone/>
            </a:pPr>
            <a:r>
              <a:rPr lang="fr-FR" sz="1800" dirty="0"/>
              <a:t>Une compagnie d’assurance souhaite construire un score d’appétence pour une « garantie accident de la vie », dans un contexte de vente croisée"</a:t>
            </a:r>
          </a:p>
          <a:p>
            <a:pPr marL="0" indent="0" fontAlgn="t">
              <a:buNone/>
            </a:pPr>
            <a:r>
              <a:rPr lang="fr-FR" sz="1800" dirty="0"/>
              <a:t>"Target" indique donc les clients qui ont accepté cette vente croisée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Nous avons deux fichiers contenant des données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les données de Train servant à l’apprentissage (avec 51381 observations)</a:t>
            </a:r>
          </a:p>
          <a:p>
            <a:pPr marL="0" indent="0">
              <a:buNone/>
            </a:pPr>
            <a:r>
              <a:rPr lang="fr-FR" sz="1800" dirty="0"/>
              <a:t>	Et avec 128 variables dont la Target </a:t>
            </a:r>
          </a:p>
          <a:p>
            <a:r>
              <a:rPr lang="fr-FR" sz="1800" dirty="0"/>
              <a:t>les données de Test servant à tester les modèles de prédiction (avec 8000 observations) Et avec 127 variables pour prédire la Target </a:t>
            </a:r>
          </a:p>
          <a:p>
            <a:endParaRPr lang="fr-FR" sz="1800" dirty="0"/>
          </a:p>
          <a:p>
            <a:pPr marL="0" indent="0">
              <a:buNone/>
            </a:pPr>
            <a:endParaRPr lang="fr-F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1 - Visualisation des données </a:t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87FB820-AA45-41D8-A0D0-1F6DCAA2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75" y="3429000"/>
            <a:ext cx="9144000" cy="245080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449FF6C-461F-4D1D-B8D1-19A90A3D9EAE}"/>
              </a:ext>
            </a:extLst>
          </p:cNvPr>
          <p:cNvSpPr txBox="1"/>
          <p:nvPr/>
        </p:nvSpPr>
        <p:spPr>
          <a:xfrm>
            <a:off x="251520" y="170080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Graphique général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Histogramme du fichier train avec le nombre de </a:t>
            </a:r>
            <a:r>
              <a:rPr lang="fr-FR" dirty="0" err="1"/>
              <a:t>target</a:t>
            </a:r>
            <a:r>
              <a:rPr lang="fr-FR" dirty="0"/>
              <a:t>, nous constatons qu’il y a un tiers de </a:t>
            </a:r>
            <a:r>
              <a:rPr lang="fr-FR" dirty="0" err="1"/>
              <a:t>target</a:t>
            </a:r>
            <a:r>
              <a:rPr lang="fr-FR" dirty="0"/>
              <a:t> à 1 et les 2 tiers du fichier de </a:t>
            </a:r>
            <a:r>
              <a:rPr lang="fr-FR" dirty="0" err="1"/>
              <a:t>target</a:t>
            </a:r>
            <a:r>
              <a:rPr lang="fr-FR" dirty="0"/>
              <a:t> à 0.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E95E8B35-9B23-4B10-8F92-2EEE48840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33" y="1250453"/>
            <a:ext cx="6287933" cy="43570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795FBE5-F173-4FCD-8FE7-24EE3FA580BE}"/>
              </a:ext>
            </a:extLst>
          </p:cNvPr>
          <p:cNvSpPr/>
          <p:nvPr/>
        </p:nvSpPr>
        <p:spPr>
          <a:xfrm>
            <a:off x="1043608" y="692695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visualisation des données BMI et </a:t>
            </a:r>
            <a:r>
              <a:rPr lang="fr-FR" dirty="0" err="1"/>
              <a:t>target</a:t>
            </a:r>
            <a:r>
              <a:rPr lang="fr-FR" dirty="0"/>
              <a:t> avec boite à moustache.</a:t>
            </a:r>
          </a:p>
          <a:p>
            <a:r>
              <a:rPr lang="fr-FR" dirty="0"/>
              <a:t>	plus le BMI est faible plus la </a:t>
            </a:r>
            <a:r>
              <a:rPr lang="fr-FR" dirty="0" err="1"/>
              <a:t>target</a:t>
            </a:r>
            <a:r>
              <a:rPr lang="fr-FR" dirty="0"/>
              <a:t> prend la valeur de 1</a:t>
            </a:r>
          </a:p>
        </p:txBody>
      </p:sp>
    </p:spTree>
    <p:extLst>
      <p:ext uri="{BB962C8B-B14F-4D97-AF65-F5344CB8AC3E}">
        <p14:creationId xmlns:p14="http://schemas.microsoft.com/office/powerpoint/2010/main" val="155742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A5838463-5ABF-422F-9311-0A253BAC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8" y="1600200"/>
            <a:ext cx="6977143" cy="4525963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29A5D22-1115-4E4C-BB91-9134A1991A8A}"/>
              </a:ext>
            </a:extLst>
          </p:cNvPr>
          <p:cNvSpPr/>
          <p:nvPr/>
        </p:nvSpPr>
        <p:spPr>
          <a:xfrm>
            <a:off x="1403648" y="731837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visualisation des données AGE  BMI et </a:t>
            </a:r>
            <a:r>
              <a:rPr lang="fr-FR" dirty="0" err="1"/>
              <a:t>target</a:t>
            </a:r>
            <a:endParaRPr lang="fr-FR" dirty="0"/>
          </a:p>
          <a:p>
            <a:pPr lvl="1"/>
            <a:r>
              <a:rPr lang="fr-FR" dirty="0"/>
              <a:t>Les points bleu (</a:t>
            </a:r>
            <a:r>
              <a:rPr lang="fr-FR" dirty="0" err="1"/>
              <a:t>target</a:t>
            </a:r>
            <a:r>
              <a:rPr lang="fr-FR" dirty="0"/>
              <a:t> à 1)se concentre en bas à gauche Age et BMI faible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46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68B2665A-71B9-4DEC-BAF2-1144B6C94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2" y="2564904"/>
            <a:ext cx="9144000" cy="24508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D49A45-4C17-4B97-8D7E-8AC5439066C3}"/>
              </a:ext>
            </a:extLst>
          </p:cNvPr>
          <p:cNvSpPr/>
          <p:nvPr/>
        </p:nvSpPr>
        <p:spPr>
          <a:xfrm>
            <a:off x="827584" y="83671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visualisation des données insuredinfo_6 et </a:t>
            </a:r>
            <a:r>
              <a:rPr lang="fr-FR" dirty="0" err="1"/>
              <a:t>target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51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8DC14F9-312C-41C5-8FA5-B2539A98A94B}"/>
              </a:ext>
            </a:extLst>
          </p:cNvPr>
          <p:cNvSpPr/>
          <p:nvPr/>
        </p:nvSpPr>
        <p:spPr>
          <a:xfrm>
            <a:off x="1475656" y="620688"/>
            <a:ext cx="6480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latin typeface="+mj-lt"/>
              </a:rPr>
              <a:t>2- Construction d'un modèle de prédiction</a:t>
            </a:r>
          </a:p>
          <a:p>
            <a:endParaRPr lang="fr-FR" sz="3200" b="1" dirty="0"/>
          </a:p>
          <a:p>
            <a:r>
              <a:rPr lang="fr-FR" sz="2000" dirty="0"/>
              <a:t>J'ai utilisé des modèles de régression avec pénalisation pour prédire </a:t>
            </a:r>
            <a:r>
              <a:rPr lang="fr-FR" sz="2000" dirty="0" err="1"/>
              <a:t>target</a:t>
            </a:r>
            <a:r>
              <a:rPr lang="fr-FR" sz="2000" dirty="0"/>
              <a:t>. Avant la prédiction, j'ai fait plusieurs expériences pour juger si toutes les colonnes doivent être utilisées ou non, et pour déterminer la valeur de l'</a:t>
            </a:r>
            <a:r>
              <a:rPr lang="fr-FR" sz="2000" dirty="0" err="1"/>
              <a:t>hyper-paramètre</a:t>
            </a:r>
            <a:r>
              <a:rPr lang="fr-FR" sz="2000" dirty="0"/>
              <a:t> alpha, en utilisant 40000 lignes pour le train et 10000 lignes pour le test, tous deux récupérés à partir de TRAIN_DATA.</a:t>
            </a:r>
          </a:p>
          <a:p>
            <a:r>
              <a:rPr lang="fr-FR" sz="2000" dirty="0"/>
              <a:t>Puis j’ai fait tourner un </a:t>
            </a:r>
            <a:r>
              <a:rPr lang="fr-FR" sz="2000" dirty="0" err="1"/>
              <a:t>random</a:t>
            </a:r>
            <a:r>
              <a:rPr lang="fr-FR" sz="2000" dirty="0"/>
              <a:t> Forest.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8175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AA72DA-6AE5-47B4-BBFA-A7023ED6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/>
              <a:t>3- </a:t>
            </a:r>
            <a:r>
              <a:rPr lang="fr-FR" sz="3200" b="1" dirty="0" err="1"/>
              <a:t>Random</a:t>
            </a:r>
            <a:r>
              <a:rPr lang="fr-FR" sz="3200" b="1" dirty="0"/>
              <a:t> Forest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A9673BDA-AF1E-497B-ADC7-65F2F505A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3"/>
            <a:ext cx="6336704" cy="5472607"/>
          </a:xfrm>
        </p:spPr>
      </p:pic>
    </p:spTree>
    <p:extLst>
      <p:ext uri="{BB962C8B-B14F-4D97-AF65-F5344CB8AC3E}">
        <p14:creationId xmlns:p14="http://schemas.microsoft.com/office/powerpoint/2010/main" val="32342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B1EFE41-D0D9-4725-B848-0F03FE6F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Les 20 </a:t>
            </a:r>
            <a:r>
              <a:rPr lang="fr-FR" sz="2400" dirty="0" err="1"/>
              <a:t>premiéres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par importance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A75C61EE-E55E-45D8-980F-3C06784DA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0908" y="1268417"/>
          <a:ext cx="5204733" cy="4857741"/>
        </p:xfrm>
        <a:graphic>
          <a:graphicData uri="http://schemas.openxmlformats.org/drawingml/2006/table">
            <a:tbl>
              <a:tblPr/>
              <a:tblGrid>
                <a:gridCol w="1734911">
                  <a:extLst>
                    <a:ext uri="{9D8B030D-6E8A-4147-A177-3AD203B41FA5}">
                      <a16:colId xmlns:a16="http://schemas.microsoft.com/office/drawing/2014/main" xmlns="" val="347798969"/>
                    </a:ext>
                  </a:extLst>
                </a:gridCol>
                <a:gridCol w="1734911">
                  <a:extLst>
                    <a:ext uri="{9D8B030D-6E8A-4147-A177-3AD203B41FA5}">
                      <a16:colId xmlns:a16="http://schemas.microsoft.com/office/drawing/2014/main" xmlns="" val="2105887205"/>
                    </a:ext>
                  </a:extLst>
                </a:gridCol>
                <a:gridCol w="1734911">
                  <a:extLst>
                    <a:ext uri="{9D8B030D-6E8A-4147-A177-3AD203B41FA5}">
                      <a16:colId xmlns:a16="http://schemas.microsoft.com/office/drawing/2014/main" xmlns="" val="1729329694"/>
                    </a:ext>
                  </a:extLst>
                </a:gridCol>
              </a:tblGrid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features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importances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57830" marR="57830" marT="28915" marB="2891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67294026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11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BMI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0.082327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7955522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10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Wt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0.060757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1476791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41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Medical_History_4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0.047819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5414156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60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Medical_History_23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0.047548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9955971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127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BMI_Ins_age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0.038161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350257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93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Medical_Keyword_15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0.038075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248718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52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Medical_History_15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0.027485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7738649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4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Product_Info_4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0.027201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0999735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8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Ins_Age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0.023945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0529600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23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InsuredInfo_6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0.021192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5343480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9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Ht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0.019245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0689709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36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Family_Hist_4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0.017347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8409099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17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Employment_Info_6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0.017056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1916501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Unnamed: 0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0.017048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4801241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12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Employment_Info_1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0.016766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512001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39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Medical_History_2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0.016231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2105233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38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Medical_History_1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0.016195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1035160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34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Family_Hist_2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0.015684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9669069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129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Product_Info2_num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0.015610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2366867"/>
                  </a:ext>
                </a:extLst>
              </a:tr>
              <a:tr h="231321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20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InsuredInfo_3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 dirty="0"/>
                        <a:t>0.015361</a:t>
                      </a:r>
                    </a:p>
                  </a:txBody>
                  <a:tcPr marL="57830" marR="57830" marT="28915" marB="289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076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233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256</Words>
  <Application>Microsoft Macintosh PowerPoint</Application>
  <PresentationFormat>Présentation à l'écran (4:3)</PresentationFormat>
  <Paragraphs>91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Calibri</vt:lpstr>
      <vt:lpstr>Arial</vt:lpstr>
      <vt:lpstr>Thème Office</vt:lpstr>
      <vt:lpstr>Devoir python </vt:lpstr>
      <vt:lpstr>Généralités sur les données</vt:lpstr>
      <vt:lpstr>1 - Visualisation des données  </vt:lpstr>
      <vt:lpstr>Présentation PowerPoint</vt:lpstr>
      <vt:lpstr>Présentation PowerPoint</vt:lpstr>
      <vt:lpstr>Présentation PowerPoint</vt:lpstr>
      <vt:lpstr>Présentation PowerPoint</vt:lpstr>
      <vt:lpstr>3- Random Forest</vt:lpstr>
      <vt:lpstr>Les 20 premiéres features par importance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Open data</dc:title>
  <dc:creator>rw</dc:creator>
  <cp:lastModifiedBy>romain jouin</cp:lastModifiedBy>
  <cp:revision>54</cp:revision>
  <dcterms:created xsi:type="dcterms:W3CDTF">2017-12-04T15:35:20Z</dcterms:created>
  <dcterms:modified xsi:type="dcterms:W3CDTF">2018-01-11T20:13:56Z</dcterms:modified>
</cp:coreProperties>
</file>