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8" r:id="rId1"/>
  </p:sldMasterIdLst>
  <p:notesMasterIdLst>
    <p:notesMasterId r:id="rId17"/>
  </p:notesMasterIdLst>
  <p:sldIdLst>
    <p:sldId id="256" r:id="rId2"/>
    <p:sldId id="268" r:id="rId3"/>
    <p:sldId id="300" r:id="rId4"/>
    <p:sldId id="280" r:id="rId5"/>
    <p:sldId id="301" r:id="rId6"/>
    <p:sldId id="302" r:id="rId7"/>
    <p:sldId id="303" r:id="rId8"/>
    <p:sldId id="259" r:id="rId9"/>
    <p:sldId id="309" r:id="rId10"/>
    <p:sldId id="265" r:id="rId11"/>
    <p:sldId id="299" r:id="rId12"/>
    <p:sldId id="305" r:id="rId13"/>
    <p:sldId id="306" r:id="rId14"/>
    <p:sldId id="307" r:id="rId15"/>
    <p:sldId id="308" r:id="rId16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906"/>
    <a:srgbClr val="43391D"/>
    <a:srgbClr val="493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1476" autoAdjust="0"/>
  </p:normalViewPr>
  <p:slideViewPr>
    <p:cSldViewPr>
      <p:cViewPr>
        <p:scale>
          <a:sx n="70" d="100"/>
          <a:sy n="70" d="100"/>
        </p:scale>
        <p:origin x="584" y="14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772A-158E-442E-9323-C29DB6D9C5B6}" type="datetimeFigureOut">
              <a:rPr lang="fr-FR" smtClean="0"/>
              <a:pPr/>
              <a:t>11/01/2018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10079-3DB5-4CE0-B087-A5FE4ADF6C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4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10079-3DB5-4CE0-B087-A5FE4ADF6CB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79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10079-3DB5-4CE0-B087-A5FE4ADF6CB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57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10079-3DB5-4CE0-B087-A5FE4ADF6CB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1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10079-3DB5-4CE0-B087-A5FE4ADF6CB6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66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10079-3DB5-4CE0-B087-A5FE4ADF6CB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52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10079-3DB5-4CE0-B087-A5FE4ADF6CB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8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500"/>
            <a:ext cx="7543800" cy="2161646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6461760" cy="8890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CC44-B216-4911-A134-16B821D5D63B}" type="datetime1">
              <a:rPr lang="fr-FR" smtClean="0"/>
              <a:t>11/01/2018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766A-4C74-4C2D-ABC7-96722B1A9767}" type="datetime1">
              <a:rPr lang="fr-FR" smtClean="0"/>
              <a:t>11/01/2018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1752600" cy="4876271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4C8A-1F97-4878-9622-DA7E8571C36D}" type="datetime1">
              <a:rPr lang="fr-FR" smtClean="0"/>
              <a:t>11/01/2018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3C62-CE5B-44ED-97F9-035AC933B732}" type="datetime1">
              <a:rPr lang="fr-FR" smtClean="0"/>
              <a:t>11/01/2018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572000"/>
            <a:ext cx="7659687" cy="9736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210719"/>
            <a:ext cx="6135687" cy="13612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8FF6-F6FC-4F42-9958-740C02F18725}" type="datetime1">
              <a:rPr lang="fr-FR" smtClean="0"/>
              <a:t>11/01/2018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823-EE3B-463F-801C-B7BD71A75106}" type="datetime1">
              <a:rPr lang="fr-FR" smtClean="0"/>
              <a:t>11/01/2018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3657600" cy="53313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79261"/>
            <a:ext cx="3657600" cy="53313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DAEA-2053-4D6B-AAF1-6402BC4045CA}" type="datetime1">
              <a:rPr lang="fr-FR" smtClean="0"/>
              <a:t>11/01/2018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D966-7064-40EC-BE57-1E4CAE616A4B}" type="datetime1">
              <a:rPr lang="fr-FR" smtClean="0"/>
              <a:t>11/01/2018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2ACC-F12C-44A8-BE93-1E92B09D6DBA}" type="datetime1">
              <a:rPr lang="fr-FR" smtClean="0"/>
              <a:t>11/01/2018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9620"/>
            <a:ext cx="7772400" cy="49530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080000"/>
            <a:ext cx="7772401" cy="5080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C772-6233-4ABE-A156-CB6DA107DF10}" type="datetime1">
              <a:rPr lang="fr-FR" smtClean="0"/>
              <a:t>11/01/2018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17500"/>
            <a:ext cx="7772400" cy="411903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9398"/>
            <a:ext cx="7772400" cy="495522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080000"/>
            <a:ext cx="7772400" cy="5105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3087-C07B-4E1F-A167-568CD3C595BD}" type="datetime1">
              <a:rPr lang="fr-FR" smtClean="0"/>
              <a:t>11/01/2018</a:t>
            </a:fld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620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6200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572000"/>
            <a:ext cx="68580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707467"/>
            <a:ext cx="548640" cy="3302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84184" y="3343487"/>
            <a:ext cx="197273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754552" y="1341120"/>
            <a:ext cx="20319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ABF551-1776-4729-A2C7-5AB0F54B490D}" type="datetime1">
              <a:rPr lang="fr-FR" smtClean="0"/>
              <a:t>11/01/2018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9554" y="1842852"/>
            <a:ext cx="770485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Spécialité </a:t>
            </a:r>
            <a:r>
              <a:rPr lang="fr-FR" sz="2000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fr-FR" sz="2000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Assurance Actuariat et </a:t>
            </a:r>
            <a:r>
              <a:rPr lang="fr-FR" sz="2000" dirty="0" err="1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fr-FR" sz="20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-Data</a:t>
            </a:r>
          </a:p>
          <a:p>
            <a:pPr algn="ctr"/>
            <a:endParaRPr lang="fr-FR" sz="2000" dirty="0" smtClean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</a:t>
            </a:r>
            <a:r>
              <a:rPr lang="fr-F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fr-FR" sz="2000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dirty="0">
                <a:solidFill>
                  <a:srgbClr val="0A0906"/>
                </a:solidFill>
              </a:rPr>
              <a:t> </a:t>
            </a:r>
            <a:r>
              <a:rPr lang="fr-FR" sz="20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Présenté </a:t>
            </a:r>
            <a:r>
              <a:rPr lang="fr-FR" sz="2000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:</a:t>
            </a:r>
          </a:p>
          <a:p>
            <a:pPr algn="ctr"/>
            <a:r>
              <a:rPr lang="fr-FR" dirty="0"/>
              <a:t> </a:t>
            </a:r>
          </a:p>
          <a:p>
            <a:endParaRPr lang="fr-FR" dirty="0"/>
          </a:p>
        </p:txBody>
      </p:sp>
      <p:pic>
        <p:nvPicPr>
          <p:cNvPr id="12290" name="Picture 2" descr="C:\Users\youcef\Desktop\logo-esilv_zk08zw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97" y="401587"/>
            <a:ext cx="5297859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7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94" y="1633364"/>
            <a:ext cx="5296380" cy="36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93" y="2281436"/>
            <a:ext cx="2680617" cy="30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93" y="2816349"/>
            <a:ext cx="2983267" cy="29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94" y="3357747"/>
            <a:ext cx="2367158" cy="29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67" y="3876266"/>
            <a:ext cx="2313113" cy="20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ccolade fermante 2"/>
          <p:cNvSpPr/>
          <p:nvPr/>
        </p:nvSpPr>
        <p:spPr>
          <a:xfrm flipH="1">
            <a:off x="611560" y="1345332"/>
            <a:ext cx="864096" cy="2880320"/>
          </a:xfrm>
          <a:prstGeom prst="rightBrace">
            <a:avLst/>
          </a:prstGeom>
          <a:ln>
            <a:solidFill>
              <a:srgbClr val="0A09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A0906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99592" y="26521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Réglage des paramètres du model(GBM)</a:t>
            </a:r>
            <a:endParaRPr lang="fr-F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184160" y="220800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d’arbre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691680" y="126111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Profondeur maximal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58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02246"/>
            <a:ext cx="6465545" cy="371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899592" y="400517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voit que les variables les plus importantes sont le BMI, le </a:t>
            </a:r>
            <a:r>
              <a:rPr lang="fr-FR" sz="1600" dirty="0" err="1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endParaRPr lang="fr-FR" sz="1600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85292"/>
            <a:ext cx="632799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331640" y="121196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fr-FR" sz="24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  <a:r>
              <a:rPr lang="fr-FR" sz="2400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fr-FR" sz="24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GLM.</a:t>
            </a:r>
            <a:endParaRPr lang="fr-FR" sz="2400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42"/>
          <p:cNvSpPr/>
          <p:nvPr/>
        </p:nvSpPr>
        <p:spPr>
          <a:xfrm>
            <a:off x="755576" y="82911"/>
            <a:ext cx="569280" cy="54234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44"/>
          <p:cNvSpPr txBox="1"/>
          <p:nvPr/>
        </p:nvSpPr>
        <p:spPr>
          <a:xfrm>
            <a:off x="996262" y="82911"/>
            <a:ext cx="5628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052" y="3270522"/>
            <a:ext cx="690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12121"/>
                </a:solidFill>
                <a:latin typeface="inherit"/>
                <a:cs typeface="Arial" pitchFamily="34" charset="0"/>
              </a:rPr>
              <a:t>La variable dépendante est </a:t>
            </a:r>
            <a:r>
              <a:rPr lang="fr-FR" altLang="fr-FR" dirty="0" err="1" smtClean="0">
                <a:solidFill>
                  <a:srgbClr val="212121"/>
                </a:solidFill>
                <a:latin typeface="inherit"/>
                <a:cs typeface="Arial" pitchFamily="34" charset="0"/>
              </a:rPr>
              <a:t>target</a:t>
            </a:r>
            <a:r>
              <a:rPr lang="fr-FR" altLang="fr-FR" dirty="0" smtClean="0">
                <a:solidFill>
                  <a:srgbClr val="212121"/>
                </a:solidFill>
                <a:latin typeface="inherit"/>
                <a:cs typeface="Arial" pitchFamily="34" charset="0"/>
              </a:rPr>
              <a:t> (</a:t>
            </a:r>
            <a:r>
              <a:rPr lang="fr-FR" altLang="fr-FR" dirty="0">
                <a:solidFill>
                  <a:srgbClr val="212121"/>
                </a:solidFill>
                <a:latin typeface="inherit"/>
                <a:cs typeface="Arial" pitchFamily="34" charset="0"/>
              </a:rPr>
              <a:t>succès: 1</a:t>
            </a:r>
            <a:r>
              <a:rPr lang="fr-FR" altLang="fr-FR" dirty="0" smtClean="0">
                <a:solidFill>
                  <a:srgbClr val="212121"/>
                </a:solidFill>
                <a:latin typeface="inherit"/>
                <a:cs typeface="Arial" pitchFamily="34" charset="0"/>
              </a:rPr>
              <a:t>, </a:t>
            </a:r>
            <a:r>
              <a:rPr lang="fr-FR" altLang="fr-FR" dirty="0">
                <a:solidFill>
                  <a:srgbClr val="212121"/>
                </a:solidFill>
                <a:latin typeface="inherit"/>
                <a:cs typeface="Arial" pitchFamily="34" charset="0"/>
              </a:rPr>
              <a:t>échec: </a:t>
            </a:r>
            <a:r>
              <a:rPr lang="fr-FR" altLang="fr-FR" dirty="0" smtClean="0">
                <a:solidFill>
                  <a:srgbClr val="212121"/>
                </a:solidFill>
                <a:latin typeface="inherit"/>
                <a:cs typeface="Arial" pitchFamily="34" charset="0"/>
              </a:rPr>
              <a:t>0).</a:t>
            </a:r>
            <a:r>
              <a:rPr lang="fr-FR" altLang="fr-FR" sz="1050" dirty="0" smtClean="0">
                <a:latin typeface="Arial" pitchFamily="34" charset="0"/>
                <a:cs typeface="Arial" pitchFamily="34" charset="0"/>
              </a:rPr>
              <a:t> </a:t>
            </a:r>
            <a:endParaRPr lang="fr-FR" alt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4" y="3867353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212121"/>
                </a:solidFill>
                <a:latin typeface="inherit"/>
                <a:cs typeface="Arial" pitchFamily="34" charset="0"/>
              </a:rPr>
              <a:t>Les variables indépendantes incluent toutes les autres </a:t>
            </a:r>
            <a:r>
              <a:rPr lang="fr-FR" altLang="fr-FR" dirty="0" smtClean="0">
                <a:solidFill>
                  <a:srgbClr val="212121"/>
                </a:solidFill>
                <a:latin typeface="inherit"/>
                <a:cs typeface="Arial" pitchFamily="34" charset="0"/>
              </a:rPr>
              <a:t>variables a part </a:t>
            </a:r>
            <a:r>
              <a:rPr lang="fr-FR" altLang="fr-FR" dirty="0" err="1" smtClean="0">
                <a:solidFill>
                  <a:srgbClr val="212121"/>
                </a:solidFill>
                <a:latin typeface="inherit"/>
                <a:cs typeface="Arial" pitchFamily="34" charset="0"/>
              </a:rPr>
              <a:t>terget</a:t>
            </a:r>
            <a:r>
              <a:rPr lang="fr-FR" altLang="fr-FR" dirty="0" smtClean="0">
                <a:solidFill>
                  <a:srgbClr val="212121"/>
                </a:solidFill>
                <a:latin typeface="inherit"/>
                <a:cs typeface="Arial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5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7233"/>
            <a:ext cx="5796136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3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7004"/>
            <a:ext cx="46085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93" y="2065412"/>
            <a:ext cx="48291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4945732"/>
            <a:ext cx="3294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Histogramme des résidus </a:t>
            </a:r>
          </a:p>
        </p:txBody>
      </p:sp>
    </p:spTree>
    <p:extLst>
      <p:ext uri="{BB962C8B-B14F-4D97-AF65-F5344CB8AC3E}">
        <p14:creationId xmlns:p14="http://schemas.microsoft.com/office/powerpoint/2010/main" val="15385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13283"/>
            <a:ext cx="5688632" cy="448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9712" y="357016"/>
            <a:ext cx="2889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12121"/>
                </a:solidFill>
                <a:latin typeface="inherit"/>
                <a:cs typeface="Arial" pitchFamily="34" charset="0"/>
              </a:rPr>
              <a:t>Tracé </a:t>
            </a:r>
            <a:r>
              <a:rPr lang="fr-FR" altLang="fr-FR" dirty="0" smtClean="0">
                <a:solidFill>
                  <a:srgbClr val="212121"/>
                </a:solidFill>
                <a:latin typeface="inherit"/>
                <a:cs typeface="Arial" pitchFamily="34" charset="0"/>
              </a:rPr>
              <a:t>QQ plot </a:t>
            </a:r>
            <a:r>
              <a:rPr lang="fr-FR" altLang="fr-FR" dirty="0">
                <a:solidFill>
                  <a:srgbClr val="212121"/>
                </a:solidFill>
                <a:latin typeface="inherit"/>
                <a:cs typeface="Arial" pitchFamily="34" charset="0"/>
              </a:rPr>
              <a:t>des résidus</a:t>
            </a:r>
            <a:r>
              <a:rPr lang="fr-FR" altLang="fr-FR" sz="600" dirty="0">
                <a:latin typeface="Arial" pitchFamily="34" charset="0"/>
                <a:cs typeface="Arial" pitchFamily="34" charset="0"/>
              </a:rPr>
              <a:t> </a:t>
            </a:r>
            <a:endParaRPr lang="fr-FR" altLang="fr-F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25252"/>
            <a:ext cx="8003232" cy="48965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marL="114300" indent="0"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11560" y="625252"/>
            <a:ext cx="6192688" cy="66264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rgbClr val="4339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547664" y="2251819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fr-FR" sz="2400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1: </a:t>
            </a:r>
            <a:r>
              <a:rPr lang="fr-FR" sz="2400" dirty="0" err="1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sz="2400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Forest</a:t>
            </a:r>
            <a:r>
              <a:rPr lang="fr-FR" sz="24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530896" y="2910344"/>
            <a:ext cx="527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fr-FR" sz="24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400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GBM.</a:t>
            </a:r>
            <a:endParaRPr lang="fr-FR" sz="2400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42"/>
          <p:cNvSpPr/>
          <p:nvPr/>
        </p:nvSpPr>
        <p:spPr>
          <a:xfrm>
            <a:off x="834368" y="1561356"/>
            <a:ext cx="569280" cy="5423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6" name="TextBox 44"/>
          <p:cNvSpPr txBox="1"/>
          <p:nvPr/>
        </p:nvSpPr>
        <p:spPr>
          <a:xfrm>
            <a:off x="1075054" y="1561356"/>
            <a:ext cx="56285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547664" y="3691979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fr-FR" sz="24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  <a:r>
              <a:rPr lang="fr-FR" sz="2400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fr-FR" sz="24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GLM.</a:t>
            </a:r>
            <a:endParaRPr lang="fr-FR" sz="2400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42"/>
          <p:cNvSpPr/>
          <p:nvPr/>
        </p:nvSpPr>
        <p:spPr>
          <a:xfrm>
            <a:off x="827584" y="2243151"/>
            <a:ext cx="569280" cy="54234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4" name="TextBox 44"/>
          <p:cNvSpPr txBox="1"/>
          <p:nvPr/>
        </p:nvSpPr>
        <p:spPr>
          <a:xfrm>
            <a:off x="1068270" y="2243151"/>
            <a:ext cx="56285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val 42"/>
          <p:cNvSpPr/>
          <p:nvPr/>
        </p:nvSpPr>
        <p:spPr>
          <a:xfrm>
            <a:off x="834368" y="3649588"/>
            <a:ext cx="569280" cy="54234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1" name="TextBox 44"/>
          <p:cNvSpPr txBox="1"/>
          <p:nvPr/>
        </p:nvSpPr>
        <p:spPr>
          <a:xfrm>
            <a:off x="1075054" y="3649588"/>
            <a:ext cx="5628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Oval 42"/>
          <p:cNvSpPr/>
          <p:nvPr/>
        </p:nvSpPr>
        <p:spPr>
          <a:xfrm>
            <a:off x="834368" y="2929508"/>
            <a:ext cx="569280" cy="54234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3" name="TextBox 44"/>
          <p:cNvSpPr txBox="1"/>
          <p:nvPr/>
        </p:nvSpPr>
        <p:spPr>
          <a:xfrm>
            <a:off x="1075054" y="2929508"/>
            <a:ext cx="5628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30" name="ZoneTexte 29"/>
          <p:cNvSpPr txBox="1"/>
          <p:nvPr/>
        </p:nvSpPr>
        <p:spPr>
          <a:xfrm>
            <a:off x="1547664" y="1603747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fr-FR" sz="24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données.</a:t>
            </a:r>
            <a:endParaRPr lang="fr-FR" sz="2400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5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683568" y="1219314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élécharger les données (format .csv).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upprimer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 la moyenne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les colonnes qui ont des na.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onvertir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(cible) et product_info_2.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ouper les données en deux pour avoir un échantillon d’apprentissage et un échantillon de test.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42"/>
          <p:cNvSpPr/>
          <p:nvPr/>
        </p:nvSpPr>
        <p:spPr>
          <a:xfrm>
            <a:off x="834368" y="298935"/>
            <a:ext cx="569280" cy="5423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TextBox 44"/>
          <p:cNvSpPr txBox="1"/>
          <p:nvPr/>
        </p:nvSpPr>
        <p:spPr>
          <a:xfrm>
            <a:off x="1075054" y="298935"/>
            <a:ext cx="56285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47664" y="34132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fr-FR" sz="24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données.</a:t>
            </a:r>
            <a:endParaRPr lang="fr-FR" sz="2400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807552"/>
            <a:ext cx="8218900" cy="385014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                                                              Decision Tree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Factor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(category)                                                                 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>
              <a:lnSpc>
                <a:spcPct val="160000"/>
              </a:lnSpc>
              <a:buNone/>
            </a:pPr>
            <a:endParaRPr lang="fr-FR" sz="2000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80102" y="125789"/>
            <a:ext cx="5040560" cy="66264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14300"/>
            <a:r>
              <a:rPr lang="fr-FR" sz="24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400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fr-FR" sz="2400" dirty="0" err="1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sz="24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Forest.</a:t>
            </a:r>
            <a:endParaRPr lang="fr-FR" sz="2400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42"/>
          <p:cNvSpPr/>
          <p:nvPr/>
        </p:nvSpPr>
        <p:spPr>
          <a:xfrm>
            <a:off x="827584" y="265212"/>
            <a:ext cx="569280" cy="54234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44"/>
          <p:cNvSpPr txBox="1"/>
          <p:nvPr/>
        </p:nvSpPr>
        <p:spPr>
          <a:xfrm>
            <a:off x="1068270" y="265212"/>
            <a:ext cx="56285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4" y="1849388"/>
            <a:ext cx="7524898" cy="66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39552" y="2632765"/>
            <a:ext cx="2560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d’arbre = 500</a:t>
            </a:r>
          </a:p>
          <a:p>
            <a:r>
              <a:rPr lang="fr-FR" sz="16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Profondeur = 10</a:t>
            </a:r>
            <a:endParaRPr lang="fr-FR" sz="1600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2267744" y="985292"/>
            <a:ext cx="31683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5454" y="3080489"/>
            <a:ext cx="82267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/>
            </a:r>
            <a:br>
              <a:rPr lang="fr-FR" dirty="0"/>
            </a:br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 algorithme peut résoudre à la fois le type de problèmes, c'est-à-dire la classification et la régression, </a:t>
            </a:r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L'un </a:t>
            </a:r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avantages de la forêt aléatoire </a:t>
            </a:r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puissance de gérer de gros ensembles de données avec une dimensionnalité supérieure. </a:t>
            </a:r>
            <a:endParaRPr lang="fr-FR" dirty="0" smtClean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gérer des milliers de variables d'entrée et identifier les variables les plus significatives. </a:t>
            </a:r>
            <a:endParaRPr lang="fr-FR" dirty="0" smtClean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plus, le modèle produit l'Importance de la variable, qui peut être une caractéristique très pratique (sur un ensemble de données aléatoire).</a:t>
            </a:r>
          </a:p>
        </p:txBody>
      </p:sp>
    </p:spTree>
    <p:extLst>
      <p:ext uri="{BB962C8B-B14F-4D97-AF65-F5344CB8AC3E}">
        <p14:creationId xmlns:p14="http://schemas.microsoft.com/office/powerpoint/2010/main" val="29377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23064" y="266953"/>
            <a:ext cx="77768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Importantes </a:t>
            </a:r>
            <a:r>
              <a:rPr lang="fr-FR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voit que les variables les plus importantes sont le BMI, </a:t>
            </a:r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dirty="0" err="1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endParaRPr lang="fr-FR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5372"/>
            <a:ext cx="3499934" cy="360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68" y="1705372"/>
            <a:ext cx="3562350" cy="360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0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179512" y="444068"/>
            <a:ext cx="79928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confusion : </a:t>
            </a:r>
          </a:p>
          <a:p>
            <a:pPr algn="just"/>
            <a:endParaRPr lang="fr-FR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ligne on a les données </a:t>
            </a:r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observées, </a:t>
            </a:r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en colonnes les </a:t>
            </a:r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 </a:t>
            </a:r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prédites par l'algorithme</a:t>
            </a:r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diagonale, les données bien prédites par le modèle</a:t>
            </a:r>
          </a:p>
          <a:p>
            <a:endParaRPr lang="fr-FR" dirty="0">
              <a:solidFill>
                <a:srgbClr val="0A09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9428"/>
            <a:ext cx="6408712" cy="17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3949" y="4257011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courbe ROC </a:t>
            </a:r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un outil d’évaluation et de comparaison des </a:t>
            </a:r>
            <a:r>
              <a:rPr lang="fr-FR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modèles</a:t>
            </a:r>
          </a:p>
          <a:p>
            <a:r>
              <a:rPr lang="fr-FR" b="1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fr-FR" dirty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indique la probabilité pour que la fonction SCORE place un positif devant un négatif</a:t>
            </a:r>
          </a:p>
        </p:txBody>
      </p:sp>
    </p:spTree>
    <p:extLst>
      <p:ext uri="{BB962C8B-B14F-4D97-AF65-F5344CB8AC3E}">
        <p14:creationId xmlns:p14="http://schemas.microsoft.com/office/powerpoint/2010/main" val="21098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81833"/>
            <a:ext cx="5256584" cy="39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5576" y="481236"/>
            <a:ext cx="143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Courbe roc: </a:t>
            </a:r>
            <a:endParaRPr lang="fr-F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4624"/>
            <a:ext cx="5200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5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547664" y="49188"/>
            <a:ext cx="6192688" cy="66264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rgbClr val="0A0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2 : GBM</a:t>
            </a:r>
            <a:endParaRPr lang="fr-FR" sz="2400" dirty="0">
              <a:solidFill>
                <a:srgbClr val="4339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42"/>
          <p:cNvSpPr/>
          <p:nvPr/>
        </p:nvSpPr>
        <p:spPr>
          <a:xfrm>
            <a:off x="834368" y="135767"/>
            <a:ext cx="569280" cy="54234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TextBox 44"/>
          <p:cNvSpPr txBox="1"/>
          <p:nvPr/>
        </p:nvSpPr>
        <p:spPr>
          <a:xfrm>
            <a:off x="1075054" y="135767"/>
            <a:ext cx="5628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611560" y="78204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Commençons par créer un modèle de base. Dans ce cas, la métrique d'évaluation est </a:t>
            </a:r>
            <a:r>
              <a:rPr lang="fr-FR" altLang="fr-FR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AUC, </a:t>
            </a:r>
            <a:r>
              <a:rPr lang="fr-FR" altLang="fr-FR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bonne base peut être un modèle GBM avec des paramètres par défaut, c'est-à-dire sans aucun réglage. Permet de savoir ce que ça </a:t>
            </a:r>
            <a:r>
              <a:rPr lang="fr-FR" altLang="fr-FR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donne</a:t>
            </a:r>
            <a:r>
              <a:rPr lang="fr-FR" altLang="fr-FR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alt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39" y="2341807"/>
            <a:ext cx="5725839" cy="145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21008"/>
            <a:ext cx="5652965" cy="346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4209</TotalTime>
  <Words>292</Words>
  <Application>Microsoft Macintosh PowerPoint</Application>
  <PresentationFormat>Présentation à l'écran (16:10)</PresentationFormat>
  <Paragraphs>87</Paragraphs>
  <Slides>15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Calibri</vt:lpstr>
      <vt:lpstr>Cambria</vt:lpstr>
      <vt:lpstr>inherit</vt:lpstr>
      <vt:lpstr>Times New Roman</vt:lpstr>
      <vt:lpstr>Arial</vt:lpstr>
      <vt:lpstr>Contiguïté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rheqtjhtqjtr</dc:title>
  <dc:creator>youcef</dc:creator>
  <cp:lastModifiedBy>romain jouin</cp:lastModifiedBy>
  <cp:revision>669</cp:revision>
  <dcterms:created xsi:type="dcterms:W3CDTF">2016-06-11T14:43:17Z</dcterms:created>
  <dcterms:modified xsi:type="dcterms:W3CDTF">2018-01-11T21:08:38Z</dcterms:modified>
</cp:coreProperties>
</file>