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6" r:id="rId2"/>
    <p:sldId id="428" r:id="rId3"/>
    <p:sldId id="427" r:id="rId4"/>
    <p:sldId id="426" r:id="rId5"/>
    <p:sldId id="429" r:id="rId6"/>
    <p:sldId id="430" r:id="rId7"/>
    <p:sldId id="431" r:id="rId8"/>
  </p:sldIdLst>
  <p:sldSz cx="102616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B506089B-D240-F546-A475-573725D838C6}">
          <p14:sldIdLst>
            <p14:sldId id="256"/>
          </p14:sldIdLst>
        </p14:section>
        <p14:section name="intro" id="{DA0E55E4-34D5-3648-A340-EBA0E3212D76}">
          <p14:sldIdLst>
            <p14:sldId id="428"/>
            <p14:sldId id="427"/>
            <p14:sldId id="426"/>
            <p14:sldId id="429"/>
            <p14:sldId id="430"/>
            <p14:sldId id="431"/>
          </p14:sldIdLst>
        </p14:section>
        <p14:section name="docker" id="{93EB8F7D-9B13-D54F-B0CE-11A83D57D5C9}">
          <p14:sldIdLst/>
        </p14:section>
      </p14:sectionLst>
    </p:ext>
    <p:ext uri="{EFAFB233-063F-42B5-8137-9DF3F51BA10A}">
      <p15:sldGuideLst xmlns:p15="http://schemas.microsoft.com/office/powerpoint/2012/main">
        <p15:guide id="3" pos="3413" userDrawn="1">
          <p15:clr>
            <a:srgbClr val="A4A3A4"/>
          </p15:clr>
        </p15:guide>
        <p15:guide id="4" orient="horz" pos="24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34B"/>
    <a:srgbClr val="012ECA"/>
    <a:srgbClr val="FFFFFF"/>
    <a:srgbClr val="FA9905"/>
    <a:srgbClr val="163F9D"/>
    <a:srgbClr val="277B00"/>
    <a:srgbClr val="153F9F"/>
    <a:srgbClr val="56CCFF"/>
    <a:srgbClr val="3F8FB6"/>
    <a:srgbClr val="050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7"/>
    <p:restoredTop sz="95545"/>
  </p:normalViewPr>
  <p:slideViewPr>
    <p:cSldViewPr snapToGrid="0" snapToObjects="1">
      <p:cViewPr>
        <p:scale>
          <a:sx n="93" d="100"/>
          <a:sy n="93" d="100"/>
        </p:scale>
        <p:origin x="928" y="880"/>
      </p:cViewPr>
      <p:guideLst>
        <p:guide pos="3413"/>
        <p:guide orient="horz" pos="24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38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C2F36-B7B1-FC46-BFFD-DF8EF77E9D3F}" type="datetimeFigureOut">
              <a:rPr lang="fr-FR" smtClean="0"/>
              <a:t>15/11/2017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2ACEB-F531-2245-A9D4-CECE57E16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08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28650" y="739775"/>
            <a:ext cx="5541963" cy="37036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691062"/>
            <a:ext cx="5438774" cy="4443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r-F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1717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630238" y="741363"/>
            <a:ext cx="5538787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Afc : analyse factorielle de correspondance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51275" y="9378951"/>
            <a:ext cx="2944800" cy="49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fr-F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0" y="9378951"/>
            <a:ext cx="2944800" cy="49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70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0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2.tif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8.tif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tif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9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300288" y="2130425"/>
            <a:ext cx="396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300288" y="3886200"/>
            <a:ext cx="64214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333FF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7" marR="0" lvl="1" indent="-198437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96937" marR="0" lvl="2" indent="-147637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3637" marR="0" lvl="3" indent="-1476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8275" marR="0" lvl="4" indent="-1428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019" b="28333"/>
          <a:stretch/>
        </p:blipFill>
        <p:spPr>
          <a:xfrm>
            <a:off x="6033725" y="721500"/>
            <a:ext cx="4227875" cy="10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1588"/>
            <a:ext cx="1080000" cy="3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2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engin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2300" y="0"/>
            <a:ext cx="749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5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hub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7211" y="53974"/>
            <a:ext cx="774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6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trusted_registr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2600" y="1588"/>
            <a:ext cx="889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5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machin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7211" y="23812"/>
            <a:ext cx="698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control_plan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25000" y="1588"/>
            <a:ext cx="736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compos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61500" y="53974"/>
            <a:ext cx="800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axi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2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di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6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i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286375" y="1412875"/>
            <a:ext cx="4462462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0"/>
            <a:ext cx="488949" cy="4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mosphere.j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506413" y="1643063"/>
            <a:ext cx="9247187" cy="4306887"/>
          </a:xfrm>
        </p:spPr>
        <p:txBody>
          <a:bodyPr/>
          <a:lstStyle>
            <a:lvl1pPr marL="342900" indent="-227330">
              <a:buClr>
                <a:srgbClr val="E4234B"/>
              </a:buClr>
              <a:buFont typeface="Arial" charset="0"/>
              <a:buChar char="•"/>
              <a:defRPr/>
            </a:lvl1pPr>
          </a:lstStyle>
          <a:p>
            <a:pPr marL="342900" marR="0" lvl="0" indent="-22733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Tx/>
              <a:buFont typeface="Noto Sans Symbols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8634" y="0"/>
            <a:ext cx="2032966" cy="7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12300" y="-2383"/>
            <a:ext cx="749300" cy="673100"/>
          </a:xfrm>
          <a:prstGeom prst="rect">
            <a:avLst/>
          </a:prstGeom>
        </p:spPr>
      </p:pic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pour une image  3"/>
          <p:cNvSpPr>
            <a:spLocks noGrp="1" noChangeAspect="1"/>
          </p:cNvSpPr>
          <p:nvPr>
            <p:ph type="pic" sz="quarter" idx="10"/>
          </p:nvPr>
        </p:nvSpPr>
        <p:spPr>
          <a:xfrm>
            <a:off x="1889125" y="1876425"/>
            <a:ext cx="6791325" cy="3633788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13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github_cha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286375" y="1412875"/>
            <a:ext cx="4462462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0"/>
            <a:ext cx="1184752" cy="11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ki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9806" y="1588"/>
            <a:ext cx="1451794" cy="47085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EO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6558" y="0"/>
            <a:ext cx="1085042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o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0476" y="0"/>
            <a:ext cx="911123" cy="9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rt:paypal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506413" y="1643063"/>
            <a:ext cx="9247187" cy="4306887"/>
          </a:xfrm>
        </p:spPr>
        <p:txBody>
          <a:bodyPr/>
          <a:lstStyle>
            <a:lvl1pPr marL="342900" indent="-227330">
              <a:buClr>
                <a:srgbClr val="E4234B"/>
              </a:buClr>
              <a:buFont typeface="Arial" charset="0"/>
              <a:buChar char="•"/>
              <a:defRPr/>
            </a:lvl1pPr>
          </a:lstStyle>
          <a:p>
            <a:pPr marL="342900" marR="0" lvl="0" indent="-22733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Tx/>
              <a:buFont typeface="Noto Sans Symbols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5310" y="0"/>
            <a:ext cx="2066290" cy="11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0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buntu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7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_co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0" y="-24413"/>
            <a:ext cx="736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3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tunes_conn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817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6589" y="-18440"/>
            <a:ext cx="1080000" cy="21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50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gle play developer conso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883" y="0"/>
            <a:ext cx="2252717" cy="3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_studi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8450" y="0"/>
            <a:ext cx="108315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9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ron_rout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506413" y="1643063"/>
            <a:ext cx="9247187" cy="4306887"/>
          </a:xfrm>
        </p:spPr>
        <p:txBody>
          <a:bodyPr/>
          <a:lstStyle>
            <a:lvl1pPr marL="342900" indent="-227330">
              <a:buClr>
                <a:srgbClr val="E4234B"/>
              </a:buClr>
              <a:buFont typeface="Arial" charset="0"/>
              <a:buChar char="•"/>
              <a:defRPr/>
            </a:lvl1pPr>
          </a:lstStyle>
          <a:p>
            <a:pPr marL="342900" marR="0" lvl="0" indent="-22733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Tx/>
              <a:buFont typeface="Noto Sans Symbols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frastructure as co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1588"/>
            <a:ext cx="1080000" cy="14132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8661" y="1339847"/>
            <a:ext cx="640351" cy="2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5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ip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0"/>
          <p:cNvSpPr txBox="1">
            <a:spLocks noGrp="1"/>
          </p:cNvSpPr>
          <p:nvPr>
            <p:ph type="body" idx="10"/>
          </p:nvPr>
        </p:nvSpPr>
        <p:spPr>
          <a:xfrm>
            <a:off x="512763" y="1412875"/>
            <a:ext cx="4516438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8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tualbo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81600" y="0"/>
            <a:ext cx="1080000" cy="1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6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506413" y="1643063"/>
            <a:ext cx="9247187" cy="4306887"/>
          </a:xfrm>
        </p:spPr>
        <p:txBody>
          <a:bodyPr/>
          <a:lstStyle>
            <a:lvl1pPr marL="342900" indent="-227330">
              <a:buClr>
                <a:srgbClr val="E4234B"/>
              </a:buClr>
              <a:buFont typeface="Arial" charset="0"/>
              <a:buChar char="•"/>
              <a:defRPr/>
            </a:lvl1pPr>
          </a:lstStyle>
          <a:p>
            <a:pPr marL="342900" marR="0" lvl="0" indent="-22733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Tx/>
              <a:buFont typeface="Noto Sans Symbols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1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10738"/>
            <a:ext cx="1080000" cy="540000"/>
          </a:xfrm>
          <a:prstGeom prst="rect">
            <a:avLst/>
          </a:prstGeom>
        </p:spPr>
      </p:pic>
      <p:sp>
        <p:nvSpPr>
          <p:cNvPr id="5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97950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abor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817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1046" y="1588"/>
            <a:ext cx="1080000" cy="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perviso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817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70850" y="28573"/>
            <a:ext cx="1490749" cy="11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kee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7286" y="0"/>
            <a:ext cx="814313" cy="9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6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9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4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24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52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817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6589" y="0"/>
            <a:ext cx="1080000" cy="3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2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if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38517"/>
            <a:ext cx="1080000" cy="675385"/>
          </a:xfrm>
          <a:prstGeom prst="rect">
            <a:avLst/>
          </a:prstGeom>
        </p:spPr>
      </p:pic>
      <p:sp>
        <p:nvSpPr>
          <p:cNvPr id="7" name="Shape 20"/>
          <p:cNvSpPr txBox="1">
            <a:spLocks noGrp="1"/>
          </p:cNvSpPr>
          <p:nvPr>
            <p:ph type="body" idx="10"/>
          </p:nvPr>
        </p:nvSpPr>
        <p:spPr>
          <a:xfrm>
            <a:off x="512763" y="1412875"/>
            <a:ext cx="4516438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4964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54194"/>
          </a:xfrm>
          <a:prstGeom prst="rect">
            <a:avLst/>
          </a:prstGeom>
        </p:spPr>
      </p:pic>
      <p:sp>
        <p:nvSpPr>
          <p:cNvPr id="7" name="Shape 20"/>
          <p:cNvSpPr txBox="1">
            <a:spLocks noGrp="1"/>
          </p:cNvSpPr>
          <p:nvPr>
            <p:ph type="body" idx="10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rgbClr val="E4234B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650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e_developp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develop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0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300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100" cy="49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733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7" marR="0" lvl="1" indent="-198437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96937" marR="0" lvl="2" indent="-147637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3637" marR="0" lvl="3" indent="-1476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8275" marR="0" lvl="4" indent="-1428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21"/>
          <p:cNvSpPr txBox="1">
            <a:spLocks/>
          </p:cNvSpPr>
          <p:nvPr userDrawn="1"/>
        </p:nvSpPr>
        <p:spPr>
          <a:xfrm>
            <a:off x="9748862" y="6575463"/>
            <a:ext cx="50165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00000000-1234-1234-1234-123412341234}" type="slidenum">
              <a:rPr lang="fr-FR" sz="1100" b="1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fr-FR" sz="1100" b="1" dirty="0">
              <a:solidFill>
                <a:schemeClr val="dk1"/>
              </a:solidFill>
            </a:endParaRPr>
          </a:p>
        </p:txBody>
      </p:sp>
      <p:sp>
        <p:nvSpPr>
          <p:cNvPr id="6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</a:t>
            </a:r>
            <a:r>
              <a:rPr lang="fr-FR" sz="800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Décembre</a:t>
            </a:r>
            <a:r>
              <a:rPr lang="fr-FR" sz="800" baseline="0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r-FR" sz="800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2016 </a:t>
            </a:r>
            <a:r>
              <a:rPr lang="fr-FR" sz="8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- Confidentiel - </a:t>
            </a:r>
            <a:r>
              <a:rPr lang="fr-FR" sz="800" dirty="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73" r:id="rId2"/>
    <p:sldLayoutId id="2147483674" r:id="rId3"/>
    <p:sldLayoutId id="2147483675" r:id="rId4"/>
    <p:sldLayoutId id="2147483688" r:id="rId5"/>
    <p:sldLayoutId id="2147483671" r:id="rId6"/>
    <p:sldLayoutId id="2147483676" r:id="rId7"/>
    <p:sldLayoutId id="2147483679" r:id="rId8"/>
    <p:sldLayoutId id="2147483680" r:id="rId9"/>
    <p:sldLayoutId id="2147483689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677" r:id="rId17"/>
    <p:sldLayoutId id="2147483678" r:id="rId18"/>
    <p:sldLayoutId id="2147483703" r:id="rId19"/>
    <p:sldLayoutId id="2147483701" r:id="rId20"/>
    <p:sldLayoutId id="2147483702" r:id="rId21"/>
    <p:sldLayoutId id="2147483707" r:id="rId22"/>
    <p:sldLayoutId id="2147483665" r:id="rId23"/>
    <p:sldLayoutId id="2147483705" r:id="rId24"/>
    <p:sldLayoutId id="2147483672" r:id="rId25"/>
    <p:sldLayoutId id="2147483681" r:id="rId26"/>
    <p:sldLayoutId id="2147483683" r:id="rId27"/>
    <p:sldLayoutId id="2147483684" r:id="rId28"/>
    <p:sldLayoutId id="2147483682" r:id="rId29"/>
    <p:sldLayoutId id="2147483670" r:id="rId30"/>
    <p:sldLayoutId id="2147483691" r:id="rId31"/>
    <p:sldLayoutId id="2147483686" r:id="rId32"/>
    <p:sldLayoutId id="2147483693" r:id="rId33"/>
    <p:sldLayoutId id="2147483687" r:id="rId34"/>
    <p:sldLayoutId id="2147483708" r:id="rId35"/>
    <p:sldLayoutId id="2147483667" r:id="rId36"/>
    <p:sldLayoutId id="2147483706" r:id="rId37"/>
    <p:sldLayoutId id="2147483694" r:id="rId38"/>
    <p:sldLayoutId id="2147483692" r:id="rId39"/>
    <p:sldLayoutId id="2147483690" r:id="rId40"/>
    <p:sldLayoutId id="2147483685" r:id="rId4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omain.jouin@memorandum.pr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2300288" y="3886200"/>
            <a:ext cx="64214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ans Symbols"/>
              <a:buNone/>
            </a:pPr>
            <a:endParaRPr sz="1600" b="1" i="0" u="none" strike="noStrike" cap="none" dirty="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ans Symbols"/>
              <a:buNone/>
            </a:pPr>
            <a:endParaRPr sz="1600" b="1" i="0" u="none" strike="noStrike" cap="none" dirty="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ans Symbols"/>
              <a:buNone/>
            </a:pPr>
            <a:r>
              <a:rPr lang="fr-FR" sz="1600" b="1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Romain </a:t>
            </a:r>
            <a:r>
              <a:rPr lang="fr-FR" sz="1600" b="1" i="0" u="none" strike="noStrike" cap="none" dirty="0" err="1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Jouin</a:t>
            </a:r>
            <a:endParaRPr lang="fr-FR" sz="1600" b="1" i="0" u="none" strike="noStrike" cap="none" dirty="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ans Symbols"/>
              <a:buNone/>
            </a:pPr>
            <a:r>
              <a:rPr lang="fr-FR" sz="16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Romain.jouin@memorandum.pro</a:t>
            </a:r>
            <a:r>
              <a:rPr lang="fr-FR" sz="1600" b="1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 	06 52 86 87 </a:t>
            </a:r>
            <a:r>
              <a:rPr lang="fr-FR" sz="1600" b="1" i="0" u="none" strike="noStrike" cap="none" dirty="0" smtClean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</a:p>
          <a:p>
            <a:pPr lvl="0">
              <a:spcBef>
                <a:spcPts val="320"/>
              </a:spcBef>
              <a:buSzPct val="25000"/>
            </a:pPr>
            <a:endParaRPr lang="fr-FR" sz="1600" dirty="0" smtClean="0"/>
          </a:p>
          <a:p>
            <a:pPr lvl="0">
              <a:spcBef>
                <a:spcPts val="320"/>
              </a:spcBef>
              <a:buSzPct val="25000"/>
            </a:pPr>
            <a:r>
              <a:rPr lang="fr-FR" sz="1600" dirty="0"/>
              <a:t>	</a:t>
            </a:r>
            <a:r>
              <a:rPr lang="fr-FR" sz="1600" dirty="0" smtClean="0"/>
              <a:t>			</a:t>
            </a:r>
            <a:endParaRPr lang="fr-FR" sz="1600" b="1" i="0" u="none" strike="noStrike" cap="none" dirty="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2300287" y="2130425"/>
            <a:ext cx="6604561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endParaRPr dirty="0"/>
          </a:p>
          <a:p>
            <a:pPr>
              <a:buSzPct val="25000"/>
            </a:pPr>
            <a:r>
              <a:rPr lang="fr-FR" dirty="0" err="1" smtClean="0"/>
              <a:t>Scrum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Introduction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				</a:t>
            </a:r>
            <a:r>
              <a:rPr lang="fr-FR" sz="1000" dirty="0" smtClean="0"/>
              <a:t>2017</a:t>
            </a:r>
            <a:r>
              <a:rPr lang="fr-FR" sz="1000" b="1" dirty="0">
                <a:solidFill>
                  <a:srgbClr val="5F5F5F"/>
                </a:solidFill>
              </a:rPr>
              <a:t/>
            </a:r>
            <a:br>
              <a:rPr lang="fr-FR" sz="1000" b="1" dirty="0">
                <a:solidFill>
                  <a:srgbClr val="5F5F5F"/>
                </a:solidFill>
              </a:rPr>
            </a:br>
            <a:endParaRPr lang="fr-FR" sz="1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créer une épopée, et des user story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69987" y="1316182"/>
            <a:ext cx="32079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 votre projet actuel </a:t>
            </a:r>
          </a:p>
          <a:p>
            <a:r>
              <a:rPr lang="fr-FR" dirty="0" smtClean="0"/>
              <a:t>Ecrire une épopée et deux </a:t>
            </a:r>
            <a:r>
              <a:rPr lang="fr-FR" dirty="0" err="1" smtClean="0"/>
              <a:t>users</a:t>
            </a:r>
            <a:r>
              <a:rPr lang="fr-FR" dirty="0" smtClean="0"/>
              <a:t> story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06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757808" y="3792762"/>
            <a:ext cx="5123145" cy="2750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Thème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7808" y="981073"/>
            <a:ext cx="5123145" cy="2750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Thème 1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créer une épopée, et des user story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102849" y="1352810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1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06544" y="1566828"/>
            <a:ext cx="2497800" cy="738664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Epopée</a:t>
            </a:r>
          </a:p>
          <a:p>
            <a:pPr algn="ctr"/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Définition globale du projet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655444" y="2305492"/>
            <a:ext cx="14446" cy="304647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20990" y="2610139"/>
            <a:ext cx="2497800" cy="738664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Fonctionnalités</a:t>
            </a:r>
          </a:p>
          <a:p>
            <a:pPr algn="ctr"/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Sur plusieurs sprints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2918790" y="2045308"/>
            <a:ext cx="1184059" cy="93416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583693" y="1663105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2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64537" y="1936160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3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227276" y="4115921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5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08120" y="4426216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6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188964" y="4699271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7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669807" y="4988104"/>
            <a:ext cx="2836034" cy="1363899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8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918790" y="2299844"/>
            <a:ext cx="1646208" cy="679627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2918790" y="2628658"/>
            <a:ext cx="2145747" cy="35081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r 44"/>
          <p:cNvGrpSpPr/>
          <p:nvPr/>
        </p:nvGrpSpPr>
        <p:grpSpPr>
          <a:xfrm>
            <a:off x="2918790" y="2224993"/>
            <a:ext cx="5462624" cy="1363899"/>
            <a:chOff x="2918790" y="2224993"/>
            <a:chExt cx="5462624" cy="1363899"/>
          </a:xfrm>
        </p:grpSpPr>
        <p:sp>
          <p:nvSpPr>
            <p:cNvPr id="19" name="ZoneTexte 18"/>
            <p:cNvSpPr txBox="1"/>
            <p:nvPr/>
          </p:nvSpPr>
          <p:spPr>
            <a:xfrm>
              <a:off x="5545380" y="2224993"/>
              <a:ext cx="2836034" cy="1363899"/>
            </a:xfrm>
            <a:prstGeom prst="roundRect">
              <a:avLst/>
            </a:prstGeom>
            <a:solidFill>
              <a:srgbClr val="153F9F"/>
            </a:solidFill>
            <a:ln>
              <a:solidFill>
                <a:schemeClr val="bg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fr-FR" b="1" dirty="0" smtClean="0">
                  <a:solidFill>
                    <a:srgbClr val="FA9905"/>
                  </a:solidFill>
                </a:rPr>
                <a:t>User Story 4</a:t>
              </a:r>
            </a:p>
            <a:p>
              <a:pPr algn="ctr"/>
              <a:r>
                <a:rPr lang="fr-FR" b="1" dirty="0" smtClean="0">
                  <a:solidFill>
                    <a:srgbClr val="FA9905"/>
                  </a:solidFill>
                </a:rPr>
                <a:t>Titre</a:t>
              </a:r>
            </a:p>
            <a:p>
              <a:r>
                <a:rPr lang="fr-FR" b="1" dirty="0" smtClean="0">
                  <a:solidFill>
                    <a:schemeClr val="bg1"/>
                  </a:solidFill>
                </a:rPr>
                <a:t>« En tant que</a:t>
              </a:r>
              <a:r>
                <a:rPr lang="fr-FR" b="1" dirty="0" smtClean="0"/>
                <a:t> </a:t>
              </a:r>
              <a:r>
                <a:rPr lang="fr-FR" b="1" dirty="0" smtClean="0">
                  <a:solidFill>
                    <a:srgbClr val="FA9905"/>
                  </a:solidFill>
                </a:rPr>
                <a:t>type d’utilisateur </a:t>
              </a:r>
            </a:p>
            <a:p>
              <a:r>
                <a:rPr lang="fr-FR" b="1" dirty="0">
                  <a:solidFill>
                    <a:schemeClr val="bg1"/>
                  </a:solidFill>
                </a:rPr>
                <a:t>j</a:t>
              </a:r>
              <a:r>
                <a:rPr lang="fr-FR" b="1" dirty="0" smtClean="0">
                  <a:solidFill>
                    <a:schemeClr val="bg1"/>
                  </a:solidFill>
                </a:rPr>
                <a:t>e veux </a:t>
              </a:r>
              <a:r>
                <a:rPr lang="fr-FR" b="1" dirty="0" smtClean="0">
                  <a:solidFill>
                    <a:srgbClr val="FA9905"/>
                  </a:solidFill>
                </a:rPr>
                <a:t>faire </a:t>
              </a:r>
              <a:r>
                <a:rPr lang="fr-FR" b="1" dirty="0" err="1" smtClean="0">
                  <a:solidFill>
                    <a:srgbClr val="FA9905"/>
                  </a:solidFill>
                </a:rPr>
                <a:t>quelquechose</a:t>
              </a:r>
              <a:endParaRPr lang="fr-FR" b="1" dirty="0" smtClean="0">
                <a:solidFill>
                  <a:srgbClr val="FA9905"/>
                </a:solidFill>
              </a:endParaRPr>
            </a:p>
            <a:p>
              <a:r>
                <a:rPr lang="fr-FR" b="1" dirty="0" smtClean="0">
                  <a:solidFill>
                    <a:schemeClr val="bg1"/>
                  </a:solidFill>
                </a:rPr>
                <a:t>afin de</a:t>
              </a:r>
              <a:r>
                <a:rPr lang="fr-FR" b="1" dirty="0" smtClean="0"/>
                <a:t> </a:t>
              </a:r>
              <a:r>
                <a:rPr lang="fr-FR" b="1" dirty="0" smtClean="0">
                  <a:solidFill>
                    <a:srgbClr val="FA9905"/>
                  </a:solidFill>
                </a:rPr>
                <a:t>bénéfice</a:t>
              </a:r>
              <a:r>
                <a:rPr lang="fr-FR" b="1" dirty="0" smtClean="0"/>
                <a:t> </a:t>
              </a:r>
              <a:r>
                <a:rPr lang="fr-FR" b="1" dirty="0" smtClean="0">
                  <a:solidFill>
                    <a:schemeClr val="bg1"/>
                  </a:solidFill>
                </a:rPr>
                <a:t>»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Connecteur droit avec flèche 31"/>
            <p:cNvCxnSpPr>
              <a:endCxn id="19" idx="1"/>
            </p:cNvCxnSpPr>
            <p:nvPr/>
          </p:nvCxnSpPr>
          <p:spPr>
            <a:xfrm flipV="1">
              <a:off x="2918790" y="2906943"/>
              <a:ext cx="2626590" cy="72528"/>
            </a:xfrm>
            <a:prstGeom prst="straightConnector1">
              <a:avLst/>
            </a:prstGeom>
            <a:ln>
              <a:solidFill>
                <a:srgbClr val="FA99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eur droit avec flèche 35"/>
          <p:cNvCxnSpPr/>
          <p:nvPr/>
        </p:nvCxnSpPr>
        <p:spPr>
          <a:xfrm>
            <a:off x="2938175" y="2992341"/>
            <a:ext cx="1287344" cy="1840471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918790" y="2979471"/>
            <a:ext cx="1789330" cy="213924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918790" y="2979471"/>
            <a:ext cx="2270174" cy="2412298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2918790" y="2979471"/>
            <a:ext cx="2751017" cy="269058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 animBg="1"/>
      <p:bldP spid="3" grpId="0" animBg="1"/>
      <p:bldP spid="49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créer une épopée, et des user story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6367" y="1407688"/>
            <a:ext cx="2836033" cy="1384995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" name="Connecteur droit avec flèche 4"/>
          <p:cNvCxnSpPr>
            <a:stCxn id="3" idx="3"/>
          </p:cNvCxnSpPr>
          <p:nvPr/>
        </p:nvCxnSpPr>
        <p:spPr>
          <a:xfrm>
            <a:off x="3822400" y="2100186"/>
            <a:ext cx="1595738" cy="43001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" idx="3"/>
          </p:cNvCxnSpPr>
          <p:nvPr/>
        </p:nvCxnSpPr>
        <p:spPr>
          <a:xfrm flipV="1">
            <a:off x="3822400" y="1515531"/>
            <a:ext cx="1595738" cy="584655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418138" y="1252366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I</a:t>
            </a:r>
            <a:r>
              <a:rPr lang="fr-FR" b="1" dirty="0" smtClean="0">
                <a:solidFill>
                  <a:schemeClr val="bg1"/>
                </a:solidFill>
              </a:rPr>
              <a:t>ndependent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5418138" y="1880022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err="1" smtClean="0">
                <a:solidFill>
                  <a:srgbClr val="FA9905"/>
                </a:solidFill>
              </a:rPr>
              <a:t>N</a:t>
            </a:r>
            <a:r>
              <a:rPr lang="fr-FR" b="1" dirty="0" err="1" smtClean="0">
                <a:solidFill>
                  <a:schemeClr val="bg1"/>
                </a:solidFill>
              </a:rPr>
              <a:t>egociable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Discutées par la </a:t>
            </a:r>
            <a:r>
              <a:rPr lang="fr-FR" dirty="0" err="1" smtClean="0">
                <a:solidFill>
                  <a:schemeClr val="bg1"/>
                </a:solidFill>
              </a:rPr>
              <a:t>Scrum</a:t>
            </a:r>
            <a:r>
              <a:rPr lang="fr-FR" dirty="0" smtClean="0">
                <a:solidFill>
                  <a:schemeClr val="bg1"/>
                </a:solidFill>
              </a:rPr>
              <a:t> team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418139" y="2507678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err="1" smtClean="0">
                <a:solidFill>
                  <a:srgbClr val="FA9905"/>
                </a:solidFill>
              </a:rPr>
              <a:t>V</a:t>
            </a:r>
            <a:r>
              <a:rPr lang="fr-FR" b="1" dirty="0" err="1" smtClean="0">
                <a:solidFill>
                  <a:schemeClr val="bg1"/>
                </a:solidFill>
              </a:rPr>
              <a:t>aluable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Valeur business définie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418137" y="3762990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S</a:t>
            </a:r>
            <a:r>
              <a:rPr lang="fr-FR" b="1" dirty="0" smtClean="0">
                <a:solidFill>
                  <a:schemeClr val="bg1"/>
                </a:solidFill>
              </a:rPr>
              <a:t>mall</a:t>
            </a:r>
          </a:p>
          <a:p>
            <a:r>
              <a:rPr lang="fr-FR" dirty="0">
                <a:solidFill>
                  <a:schemeClr val="bg1"/>
                </a:solidFill>
              </a:rPr>
              <a:t>Effectuée </a:t>
            </a:r>
            <a:r>
              <a:rPr lang="fr-FR" dirty="0" smtClean="0">
                <a:solidFill>
                  <a:schemeClr val="bg1"/>
                </a:solidFill>
              </a:rPr>
              <a:t>en un sprint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418137" y="4390645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T</a:t>
            </a:r>
            <a:r>
              <a:rPr lang="fr-FR" b="1" dirty="0" smtClean="0">
                <a:solidFill>
                  <a:schemeClr val="bg1"/>
                </a:solidFill>
              </a:rPr>
              <a:t>estable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Décider du « </a:t>
            </a:r>
            <a:r>
              <a:rPr lang="fr-FR" dirty="0" err="1" smtClean="0">
                <a:solidFill>
                  <a:schemeClr val="bg1"/>
                </a:solidFill>
              </a:rPr>
              <a:t>done</a:t>
            </a:r>
            <a:r>
              <a:rPr lang="fr-FR" dirty="0" smtClean="0">
                <a:solidFill>
                  <a:schemeClr val="bg1"/>
                </a:solidFill>
              </a:rPr>
              <a:t> »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418137" y="3135334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E</a:t>
            </a:r>
            <a:r>
              <a:rPr lang="fr-FR" b="1" dirty="0" smtClean="0">
                <a:solidFill>
                  <a:schemeClr val="bg1"/>
                </a:solidFill>
              </a:rPr>
              <a:t>stimable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Par l’équipe de </a:t>
            </a:r>
            <a:r>
              <a:rPr lang="fr-FR" dirty="0" err="1" smtClean="0">
                <a:solidFill>
                  <a:schemeClr val="bg1"/>
                </a:solidFill>
              </a:rPr>
              <a:t>dev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5" name="Connecteur droit avec flèche 64"/>
          <p:cNvCxnSpPr>
            <a:stCxn id="3" idx="3"/>
          </p:cNvCxnSpPr>
          <p:nvPr/>
        </p:nvCxnSpPr>
        <p:spPr>
          <a:xfrm>
            <a:off x="3822400" y="2100186"/>
            <a:ext cx="1595739" cy="670657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3" idx="3"/>
          </p:cNvCxnSpPr>
          <p:nvPr/>
        </p:nvCxnSpPr>
        <p:spPr>
          <a:xfrm>
            <a:off x="3822400" y="2100186"/>
            <a:ext cx="1595737" cy="1298313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3" idx="3"/>
          </p:cNvCxnSpPr>
          <p:nvPr/>
        </p:nvCxnSpPr>
        <p:spPr>
          <a:xfrm>
            <a:off x="3822400" y="2100186"/>
            <a:ext cx="1595737" cy="1925969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3" idx="3"/>
          </p:cNvCxnSpPr>
          <p:nvPr/>
        </p:nvCxnSpPr>
        <p:spPr>
          <a:xfrm>
            <a:off x="3822400" y="2100186"/>
            <a:ext cx="1595737" cy="2553624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lle rectangulaire 17"/>
          <p:cNvSpPr/>
          <p:nvPr/>
        </p:nvSpPr>
        <p:spPr>
          <a:xfrm>
            <a:off x="2843408" y="2991007"/>
            <a:ext cx="1433726" cy="627656"/>
          </a:xfrm>
          <a:prstGeom prst="wedgeRectCallout">
            <a:avLst>
              <a:gd name="adj1" fmla="val 3254"/>
              <a:gd name="adj2" fmla="val -187018"/>
            </a:avLst>
          </a:prstGeom>
          <a:noFill/>
          <a:ln>
            <a:solidFill>
              <a:srgbClr val="277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pPr algn="ctr"/>
            <a:r>
              <a:rPr lang="fr-FR" dirty="0" smtClean="0">
                <a:solidFill>
                  <a:srgbClr val="FA9905"/>
                </a:solidFill>
              </a:rPr>
              <a:t>Vs </a:t>
            </a:r>
            <a:r>
              <a:rPr lang="fr-FR" b="1" dirty="0" smtClean="0">
                <a:solidFill>
                  <a:srgbClr val="FA9905"/>
                </a:solidFill>
              </a:rPr>
              <a:t>Persona</a:t>
            </a:r>
            <a:endParaRPr lang="fr-FR" b="1" dirty="0">
              <a:solidFill>
                <a:srgbClr val="FA9905"/>
              </a:solidFill>
            </a:endParaRPr>
          </a:p>
        </p:txBody>
      </p:sp>
      <p:sp>
        <p:nvSpPr>
          <p:cNvPr id="4" name="Bulle rectangulaire à coins arrondis 3"/>
          <p:cNvSpPr/>
          <p:nvPr/>
        </p:nvSpPr>
        <p:spPr>
          <a:xfrm>
            <a:off x="647587" y="4026154"/>
            <a:ext cx="4281054" cy="2467354"/>
          </a:xfrm>
          <a:prstGeom prst="wedgeRoundRectCallout">
            <a:avLst>
              <a:gd name="adj1" fmla="val 61427"/>
              <a:gd name="adj2" fmla="val -18946"/>
              <a:gd name="adj3" fmla="val 16667"/>
            </a:avLst>
          </a:prstGeom>
          <a:noFill/>
          <a:ln>
            <a:solidFill>
              <a:srgbClr val="E4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12ECA"/>
                </a:solidFill>
              </a:rPr>
              <a:t>Comment créer des tests ? </a:t>
            </a:r>
          </a:p>
          <a:p>
            <a:pPr algn="ctr"/>
            <a:endParaRPr lang="fr-FR" dirty="0" smtClean="0">
              <a:solidFill>
                <a:srgbClr val="012ECA"/>
              </a:solidFill>
            </a:endParaRP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positif » : cas normal, qui est attendu</a:t>
            </a: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extrême » : type de donnée normal, avec des valeurs </a:t>
            </a:r>
            <a:r>
              <a:rPr lang="fr-FR" dirty="0" err="1" smtClean="0">
                <a:solidFill>
                  <a:srgbClr val="012ECA"/>
                </a:solidFill>
              </a:rPr>
              <a:t>inatendues</a:t>
            </a:r>
            <a:endParaRPr lang="fr-FR" dirty="0" smtClean="0">
              <a:solidFill>
                <a:srgbClr val="012ECA"/>
              </a:solidFill>
            </a:endParaRP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négatif » : mauvais type de données</a:t>
            </a:r>
          </a:p>
          <a:p>
            <a:pPr marL="342900" indent="-342900">
              <a:buAutoNum type="arabicParenR"/>
            </a:pPr>
            <a:r>
              <a:rPr lang="fr-FR" dirty="0" err="1" smtClean="0">
                <a:solidFill>
                  <a:srgbClr val="012ECA"/>
                </a:solidFill>
              </a:rPr>
              <a:t>Cahos</a:t>
            </a:r>
            <a:r>
              <a:rPr lang="fr-FR" dirty="0" smtClean="0">
                <a:solidFill>
                  <a:srgbClr val="012ECA"/>
                </a:solidFill>
              </a:rPr>
              <a:t> </a:t>
            </a:r>
            <a:r>
              <a:rPr lang="fr-FR" dirty="0" err="1" smtClean="0">
                <a:solidFill>
                  <a:srgbClr val="012ECA"/>
                </a:solidFill>
              </a:rPr>
              <a:t>monkey</a:t>
            </a:r>
            <a:r>
              <a:rPr lang="fr-FR" dirty="0" smtClean="0">
                <a:solidFill>
                  <a:srgbClr val="012ECA"/>
                </a:solidFill>
              </a:rPr>
              <a:t> : événement aléatoire</a:t>
            </a:r>
          </a:p>
          <a:p>
            <a:pPr marL="342900" indent="-342900">
              <a:buAutoNum type="arabicParenR"/>
            </a:pPr>
            <a:endParaRPr lang="fr-FR" dirty="0">
              <a:solidFill>
                <a:srgbClr val="012ECA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Pour chaque cas : </a:t>
            </a:r>
          </a:p>
          <a:p>
            <a:pPr marL="668338" lvl="3" indent="-341313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Un exemple</a:t>
            </a:r>
          </a:p>
          <a:p>
            <a:pPr marL="668338" lvl="2" indent="-341313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Un output attendu</a:t>
            </a:r>
            <a:endParaRPr lang="fr-FR" dirty="0">
              <a:solidFill>
                <a:srgbClr val="012E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757808" y="3792762"/>
            <a:ext cx="5123145" cy="2750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Thème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7808" y="981073"/>
            <a:ext cx="5123145" cy="2750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Thème 1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créer une épopée, et des user story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102849" y="1352810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1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06544" y="1566828"/>
            <a:ext cx="2497800" cy="738664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Epopée</a:t>
            </a:r>
          </a:p>
          <a:p>
            <a:pPr algn="ctr"/>
            <a:endParaRPr lang="fr-FR" b="1" dirty="0" smtClean="0">
              <a:solidFill>
                <a:srgbClr val="FA9905"/>
              </a:solidFill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655444" y="2305492"/>
            <a:ext cx="14446" cy="304647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20990" y="2610139"/>
            <a:ext cx="2497800" cy="738664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Fonctionnalités</a:t>
            </a:r>
          </a:p>
          <a:p>
            <a:pPr algn="ctr"/>
            <a:endParaRPr lang="fr-FR" b="1" dirty="0" smtClean="0">
              <a:solidFill>
                <a:srgbClr val="FA9905"/>
              </a:solidFill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2918790" y="2045308"/>
            <a:ext cx="1184059" cy="93416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583693" y="1663105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2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64537" y="1936160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3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227276" y="4115921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5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08120" y="4426216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6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188964" y="4699271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7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669807" y="4988104"/>
            <a:ext cx="2836034" cy="1363899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8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918790" y="2299844"/>
            <a:ext cx="1646208" cy="679627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2918790" y="2628658"/>
            <a:ext cx="2145747" cy="35081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r 44"/>
          <p:cNvGrpSpPr/>
          <p:nvPr/>
        </p:nvGrpSpPr>
        <p:grpSpPr>
          <a:xfrm>
            <a:off x="2918790" y="2224993"/>
            <a:ext cx="5462624" cy="1363899"/>
            <a:chOff x="2918790" y="2224993"/>
            <a:chExt cx="5462624" cy="1363899"/>
          </a:xfrm>
        </p:grpSpPr>
        <p:sp>
          <p:nvSpPr>
            <p:cNvPr id="19" name="ZoneTexte 18"/>
            <p:cNvSpPr txBox="1"/>
            <p:nvPr/>
          </p:nvSpPr>
          <p:spPr>
            <a:xfrm>
              <a:off x="5545380" y="2224993"/>
              <a:ext cx="2836034" cy="1363899"/>
            </a:xfrm>
            <a:prstGeom prst="roundRect">
              <a:avLst/>
            </a:prstGeom>
            <a:solidFill>
              <a:srgbClr val="153F9F"/>
            </a:solidFill>
            <a:ln>
              <a:solidFill>
                <a:schemeClr val="bg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fr-FR" b="1" dirty="0" smtClean="0">
                  <a:solidFill>
                    <a:srgbClr val="FA9905"/>
                  </a:solidFill>
                </a:rPr>
                <a:t>User Story 4</a:t>
              </a:r>
            </a:p>
            <a:p>
              <a:pPr algn="ctr"/>
              <a:r>
                <a:rPr lang="fr-FR" b="1" dirty="0" smtClean="0">
                  <a:solidFill>
                    <a:srgbClr val="FA9905"/>
                  </a:solidFill>
                </a:rPr>
                <a:t>Titre</a:t>
              </a:r>
            </a:p>
            <a:p>
              <a:r>
                <a:rPr lang="fr-FR" b="1" dirty="0" smtClean="0">
                  <a:solidFill>
                    <a:schemeClr val="bg1"/>
                  </a:solidFill>
                </a:rPr>
                <a:t>« En tant que</a:t>
              </a:r>
              <a:r>
                <a:rPr lang="fr-FR" b="1" dirty="0" smtClean="0"/>
                <a:t> </a:t>
              </a:r>
              <a:r>
                <a:rPr lang="fr-FR" b="1" dirty="0" smtClean="0">
                  <a:solidFill>
                    <a:srgbClr val="FA9905"/>
                  </a:solidFill>
                </a:rPr>
                <a:t>type d’utilisateur </a:t>
              </a:r>
            </a:p>
            <a:p>
              <a:r>
                <a:rPr lang="fr-FR" b="1" dirty="0">
                  <a:solidFill>
                    <a:schemeClr val="bg1"/>
                  </a:solidFill>
                </a:rPr>
                <a:t>j</a:t>
              </a:r>
              <a:r>
                <a:rPr lang="fr-FR" b="1" dirty="0" smtClean="0">
                  <a:solidFill>
                    <a:schemeClr val="bg1"/>
                  </a:solidFill>
                </a:rPr>
                <a:t>e veux </a:t>
              </a:r>
              <a:r>
                <a:rPr lang="fr-FR" b="1" dirty="0" smtClean="0">
                  <a:solidFill>
                    <a:srgbClr val="FA9905"/>
                  </a:solidFill>
                </a:rPr>
                <a:t>faire </a:t>
              </a:r>
              <a:r>
                <a:rPr lang="fr-FR" b="1" dirty="0" err="1" smtClean="0">
                  <a:solidFill>
                    <a:srgbClr val="FA9905"/>
                  </a:solidFill>
                </a:rPr>
                <a:t>quelquechose</a:t>
              </a:r>
              <a:endParaRPr lang="fr-FR" b="1" dirty="0" smtClean="0">
                <a:solidFill>
                  <a:srgbClr val="FA9905"/>
                </a:solidFill>
              </a:endParaRPr>
            </a:p>
            <a:p>
              <a:r>
                <a:rPr lang="fr-FR" b="1" dirty="0" smtClean="0">
                  <a:solidFill>
                    <a:schemeClr val="bg1"/>
                  </a:solidFill>
                </a:rPr>
                <a:t>afin de</a:t>
              </a:r>
              <a:r>
                <a:rPr lang="fr-FR" b="1" dirty="0" smtClean="0"/>
                <a:t> </a:t>
              </a:r>
              <a:r>
                <a:rPr lang="fr-FR" b="1" dirty="0" smtClean="0">
                  <a:solidFill>
                    <a:srgbClr val="FA9905"/>
                  </a:solidFill>
                </a:rPr>
                <a:t>bénéfice</a:t>
              </a:r>
              <a:r>
                <a:rPr lang="fr-FR" b="1" dirty="0" smtClean="0"/>
                <a:t> </a:t>
              </a:r>
              <a:r>
                <a:rPr lang="fr-FR" b="1" dirty="0" smtClean="0">
                  <a:solidFill>
                    <a:schemeClr val="bg1"/>
                  </a:solidFill>
                </a:rPr>
                <a:t>»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Connecteur droit avec flèche 31"/>
            <p:cNvCxnSpPr>
              <a:endCxn id="19" idx="1"/>
            </p:cNvCxnSpPr>
            <p:nvPr/>
          </p:nvCxnSpPr>
          <p:spPr>
            <a:xfrm flipV="1">
              <a:off x="2918790" y="2906943"/>
              <a:ext cx="2626590" cy="72528"/>
            </a:xfrm>
            <a:prstGeom prst="straightConnector1">
              <a:avLst/>
            </a:prstGeom>
            <a:ln>
              <a:solidFill>
                <a:srgbClr val="FA99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eur droit avec flèche 35"/>
          <p:cNvCxnSpPr/>
          <p:nvPr/>
        </p:nvCxnSpPr>
        <p:spPr>
          <a:xfrm>
            <a:off x="2938175" y="2992341"/>
            <a:ext cx="1287344" cy="1840471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918790" y="2979471"/>
            <a:ext cx="1789330" cy="213924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918790" y="2979471"/>
            <a:ext cx="2270174" cy="2412298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2918790" y="2979471"/>
            <a:ext cx="2751017" cy="269058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3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 animBg="1"/>
      <p:bldP spid="3" grpId="0" animBg="1"/>
      <p:bldP spid="49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créer une épopée, et </a:t>
            </a:r>
            <a:r>
              <a:rPr lang="fr-FR" dirty="0" smtClean="0"/>
              <a:t>deux </a:t>
            </a:r>
            <a:r>
              <a:rPr lang="fr-FR" dirty="0"/>
              <a:t>user story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6367" y="1407688"/>
            <a:ext cx="2836033" cy="1384995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</a:t>
            </a:r>
            <a:r>
              <a:rPr lang="fr-FR" b="1" dirty="0" smtClean="0">
                <a:solidFill>
                  <a:schemeClr val="bg1"/>
                </a:solidFill>
              </a:rPr>
              <a:t>que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</a:t>
            </a:r>
            <a:r>
              <a:rPr lang="fr-FR" b="1" dirty="0" smtClean="0">
                <a:solidFill>
                  <a:schemeClr val="bg1"/>
                </a:solidFill>
              </a:rPr>
              <a:t>veux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endParaRPr lang="fr-FR" b="1" dirty="0" smtClean="0"/>
          </a:p>
          <a:p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" name="Connecteur droit avec flèche 4"/>
          <p:cNvCxnSpPr>
            <a:stCxn id="3" idx="3"/>
          </p:cNvCxnSpPr>
          <p:nvPr/>
        </p:nvCxnSpPr>
        <p:spPr>
          <a:xfrm>
            <a:off x="3822400" y="2100186"/>
            <a:ext cx="1595738" cy="43001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" idx="3"/>
          </p:cNvCxnSpPr>
          <p:nvPr/>
        </p:nvCxnSpPr>
        <p:spPr>
          <a:xfrm flipV="1">
            <a:off x="3822400" y="1515531"/>
            <a:ext cx="1595738" cy="584655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418138" y="1252366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I</a:t>
            </a:r>
            <a:r>
              <a:rPr lang="fr-FR" b="1" dirty="0" smtClean="0">
                <a:solidFill>
                  <a:schemeClr val="bg1"/>
                </a:solidFill>
              </a:rPr>
              <a:t>ndependent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5418138" y="1880022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err="1" smtClean="0">
                <a:solidFill>
                  <a:srgbClr val="FA9905"/>
                </a:solidFill>
              </a:rPr>
              <a:t>N</a:t>
            </a:r>
            <a:r>
              <a:rPr lang="fr-FR" b="1" dirty="0" err="1" smtClean="0">
                <a:solidFill>
                  <a:schemeClr val="bg1"/>
                </a:solidFill>
              </a:rPr>
              <a:t>egociable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Discutées par la </a:t>
            </a:r>
            <a:r>
              <a:rPr lang="fr-FR" dirty="0" err="1" smtClean="0">
                <a:solidFill>
                  <a:schemeClr val="bg1"/>
                </a:solidFill>
              </a:rPr>
              <a:t>Scrum</a:t>
            </a:r>
            <a:r>
              <a:rPr lang="fr-FR" dirty="0" smtClean="0">
                <a:solidFill>
                  <a:schemeClr val="bg1"/>
                </a:solidFill>
              </a:rPr>
              <a:t> team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418139" y="2507678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err="1" smtClean="0">
                <a:solidFill>
                  <a:srgbClr val="FA9905"/>
                </a:solidFill>
              </a:rPr>
              <a:t>V</a:t>
            </a:r>
            <a:r>
              <a:rPr lang="fr-FR" b="1" dirty="0" err="1" smtClean="0">
                <a:solidFill>
                  <a:schemeClr val="bg1"/>
                </a:solidFill>
              </a:rPr>
              <a:t>aluable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Valeur business </a:t>
            </a:r>
            <a:r>
              <a:rPr lang="fr-FR" dirty="0" smtClean="0">
                <a:solidFill>
                  <a:schemeClr val="bg1"/>
                </a:solidFill>
              </a:rPr>
              <a:t>définie =&gt; 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418137" y="3762990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S</a:t>
            </a:r>
            <a:r>
              <a:rPr lang="fr-FR" b="1" dirty="0" smtClean="0">
                <a:solidFill>
                  <a:schemeClr val="bg1"/>
                </a:solidFill>
              </a:rPr>
              <a:t>mall</a:t>
            </a:r>
          </a:p>
          <a:p>
            <a:r>
              <a:rPr lang="fr-FR" dirty="0">
                <a:solidFill>
                  <a:schemeClr val="bg1"/>
                </a:solidFill>
              </a:rPr>
              <a:t>Effectuée </a:t>
            </a:r>
            <a:r>
              <a:rPr lang="fr-FR" dirty="0" smtClean="0">
                <a:solidFill>
                  <a:schemeClr val="bg1"/>
                </a:solidFill>
              </a:rPr>
              <a:t>en un </a:t>
            </a:r>
            <a:r>
              <a:rPr lang="fr-FR" dirty="0" smtClean="0">
                <a:solidFill>
                  <a:schemeClr val="bg1"/>
                </a:solidFill>
              </a:rPr>
              <a:t>sprint =&gt; ok ? 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418137" y="4390645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T</a:t>
            </a:r>
            <a:r>
              <a:rPr lang="fr-FR" b="1" dirty="0" smtClean="0">
                <a:solidFill>
                  <a:schemeClr val="bg1"/>
                </a:solidFill>
              </a:rPr>
              <a:t>estable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Décider du « </a:t>
            </a:r>
            <a:r>
              <a:rPr lang="fr-FR" dirty="0" err="1" smtClean="0">
                <a:solidFill>
                  <a:schemeClr val="bg1"/>
                </a:solidFill>
              </a:rPr>
              <a:t>done</a:t>
            </a:r>
            <a:r>
              <a:rPr lang="fr-FR" dirty="0" smtClean="0">
                <a:solidFill>
                  <a:schemeClr val="bg1"/>
                </a:solidFill>
              </a:rPr>
              <a:t> »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418137" y="3135334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E</a:t>
            </a:r>
            <a:r>
              <a:rPr lang="fr-FR" b="1" dirty="0" smtClean="0">
                <a:solidFill>
                  <a:schemeClr val="bg1"/>
                </a:solidFill>
              </a:rPr>
              <a:t>stimable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Par l’équipe de </a:t>
            </a:r>
            <a:r>
              <a:rPr lang="fr-FR" dirty="0" err="1" smtClean="0">
                <a:solidFill>
                  <a:schemeClr val="bg1"/>
                </a:solidFill>
              </a:rPr>
              <a:t>dev</a:t>
            </a:r>
            <a:r>
              <a:rPr lang="fr-FR" dirty="0" smtClean="0">
                <a:solidFill>
                  <a:schemeClr val="bg1"/>
                </a:solidFill>
              </a:rPr>
              <a:t> =&gt; estimation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5" name="Connecteur droit avec flèche 64"/>
          <p:cNvCxnSpPr>
            <a:stCxn id="3" idx="3"/>
          </p:cNvCxnSpPr>
          <p:nvPr/>
        </p:nvCxnSpPr>
        <p:spPr>
          <a:xfrm>
            <a:off x="3822400" y="2100186"/>
            <a:ext cx="1595739" cy="670657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3" idx="3"/>
          </p:cNvCxnSpPr>
          <p:nvPr/>
        </p:nvCxnSpPr>
        <p:spPr>
          <a:xfrm>
            <a:off x="3822400" y="2100186"/>
            <a:ext cx="1595737" cy="1298313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3" idx="3"/>
          </p:cNvCxnSpPr>
          <p:nvPr/>
        </p:nvCxnSpPr>
        <p:spPr>
          <a:xfrm>
            <a:off x="3822400" y="2100186"/>
            <a:ext cx="1595737" cy="1925969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3" idx="3"/>
          </p:cNvCxnSpPr>
          <p:nvPr/>
        </p:nvCxnSpPr>
        <p:spPr>
          <a:xfrm>
            <a:off x="3822400" y="2100186"/>
            <a:ext cx="1595737" cy="2553624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lle rectangulaire 17"/>
          <p:cNvSpPr/>
          <p:nvPr/>
        </p:nvSpPr>
        <p:spPr>
          <a:xfrm>
            <a:off x="2843408" y="2991007"/>
            <a:ext cx="1433726" cy="627656"/>
          </a:xfrm>
          <a:prstGeom prst="wedgeRectCallout">
            <a:avLst>
              <a:gd name="adj1" fmla="val 3254"/>
              <a:gd name="adj2" fmla="val -187018"/>
            </a:avLst>
          </a:prstGeom>
          <a:noFill/>
          <a:ln>
            <a:solidFill>
              <a:srgbClr val="277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pPr algn="ctr"/>
            <a:r>
              <a:rPr lang="fr-FR" dirty="0" smtClean="0">
                <a:solidFill>
                  <a:srgbClr val="FA9905"/>
                </a:solidFill>
              </a:rPr>
              <a:t>Vs </a:t>
            </a:r>
            <a:r>
              <a:rPr lang="fr-FR" b="1" dirty="0" smtClean="0">
                <a:solidFill>
                  <a:srgbClr val="FA9905"/>
                </a:solidFill>
              </a:rPr>
              <a:t>Persona</a:t>
            </a:r>
            <a:endParaRPr lang="fr-FR" b="1" dirty="0">
              <a:solidFill>
                <a:srgbClr val="FA9905"/>
              </a:solidFill>
            </a:endParaRPr>
          </a:p>
        </p:txBody>
      </p:sp>
      <p:sp>
        <p:nvSpPr>
          <p:cNvPr id="4" name="Bulle rectangulaire à coins arrondis 3"/>
          <p:cNvSpPr/>
          <p:nvPr/>
        </p:nvSpPr>
        <p:spPr>
          <a:xfrm>
            <a:off x="647587" y="4026154"/>
            <a:ext cx="4281054" cy="2467354"/>
          </a:xfrm>
          <a:prstGeom prst="wedgeRoundRectCallout">
            <a:avLst>
              <a:gd name="adj1" fmla="val 61427"/>
              <a:gd name="adj2" fmla="val -18946"/>
              <a:gd name="adj3" fmla="val 16667"/>
            </a:avLst>
          </a:prstGeom>
          <a:noFill/>
          <a:ln>
            <a:solidFill>
              <a:srgbClr val="E4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12ECA"/>
                </a:solidFill>
              </a:rPr>
              <a:t>Comment créer des tests ? </a:t>
            </a:r>
          </a:p>
          <a:p>
            <a:pPr algn="ctr"/>
            <a:endParaRPr lang="fr-FR" dirty="0" smtClean="0">
              <a:solidFill>
                <a:srgbClr val="012ECA"/>
              </a:solidFill>
            </a:endParaRP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positif » : cas normal, qui est attendu</a:t>
            </a: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extrême » : type de donnée normal, avec des valeurs </a:t>
            </a:r>
            <a:r>
              <a:rPr lang="fr-FR" dirty="0" err="1" smtClean="0">
                <a:solidFill>
                  <a:srgbClr val="012ECA"/>
                </a:solidFill>
              </a:rPr>
              <a:t>inatendues</a:t>
            </a:r>
            <a:endParaRPr lang="fr-FR" dirty="0" smtClean="0">
              <a:solidFill>
                <a:srgbClr val="012ECA"/>
              </a:solidFill>
            </a:endParaRP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négatif » : mauvais type de données</a:t>
            </a:r>
          </a:p>
          <a:p>
            <a:pPr marL="342900" indent="-342900">
              <a:buAutoNum type="arabicParenR"/>
            </a:pPr>
            <a:r>
              <a:rPr lang="fr-FR" dirty="0" err="1" smtClean="0">
                <a:solidFill>
                  <a:srgbClr val="012ECA"/>
                </a:solidFill>
              </a:rPr>
              <a:t>Cahos</a:t>
            </a:r>
            <a:r>
              <a:rPr lang="fr-FR" dirty="0" smtClean="0">
                <a:solidFill>
                  <a:srgbClr val="012ECA"/>
                </a:solidFill>
              </a:rPr>
              <a:t> </a:t>
            </a:r>
            <a:r>
              <a:rPr lang="fr-FR" dirty="0" err="1" smtClean="0">
                <a:solidFill>
                  <a:srgbClr val="012ECA"/>
                </a:solidFill>
              </a:rPr>
              <a:t>monkey</a:t>
            </a:r>
            <a:r>
              <a:rPr lang="fr-FR" dirty="0" smtClean="0">
                <a:solidFill>
                  <a:srgbClr val="012ECA"/>
                </a:solidFill>
              </a:rPr>
              <a:t> : événement aléatoire</a:t>
            </a:r>
          </a:p>
          <a:p>
            <a:pPr marL="342900" indent="-342900">
              <a:buAutoNum type="arabicParenR"/>
            </a:pPr>
            <a:endParaRPr lang="fr-FR" dirty="0">
              <a:solidFill>
                <a:srgbClr val="012ECA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Pour chaque cas : </a:t>
            </a:r>
          </a:p>
          <a:p>
            <a:pPr marL="668338" lvl="3" indent="-341313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Un exemple</a:t>
            </a:r>
          </a:p>
          <a:p>
            <a:pPr marL="668338" lvl="2" indent="-341313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Un output attendu</a:t>
            </a:r>
            <a:endParaRPr lang="fr-FR" dirty="0">
              <a:solidFill>
                <a:srgbClr val="012E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créer une épopée, et </a:t>
            </a:r>
            <a:r>
              <a:rPr lang="fr-FR" dirty="0" smtClean="0"/>
              <a:t>deux </a:t>
            </a:r>
            <a:r>
              <a:rPr lang="fr-FR" dirty="0"/>
              <a:t>user story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6367" y="1407688"/>
            <a:ext cx="2836033" cy="1384995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</a:t>
            </a:r>
            <a:r>
              <a:rPr lang="fr-FR" b="1" dirty="0" smtClean="0">
                <a:solidFill>
                  <a:schemeClr val="bg1"/>
                </a:solidFill>
              </a:rPr>
              <a:t>que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</a:t>
            </a:r>
            <a:r>
              <a:rPr lang="fr-FR" b="1" dirty="0" smtClean="0">
                <a:solidFill>
                  <a:schemeClr val="bg1"/>
                </a:solidFill>
              </a:rPr>
              <a:t>veux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endParaRPr lang="fr-FR" b="1" dirty="0" smtClean="0"/>
          </a:p>
          <a:p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" name="Connecteur droit avec flèche 4"/>
          <p:cNvCxnSpPr>
            <a:stCxn id="3" idx="3"/>
          </p:cNvCxnSpPr>
          <p:nvPr/>
        </p:nvCxnSpPr>
        <p:spPr>
          <a:xfrm>
            <a:off x="3822400" y="2100186"/>
            <a:ext cx="1595738" cy="43001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" idx="3"/>
          </p:cNvCxnSpPr>
          <p:nvPr/>
        </p:nvCxnSpPr>
        <p:spPr>
          <a:xfrm flipV="1">
            <a:off x="3822400" y="1515531"/>
            <a:ext cx="1595738" cy="584655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418138" y="1252366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I</a:t>
            </a:r>
            <a:r>
              <a:rPr lang="fr-FR" b="1" dirty="0" smtClean="0">
                <a:solidFill>
                  <a:schemeClr val="bg1"/>
                </a:solidFill>
              </a:rPr>
              <a:t>ndependent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5418138" y="1880022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err="1" smtClean="0">
                <a:solidFill>
                  <a:srgbClr val="FA9905"/>
                </a:solidFill>
              </a:rPr>
              <a:t>N</a:t>
            </a:r>
            <a:r>
              <a:rPr lang="fr-FR" b="1" dirty="0" err="1" smtClean="0">
                <a:solidFill>
                  <a:schemeClr val="bg1"/>
                </a:solidFill>
              </a:rPr>
              <a:t>egociable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Discutées par la </a:t>
            </a:r>
            <a:r>
              <a:rPr lang="fr-FR" dirty="0" err="1" smtClean="0">
                <a:solidFill>
                  <a:schemeClr val="bg1"/>
                </a:solidFill>
              </a:rPr>
              <a:t>Scrum</a:t>
            </a:r>
            <a:r>
              <a:rPr lang="fr-FR" dirty="0" smtClean="0">
                <a:solidFill>
                  <a:schemeClr val="bg1"/>
                </a:solidFill>
              </a:rPr>
              <a:t> team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418139" y="2507678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err="1" smtClean="0">
                <a:solidFill>
                  <a:srgbClr val="FA9905"/>
                </a:solidFill>
              </a:rPr>
              <a:t>V</a:t>
            </a:r>
            <a:r>
              <a:rPr lang="fr-FR" b="1" dirty="0" err="1" smtClean="0">
                <a:solidFill>
                  <a:schemeClr val="bg1"/>
                </a:solidFill>
              </a:rPr>
              <a:t>aluable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Valeur business </a:t>
            </a:r>
            <a:r>
              <a:rPr lang="fr-FR" dirty="0" smtClean="0">
                <a:solidFill>
                  <a:schemeClr val="bg1"/>
                </a:solidFill>
              </a:rPr>
              <a:t>définie =&gt; 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418137" y="3762990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S</a:t>
            </a:r>
            <a:r>
              <a:rPr lang="fr-FR" b="1" dirty="0" smtClean="0">
                <a:solidFill>
                  <a:schemeClr val="bg1"/>
                </a:solidFill>
              </a:rPr>
              <a:t>mall</a:t>
            </a:r>
          </a:p>
          <a:p>
            <a:r>
              <a:rPr lang="fr-FR" dirty="0">
                <a:solidFill>
                  <a:schemeClr val="bg1"/>
                </a:solidFill>
              </a:rPr>
              <a:t>Effectuée </a:t>
            </a:r>
            <a:r>
              <a:rPr lang="fr-FR" dirty="0" smtClean="0">
                <a:solidFill>
                  <a:schemeClr val="bg1"/>
                </a:solidFill>
              </a:rPr>
              <a:t>en un </a:t>
            </a:r>
            <a:r>
              <a:rPr lang="fr-FR" dirty="0" smtClean="0">
                <a:solidFill>
                  <a:schemeClr val="bg1"/>
                </a:solidFill>
              </a:rPr>
              <a:t>sprint =&gt; ok ? 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418137" y="4390645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T</a:t>
            </a:r>
            <a:r>
              <a:rPr lang="fr-FR" b="1" dirty="0" smtClean="0">
                <a:solidFill>
                  <a:schemeClr val="bg1"/>
                </a:solidFill>
              </a:rPr>
              <a:t>estable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Décider du « </a:t>
            </a:r>
            <a:r>
              <a:rPr lang="fr-FR" dirty="0" err="1" smtClean="0">
                <a:solidFill>
                  <a:schemeClr val="bg1"/>
                </a:solidFill>
              </a:rPr>
              <a:t>done</a:t>
            </a:r>
            <a:r>
              <a:rPr lang="fr-FR" dirty="0" smtClean="0">
                <a:solidFill>
                  <a:schemeClr val="bg1"/>
                </a:solidFill>
              </a:rPr>
              <a:t> »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418137" y="3135334"/>
            <a:ext cx="4335462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E</a:t>
            </a:r>
            <a:r>
              <a:rPr lang="fr-FR" b="1" dirty="0" smtClean="0">
                <a:solidFill>
                  <a:schemeClr val="bg1"/>
                </a:solidFill>
              </a:rPr>
              <a:t>stimable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Par l’équipe de </a:t>
            </a:r>
            <a:r>
              <a:rPr lang="fr-FR" dirty="0" err="1" smtClean="0">
                <a:solidFill>
                  <a:schemeClr val="bg1"/>
                </a:solidFill>
              </a:rPr>
              <a:t>dev</a:t>
            </a:r>
            <a:r>
              <a:rPr lang="fr-FR" dirty="0" smtClean="0">
                <a:solidFill>
                  <a:schemeClr val="bg1"/>
                </a:solidFill>
              </a:rPr>
              <a:t> =&gt; estimation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5" name="Connecteur droit avec flèche 64"/>
          <p:cNvCxnSpPr>
            <a:stCxn id="3" idx="3"/>
          </p:cNvCxnSpPr>
          <p:nvPr/>
        </p:nvCxnSpPr>
        <p:spPr>
          <a:xfrm>
            <a:off x="3822400" y="2100186"/>
            <a:ext cx="1595739" cy="670657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3" idx="3"/>
          </p:cNvCxnSpPr>
          <p:nvPr/>
        </p:nvCxnSpPr>
        <p:spPr>
          <a:xfrm>
            <a:off x="3822400" y="2100186"/>
            <a:ext cx="1595737" cy="1298313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3" idx="3"/>
          </p:cNvCxnSpPr>
          <p:nvPr/>
        </p:nvCxnSpPr>
        <p:spPr>
          <a:xfrm>
            <a:off x="3822400" y="2100186"/>
            <a:ext cx="1595737" cy="1925969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3" idx="3"/>
          </p:cNvCxnSpPr>
          <p:nvPr/>
        </p:nvCxnSpPr>
        <p:spPr>
          <a:xfrm>
            <a:off x="3822400" y="2100186"/>
            <a:ext cx="1595737" cy="2553624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lle rectangulaire 17"/>
          <p:cNvSpPr/>
          <p:nvPr/>
        </p:nvSpPr>
        <p:spPr>
          <a:xfrm>
            <a:off x="2843408" y="2991007"/>
            <a:ext cx="1433726" cy="627656"/>
          </a:xfrm>
          <a:prstGeom prst="wedgeRectCallout">
            <a:avLst>
              <a:gd name="adj1" fmla="val 3254"/>
              <a:gd name="adj2" fmla="val -187018"/>
            </a:avLst>
          </a:prstGeom>
          <a:noFill/>
          <a:ln>
            <a:solidFill>
              <a:srgbClr val="277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pPr algn="ctr"/>
            <a:r>
              <a:rPr lang="fr-FR" dirty="0" smtClean="0">
                <a:solidFill>
                  <a:srgbClr val="FA9905"/>
                </a:solidFill>
              </a:rPr>
              <a:t>Vs </a:t>
            </a:r>
            <a:r>
              <a:rPr lang="fr-FR" b="1" dirty="0" smtClean="0">
                <a:solidFill>
                  <a:srgbClr val="FA9905"/>
                </a:solidFill>
              </a:rPr>
              <a:t>Persona</a:t>
            </a:r>
            <a:endParaRPr lang="fr-FR" b="1" dirty="0">
              <a:solidFill>
                <a:srgbClr val="FA9905"/>
              </a:solidFill>
            </a:endParaRPr>
          </a:p>
        </p:txBody>
      </p:sp>
      <p:sp>
        <p:nvSpPr>
          <p:cNvPr id="4" name="Bulle rectangulaire à coins arrondis 3"/>
          <p:cNvSpPr/>
          <p:nvPr/>
        </p:nvSpPr>
        <p:spPr>
          <a:xfrm>
            <a:off x="647587" y="4026154"/>
            <a:ext cx="4281054" cy="2467354"/>
          </a:xfrm>
          <a:prstGeom prst="wedgeRoundRectCallout">
            <a:avLst>
              <a:gd name="adj1" fmla="val 61427"/>
              <a:gd name="adj2" fmla="val -18946"/>
              <a:gd name="adj3" fmla="val 16667"/>
            </a:avLst>
          </a:prstGeom>
          <a:noFill/>
          <a:ln>
            <a:solidFill>
              <a:srgbClr val="E4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12ECA"/>
                </a:solidFill>
              </a:rPr>
              <a:t>Comment créer des tests ? </a:t>
            </a:r>
          </a:p>
          <a:p>
            <a:pPr algn="ctr"/>
            <a:endParaRPr lang="fr-FR" dirty="0" smtClean="0">
              <a:solidFill>
                <a:srgbClr val="012ECA"/>
              </a:solidFill>
            </a:endParaRP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positif » : cas normal, qui est attendu</a:t>
            </a: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extrême » : type de donnée normal, avec des valeurs </a:t>
            </a:r>
            <a:r>
              <a:rPr lang="fr-FR" dirty="0" err="1" smtClean="0">
                <a:solidFill>
                  <a:srgbClr val="012ECA"/>
                </a:solidFill>
              </a:rPr>
              <a:t>inatendues</a:t>
            </a:r>
            <a:endParaRPr lang="fr-FR" dirty="0" smtClean="0">
              <a:solidFill>
                <a:srgbClr val="012ECA"/>
              </a:solidFill>
            </a:endParaRP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négatif » : mauvais type de données</a:t>
            </a:r>
          </a:p>
          <a:p>
            <a:pPr marL="342900" indent="-342900">
              <a:buAutoNum type="arabicParenR"/>
            </a:pPr>
            <a:r>
              <a:rPr lang="fr-FR" dirty="0" err="1" smtClean="0">
                <a:solidFill>
                  <a:srgbClr val="012ECA"/>
                </a:solidFill>
              </a:rPr>
              <a:t>Cahos</a:t>
            </a:r>
            <a:r>
              <a:rPr lang="fr-FR" dirty="0" smtClean="0">
                <a:solidFill>
                  <a:srgbClr val="012ECA"/>
                </a:solidFill>
              </a:rPr>
              <a:t> </a:t>
            </a:r>
            <a:r>
              <a:rPr lang="fr-FR" dirty="0" err="1" smtClean="0">
                <a:solidFill>
                  <a:srgbClr val="012ECA"/>
                </a:solidFill>
              </a:rPr>
              <a:t>monkey</a:t>
            </a:r>
            <a:r>
              <a:rPr lang="fr-FR" dirty="0" smtClean="0">
                <a:solidFill>
                  <a:srgbClr val="012ECA"/>
                </a:solidFill>
              </a:rPr>
              <a:t> : événement aléatoire</a:t>
            </a:r>
          </a:p>
          <a:p>
            <a:pPr marL="342900" indent="-342900">
              <a:buAutoNum type="arabicParenR"/>
            </a:pPr>
            <a:endParaRPr lang="fr-FR" dirty="0">
              <a:solidFill>
                <a:srgbClr val="012ECA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Pour chaque cas : </a:t>
            </a:r>
          </a:p>
          <a:p>
            <a:pPr marL="668338" lvl="3" indent="-341313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Un exemple</a:t>
            </a:r>
          </a:p>
          <a:p>
            <a:pPr marL="668338" lvl="2" indent="-341313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Un output attendu</a:t>
            </a:r>
            <a:endParaRPr lang="fr-FR" dirty="0">
              <a:solidFill>
                <a:srgbClr val="012E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6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ops" id="{5537D9CC-192F-F34B-A956-96B2DDAF8A29}" vid="{1E7A327B-1B69-804E-A611-F9FF0DB0ACB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devops</Template>
  <TotalTime>15797</TotalTime>
  <Words>313</Words>
  <Application>Microsoft Macintosh PowerPoint</Application>
  <PresentationFormat>Personnalisé</PresentationFormat>
  <Paragraphs>196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 Narrow</vt:lpstr>
      <vt:lpstr>Noto Sans Symbols</vt:lpstr>
      <vt:lpstr>Arial</vt:lpstr>
      <vt:lpstr>Courier New</vt:lpstr>
      <vt:lpstr>Modèle par défaut</vt:lpstr>
      <vt:lpstr> Scrum Introduction      2017 </vt:lpstr>
      <vt:lpstr>Exercice : créer une épopée, et des user story</vt:lpstr>
      <vt:lpstr>Exercice : créer une épopée, et des user story</vt:lpstr>
      <vt:lpstr>Exercice : créer une épopée, et des user story</vt:lpstr>
      <vt:lpstr>Exercice : créer une épopée, et des user story</vt:lpstr>
      <vt:lpstr>Exercice : créer une épopée, et deux user story</vt:lpstr>
      <vt:lpstr>Exercice : créer une épopée, et deux user story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Dev’Ops Introduction      2016  </dc:title>
  <dc:creator>romain jouin</dc:creator>
  <cp:lastModifiedBy>romain jouin</cp:lastModifiedBy>
  <cp:revision>75</cp:revision>
  <cp:lastPrinted>2016-12-12T23:40:56Z</cp:lastPrinted>
  <dcterms:created xsi:type="dcterms:W3CDTF">2017-04-11T20:27:26Z</dcterms:created>
  <dcterms:modified xsi:type="dcterms:W3CDTF">2017-11-16T23:24:25Z</dcterms:modified>
</cp:coreProperties>
</file>