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1164" r:id="rId2"/>
    <p:sldId id="1369" r:id="rId3"/>
    <p:sldId id="1374" r:id="rId4"/>
    <p:sldId id="1345" r:id="rId5"/>
    <p:sldId id="1346" r:id="rId6"/>
    <p:sldId id="1347" r:id="rId7"/>
    <p:sldId id="1380" r:id="rId8"/>
    <p:sldId id="1356" r:id="rId9"/>
    <p:sldId id="1218" r:id="rId10"/>
    <p:sldId id="1203" r:id="rId11"/>
    <p:sldId id="1371" r:id="rId12"/>
    <p:sldId id="1353" r:id="rId13"/>
    <p:sldId id="1362" r:id="rId14"/>
    <p:sldId id="1377" r:id="rId15"/>
    <p:sldId id="1370" r:id="rId16"/>
    <p:sldId id="1373" r:id="rId17"/>
    <p:sldId id="1372" r:id="rId18"/>
    <p:sldId id="1350" r:id="rId19"/>
    <p:sldId id="1351" r:id="rId20"/>
    <p:sldId id="1376" r:id="rId21"/>
    <p:sldId id="1379" r:id="rId22"/>
    <p:sldId id="1367" r:id="rId23"/>
    <p:sldId id="1381" r:id="rId24"/>
    <p:sldId id="1378" r:id="rId25"/>
    <p:sldId id="1339" r:id="rId26"/>
    <p:sldId id="1358" r:id="rId27"/>
    <p:sldId id="1361" r:id="rId28"/>
    <p:sldId id="1224" r:id="rId29"/>
    <p:sldId id="1375" r:id="rId30"/>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64"/>
            <p14:sldId id="1369"/>
            <p14:sldId id="1374"/>
            <p14:sldId id="1345"/>
            <p14:sldId id="1346"/>
            <p14:sldId id="1347"/>
            <p14:sldId id="1380"/>
            <p14:sldId id="1356"/>
            <p14:sldId id="1218"/>
            <p14:sldId id="1203"/>
            <p14:sldId id="1371"/>
            <p14:sldId id="1353"/>
            <p14:sldId id="1362"/>
            <p14:sldId id="1377"/>
            <p14:sldId id="1370"/>
            <p14:sldId id="1373"/>
            <p14:sldId id="1372"/>
            <p14:sldId id="1350"/>
            <p14:sldId id="1351"/>
            <p14:sldId id="1376"/>
            <p14:sldId id="1379"/>
            <p14:sldId id="1367"/>
            <p14:sldId id="1381"/>
            <p14:sldId id="1378"/>
            <p14:sldId id="1339"/>
            <p14:sldId id="1358"/>
            <p14:sldId id="1361"/>
            <p14:sldId id="1224"/>
            <p14:sldId id="137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autoAdjust="0"/>
    <p:restoredTop sz="94250" autoAdjust="0"/>
  </p:normalViewPr>
  <p:slideViewPr>
    <p:cSldViewPr snapToGrid="0">
      <p:cViewPr varScale="1">
        <p:scale>
          <a:sx n="81" d="100"/>
          <a:sy n="81" d="100"/>
        </p:scale>
        <p:origin x="318" y="3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5E6534DD-D4CB-4397-9382-FF1FB59AA566}"/>
    <pc:docChg chg="undo custSel modSld">
      <pc:chgData name="Lafarguette, Romain" userId="84106089-fb04-4f22-825f-488077e4bd72" providerId="ADAL" clId="{5E6534DD-D4CB-4397-9382-FF1FB59AA566}" dt="2022-03-10T23:20:20.619" v="499" actId="20577"/>
      <pc:docMkLst>
        <pc:docMk/>
      </pc:docMkLst>
      <pc:sldChg chg="modSp mod">
        <pc:chgData name="Lafarguette, Romain" userId="84106089-fb04-4f22-825f-488077e4bd72" providerId="ADAL" clId="{5E6534DD-D4CB-4397-9382-FF1FB59AA566}" dt="2022-03-10T02:55:42.997" v="13" actId="20577"/>
        <pc:sldMkLst>
          <pc:docMk/>
          <pc:sldMk cId="3043297535" sldId="1164"/>
        </pc:sldMkLst>
        <pc:spChg chg="mod">
          <ac:chgData name="Lafarguette, Romain" userId="84106089-fb04-4f22-825f-488077e4bd72" providerId="ADAL" clId="{5E6534DD-D4CB-4397-9382-FF1FB59AA566}" dt="2022-03-10T02:55:42.997" v="13" actId="20577"/>
          <ac:spMkLst>
            <pc:docMk/>
            <pc:sldMk cId="3043297535" sldId="1164"/>
            <ac:spMk id="2" creationId="{A9354EC1-60D1-CD48-8690-FF0B6D8AC540}"/>
          </ac:spMkLst>
        </pc:spChg>
      </pc:sldChg>
      <pc:sldChg chg="modSp mod">
        <pc:chgData name="Lafarguette, Romain" userId="84106089-fb04-4f22-825f-488077e4bd72" providerId="ADAL" clId="{5E6534DD-D4CB-4397-9382-FF1FB59AA566}" dt="2022-03-10T02:58:45.816" v="498" actId="20577"/>
        <pc:sldMkLst>
          <pc:docMk/>
          <pc:sldMk cId="422998752" sldId="1358"/>
        </pc:sldMkLst>
        <pc:spChg chg="mod">
          <ac:chgData name="Lafarguette, Romain" userId="84106089-fb04-4f22-825f-488077e4bd72" providerId="ADAL" clId="{5E6534DD-D4CB-4397-9382-FF1FB59AA566}" dt="2022-03-10T02:58:45.816" v="498" actId="20577"/>
          <ac:spMkLst>
            <pc:docMk/>
            <pc:sldMk cId="422998752" sldId="1358"/>
            <ac:spMk id="5" creationId="{55993C5F-C448-6542-89BC-ECE1A4FE3F56}"/>
          </ac:spMkLst>
        </pc:spChg>
      </pc:sldChg>
      <pc:sldChg chg="modSp mod">
        <pc:chgData name="Lafarguette, Romain" userId="84106089-fb04-4f22-825f-488077e4bd72" providerId="ADAL" clId="{5E6534DD-D4CB-4397-9382-FF1FB59AA566}" dt="2022-03-10T02:56:08.779" v="35" actId="20577"/>
        <pc:sldMkLst>
          <pc:docMk/>
          <pc:sldMk cId="421998486" sldId="1361"/>
        </pc:sldMkLst>
        <pc:spChg chg="mod">
          <ac:chgData name="Lafarguette, Romain" userId="84106089-fb04-4f22-825f-488077e4bd72" providerId="ADAL" clId="{5E6534DD-D4CB-4397-9382-FF1FB59AA566}" dt="2022-03-10T02:56:08.779" v="35" actId="20577"/>
          <ac:spMkLst>
            <pc:docMk/>
            <pc:sldMk cId="421998486" sldId="1361"/>
            <ac:spMk id="2" creationId="{C9166851-7A2D-445B-8D36-180A74CD8897}"/>
          </ac:spMkLst>
        </pc:spChg>
      </pc:sldChg>
      <pc:sldChg chg="modSp mod">
        <pc:chgData name="Lafarguette, Romain" userId="84106089-fb04-4f22-825f-488077e4bd72" providerId="ADAL" clId="{5E6534DD-D4CB-4397-9382-FF1FB59AA566}" dt="2022-03-10T23:20:20.619" v="499" actId="20577"/>
        <pc:sldMkLst>
          <pc:docMk/>
          <pc:sldMk cId="960302636" sldId="1367"/>
        </pc:sldMkLst>
        <pc:spChg chg="mod">
          <ac:chgData name="Lafarguette, Romain" userId="84106089-fb04-4f22-825f-488077e4bd72" providerId="ADAL" clId="{5E6534DD-D4CB-4397-9382-FF1FB59AA566}" dt="2022-03-10T23:20:20.619" v="499" actId="20577"/>
          <ac:spMkLst>
            <pc:docMk/>
            <pc:sldMk cId="960302636" sldId="1367"/>
            <ac:spMk id="60" creationId="{50F16B1E-D55A-4EBB-BDF5-479966C92B90}"/>
          </ac:spMkLst>
        </pc:spChg>
      </pc:sldChg>
    </pc:docChg>
  </pc:docChgLst>
  <pc:docChgLst>
    <pc:chgData name="Romain Pierre Roland Lafarguette" userId="78fdd2e7-486f-4d16-9f32-1ba275592a82" providerId="ADAL" clId="{82601CCE-3905-45C4-8BEB-62884C200A06}"/>
    <pc:docChg chg="mod modSld modMainMaster">
      <pc:chgData name="Romain Pierre Roland Lafarguette" userId="78fdd2e7-486f-4d16-9f32-1ba275592a82" providerId="ADAL" clId="{82601CCE-3905-45C4-8BEB-62884C200A06}" dt="2022-11-11T01:21:19.120" v="5" actId="20577"/>
      <pc:docMkLst>
        <pc:docMk/>
      </pc:docMkLst>
      <pc:sldChg chg="modSp mod">
        <pc:chgData name="Romain Pierre Roland Lafarguette" userId="78fdd2e7-486f-4d16-9f32-1ba275592a82" providerId="ADAL" clId="{82601CCE-3905-45C4-8BEB-62884C200A06}" dt="2022-11-11T01:21:19.120" v="5" actId="20577"/>
        <pc:sldMkLst>
          <pc:docMk/>
          <pc:sldMk cId="3043297535" sldId="1164"/>
        </pc:sldMkLst>
        <pc:spChg chg="mod">
          <ac:chgData name="Romain Pierre Roland Lafarguette" userId="78fdd2e7-486f-4d16-9f32-1ba275592a82" providerId="ADAL" clId="{82601CCE-3905-45C4-8BEB-62884C200A06}" dt="2022-11-11T01:21:19.120" v="5" actId="20577"/>
          <ac:spMkLst>
            <pc:docMk/>
            <pc:sldMk cId="3043297535" sldId="1164"/>
            <ac:spMk id="3" creationId="{AE34567D-8DF8-2F4C-807C-947F097BF330}"/>
          </ac:spMkLst>
        </pc:spChg>
      </pc:sldChg>
      <pc:sldMasterChg chg="addSp mod">
        <pc:chgData name="Romain Pierre Roland Lafarguette" userId="78fdd2e7-486f-4d16-9f32-1ba275592a82" providerId="ADAL" clId="{82601CCE-3905-45C4-8BEB-62884C200A06}" dt="2022-11-11T01:20:58.882" v="0" actId="33475"/>
        <pc:sldMasterMkLst>
          <pc:docMk/>
          <pc:sldMasterMk cId="0" sldId="2147483660"/>
        </pc:sldMasterMkLst>
        <pc:spChg chg="add">
          <ac:chgData name="Romain Pierre Roland Lafarguette" userId="78fdd2e7-486f-4d16-9f32-1ba275592a82" providerId="ADAL" clId="{82601CCE-3905-45C4-8BEB-62884C200A06}" dt="2022-11-11T01:20:58.882" v="0" actId="33475"/>
          <ac:spMkLst>
            <pc:docMk/>
            <pc:sldMasterMk cId="0" sldId="2147483660"/>
            <ac:spMk id="7" creationId="{6DA858C6-5193-33B9-E037-FABDB56B9EF0}"/>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a:solidFill>
                <a:schemeClr val="tx2"/>
              </a:solidFill>
              <a:latin typeface="Arial Black" charset="0"/>
              <a:ea typeface="Arial Black" charset="0"/>
              <a:cs typeface="Arial Black" charset="0"/>
            </a:rPr>
            <a:t>Actif</a:t>
          </a:r>
          <a:endParaRPr lang="en-US" sz="4000" b="1" i="0" kern="1200" dirty="0">
            <a:solidFill>
              <a:schemeClr val="tx2"/>
            </a:solidFill>
            <a:latin typeface="Arial Black" charset="0"/>
            <a:ea typeface="Arial Black" charset="0"/>
            <a:cs typeface="Arial Black" charset="0"/>
          </a:endParaRP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a:solidFill>
                <a:schemeClr val="tx2"/>
              </a:solidFill>
              <a:latin typeface="Arial Black" charset="0"/>
              <a:ea typeface="Arial Black" charset="0"/>
              <a:cs typeface="Arial Black" charset="0"/>
            </a:rPr>
            <a:t>Passif</a:t>
          </a:r>
          <a:endParaRPr lang="en-US" sz="4000" b="1" i="0" kern="1200" dirty="0">
            <a:solidFill>
              <a:schemeClr val="tx2"/>
            </a:solidFill>
            <a:latin typeface="Arial Black" charset="0"/>
            <a:ea typeface="Arial Black" charset="0"/>
            <a:cs typeface="Arial Black" charset="0"/>
          </a:endParaRP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Actifs Etrangers Net</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Actifs domestiques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Autres actifs nets</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Fiduciaire en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Titres émis par la banque centrale</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Réserves des banques commerciales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Comptes de capital et de réévaluation</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(Net du passif en FX)</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Créances sur le gouvernement (titres et avances)</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Créances sur les banques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Autres actifs – autres passifs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Dépôts du gouvernement</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a:t>Facteurs autonomes</a:t>
          </a:r>
          <a:endParaRPr lang="en-US" sz="2800" dirty="0"/>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a:t>= Actifs nets en devise</a:t>
          </a:r>
          <a:endParaRPr lang="en-US" dirty="0"/>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a:t>Position Monétaire</a:t>
          </a:r>
          <a:endParaRPr lang="en-US" dirty="0"/>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a:t>+/- Opérations d’open market</a:t>
          </a:r>
          <a:endParaRPr lang="en-US" dirty="0"/>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Position du gouvernement*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a:t>- Fiduciaire en circulation</a:t>
          </a:r>
          <a:endParaRPr lang="en-US" dirty="0"/>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a:t>+ Facilités de prêt &amp; ALU</a:t>
          </a:r>
          <a:endParaRPr lang="en-US" dirty="0"/>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a:t>- Facilités de dépôts</a:t>
          </a:r>
          <a:endParaRPr lang="en-US" dirty="0"/>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err="1"/>
            <a:t>Facteurs</a:t>
          </a:r>
          <a:r>
            <a:rPr lang="en-US" dirty="0"/>
            <a:t> </a:t>
          </a:r>
          <a:r>
            <a:rPr lang="en-US" dirty="0" err="1"/>
            <a:t>Autonomes</a:t>
          </a:r>
          <a:endParaRPr lang="en-US" dirty="0"/>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err="1"/>
            <a:t>Monnaie</a:t>
          </a:r>
          <a:r>
            <a:rPr lang="en-US" dirty="0"/>
            <a:t> </a:t>
          </a:r>
          <a:r>
            <a:rPr lang="en-US" dirty="0" err="1"/>
            <a:t>en</a:t>
          </a:r>
          <a:r>
            <a:rPr lang="en-US" dirty="0"/>
            <a:t>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400" kern="1200" dirty="0">
              <a:solidFill>
                <a:srgbClr val="FEFEFE"/>
              </a:solidFill>
              <a:latin typeface="Arial" panose="020B0604020202020204"/>
              <a:ea typeface="+mn-ea"/>
              <a:cs typeface="+mn-cs"/>
            </a:rPr>
            <a:t>Crédit Net au </a:t>
          </a:r>
          <a:r>
            <a:rPr lang="en-US" sz="2400" kern="1200" dirty="0" err="1">
              <a:solidFill>
                <a:srgbClr val="FEFEFE"/>
              </a:solidFill>
              <a:latin typeface="Arial" panose="020B0604020202020204"/>
              <a:ea typeface="+mn-ea"/>
              <a:cs typeface="+mn-cs"/>
            </a:rPr>
            <a:t>Gouvernement</a:t>
          </a:r>
          <a:endParaRPr lang="en-US" sz="24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err="1"/>
            <a:t>Actifs</a:t>
          </a:r>
          <a:r>
            <a:rPr lang="en-US" dirty="0"/>
            <a:t> nets </a:t>
          </a:r>
          <a:r>
            <a:rPr lang="en-US" dirty="0" err="1"/>
            <a:t>en</a:t>
          </a:r>
          <a:r>
            <a:rPr lang="en-US" dirty="0"/>
            <a:t> devise</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err="1"/>
            <a:t>Autres</a:t>
          </a:r>
          <a:endParaRPr lang="en-US" dirty="0"/>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2400" kern="1200" dirty="0"/>
            <a:t>Gestion de la </a:t>
          </a:r>
          <a:r>
            <a:rPr lang="en-US" sz="2400" kern="1200" dirty="0" err="1"/>
            <a:t>trésorerie</a:t>
          </a:r>
          <a:r>
            <a:rPr lang="en-US" sz="2400" kern="1200" dirty="0"/>
            <a:t> du </a:t>
          </a:r>
          <a:r>
            <a:rPr lang="en-US" sz="2400" kern="1200" dirty="0" err="1"/>
            <a:t>gouvernement</a:t>
          </a:r>
          <a:endParaRPr lang="en-US" sz="2400" kern="1200" dirty="0">
            <a:solidFill>
              <a:srgbClr val="FEFEFE"/>
            </a:solidFill>
            <a:latin typeface="Arial" panose="020B0604020202020204"/>
            <a:ea typeface="+mn-ea"/>
            <a:cs typeface="+mn-cs"/>
          </a:endParaRP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err="1"/>
            <a:t>Demande</a:t>
          </a:r>
          <a:r>
            <a:rPr lang="en-US" dirty="0"/>
            <a:t> pour motifs de transaction</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2400" kern="1200" dirty="0">
              <a:solidFill>
                <a:srgbClr val="FEFEFE"/>
              </a:solidFill>
              <a:latin typeface="Arial" panose="020B0604020202020204"/>
              <a:ea typeface="+mn-ea"/>
              <a:cs typeface="+mn-cs"/>
            </a:rPr>
            <a:t>Flux de </a:t>
          </a:r>
          <a:r>
            <a:rPr lang="en-US" sz="2400" kern="1200" dirty="0" err="1">
              <a:solidFill>
                <a:srgbClr val="FEFEFE"/>
              </a:solidFill>
              <a:latin typeface="Arial" panose="020B0604020202020204"/>
              <a:ea typeface="+mn-ea"/>
              <a:cs typeface="+mn-cs"/>
            </a:rPr>
            <a:t>compte</a:t>
          </a:r>
          <a:r>
            <a:rPr lang="en-US" sz="2400" kern="1200" dirty="0">
              <a:solidFill>
                <a:srgbClr val="FEFEFE"/>
              </a:solidFill>
              <a:latin typeface="Arial" panose="020B0604020202020204"/>
              <a:ea typeface="+mn-ea"/>
              <a:cs typeface="+mn-cs"/>
            </a:rPr>
            <a:t> courant et de capital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2000" kern="1200" dirty="0" err="1">
              <a:solidFill>
                <a:srgbClr val="FEFEFE"/>
              </a:solidFill>
              <a:latin typeface="Arial" panose="020B0604020202020204"/>
              <a:ea typeface="+mn-ea"/>
              <a:cs typeface="+mn-cs"/>
            </a:rPr>
            <a:t>Endettement</a:t>
          </a:r>
          <a:r>
            <a:rPr lang="en-US" sz="2000" kern="1200" dirty="0">
              <a:solidFill>
                <a:srgbClr val="FEFEFE"/>
              </a:solidFill>
              <a:latin typeface="Arial" panose="020B0604020202020204"/>
              <a:ea typeface="+mn-ea"/>
              <a:cs typeface="+mn-cs"/>
            </a:rPr>
            <a:t> </a:t>
          </a:r>
          <a:r>
            <a:rPr lang="en-US" sz="2000" kern="1200" dirty="0" err="1">
              <a:solidFill>
                <a:srgbClr val="FEFEFE"/>
              </a:solidFill>
              <a:latin typeface="Arial" panose="020B0604020202020204"/>
              <a:ea typeface="+mn-ea"/>
              <a:cs typeface="+mn-cs"/>
            </a:rPr>
            <a:t>auprès</a:t>
          </a:r>
          <a:r>
            <a:rPr lang="en-US" sz="2000" kern="1200" dirty="0">
              <a:solidFill>
                <a:srgbClr val="FEFEFE"/>
              </a:solidFill>
              <a:latin typeface="Arial" panose="020B0604020202020204"/>
              <a:ea typeface="+mn-ea"/>
              <a:cs typeface="+mn-cs"/>
            </a:rPr>
            <a:t> des </a:t>
          </a:r>
          <a:r>
            <a:rPr lang="en-US" sz="2000" kern="1200" dirty="0" err="1">
              <a:solidFill>
                <a:srgbClr val="FEFEFE"/>
              </a:solidFill>
              <a:latin typeface="Arial" panose="020B0604020202020204"/>
              <a:ea typeface="+mn-ea"/>
              <a:cs typeface="+mn-cs"/>
            </a:rPr>
            <a:t>marchés</a:t>
          </a:r>
          <a:r>
            <a:rPr lang="en-US" sz="2000" kern="1200" dirty="0">
              <a:solidFill>
                <a:srgbClr val="FEFEFE"/>
              </a:solidFill>
              <a:latin typeface="Arial" panose="020B0604020202020204"/>
              <a:ea typeface="+mn-ea"/>
              <a:cs typeface="+mn-cs"/>
            </a:rPr>
            <a:t> domestiques et étrangers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20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20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custScaleX="121829">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err="1"/>
            <a:t>Facteurs</a:t>
          </a:r>
          <a:r>
            <a:rPr lang="en-US" dirty="0"/>
            <a:t> </a:t>
          </a:r>
          <a:r>
            <a:rPr lang="en-US" dirty="0" err="1"/>
            <a:t>autonomes</a:t>
          </a:r>
          <a:endParaRPr lang="en-US" dirty="0"/>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err="1"/>
            <a:t>Monnaie</a:t>
          </a:r>
          <a:r>
            <a:rPr lang="en-US" dirty="0"/>
            <a:t> </a:t>
          </a:r>
          <a:r>
            <a:rPr lang="en-US" dirty="0" err="1"/>
            <a:t>en</a:t>
          </a:r>
          <a:r>
            <a:rPr lang="en-US" dirty="0"/>
            <a:t>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dirty="0">
              <a:solidFill>
                <a:srgbClr val="FEFEFE"/>
              </a:solidFill>
              <a:latin typeface="Arial" panose="020B0604020202020204"/>
              <a:ea typeface="+mn-ea"/>
              <a:cs typeface="+mn-cs"/>
            </a:rPr>
            <a:t>Crédit net au </a:t>
          </a:r>
          <a:r>
            <a:rPr lang="en-US" sz="2600" kern="1200" dirty="0" err="1">
              <a:solidFill>
                <a:srgbClr val="FEFEFE"/>
              </a:solidFill>
              <a:latin typeface="Arial" panose="020B0604020202020204"/>
              <a:ea typeface="+mn-ea"/>
              <a:cs typeface="+mn-cs"/>
            </a:rPr>
            <a:t>gouvernement</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err="1"/>
            <a:t>Actifs</a:t>
          </a:r>
          <a:r>
            <a:rPr lang="en-US" dirty="0"/>
            <a:t> nets </a:t>
          </a:r>
          <a:r>
            <a:rPr lang="en-US" dirty="0" err="1"/>
            <a:t>en</a:t>
          </a:r>
          <a:r>
            <a:rPr lang="en-US" dirty="0"/>
            <a:t> devises </a:t>
          </a:r>
          <a:r>
            <a:rPr lang="en-US" dirty="0" err="1"/>
            <a:t>étrangères</a:t>
          </a:r>
          <a:endParaRPr lang="en-US" dirty="0"/>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err="1"/>
            <a:t>Autres</a:t>
          </a:r>
          <a:endParaRPr lang="en-US" dirty="0"/>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err="1"/>
            <a:t>Prévisions</a:t>
          </a:r>
          <a:r>
            <a:rPr lang="en-US" dirty="0"/>
            <a:t> du </a:t>
          </a:r>
          <a:r>
            <a:rPr lang="en-US" dirty="0" err="1"/>
            <a:t>Trésor</a:t>
          </a:r>
          <a:endParaRPr lang="en-US" dirty="0"/>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err="1"/>
            <a:t>Modèle</a:t>
          </a:r>
          <a:r>
            <a:rPr lang="en-US" dirty="0"/>
            <a:t> de </a:t>
          </a:r>
          <a:r>
            <a:rPr lang="en-US" dirty="0" err="1"/>
            <a:t>séries</a:t>
          </a:r>
          <a:r>
            <a:rPr lang="en-US" dirty="0"/>
            <a:t> </a:t>
          </a:r>
          <a:r>
            <a:rPr lang="en-US" dirty="0" err="1"/>
            <a:t>temporelles</a:t>
          </a:r>
          <a:endParaRPr lang="en-US" dirty="0"/>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err="1"/>
            <a:t>Modèle</a:t>
          </a:r>
          <a:r>
            <a:rPr lang="en-US" dirty="0"/>
            <a:t> de </a:t>
          </a:r>
          <a:r>
            <a:rPr lang="en-US" dirty="0" err="1"/>
            <a:t>volatilité</a:t>
          </a:r>
          <a:endParaRPr lang="en-US" dirty="0"/>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err="1"/>
            <a:t>Jugement</a:t>
          </a:r>
          <a:r>
            <a:rPr lang="en-US" dirty="0"/>
            <a:t> </a:t>
          </a:r>
          <a:r>
            <a:rPr lang="en-US" dirty="0" err="1"/>
            <a:t>d’expert</a:t>
          </a:r>
          <a:r>
            <a:rPr lang="en-US" dirty="0"/>
            <a:t> /</a:t>
          </a:r>
          <a:r>
            <a:rPr lang="en-US" dirty="0" err="1"/>
            <a:t>modèle</a:t>
          </a:r>
          <a:r>
            <a:rPr lang="en-US" dirty="0"/>
            <a:t> 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err="1"/>
            <a:t>Aggrégation</a:t>
          </a:r>
          <a:r>
            <a:rPr lang="en-US" dirty="0"/>
            <a:t> des </a:t>
          </a:r>
          <a:r>
            <a:rPr lang="en-US" dirty="0" err="1"/>
            <a:t>Prévisions</a:t>
          </a:r>
          <a:r>
            <a:rPr lang="en-US" dirty="0"/>
            <a:t> par </a:t>
          </a:r>
          <a:r>
            <a:rPr lang="en-US" dirty="0" err="1"/>
            <a:t>Méthodes</a:t>
          </a:r>
          <a:r>
            <a:rPr lang="en-US" dirty="0"/>
            <a:t> </a:t>
          </a:r>
          <a:r>
            <a:rPr lang="en-US" dirty="0" err="1"/>
            <a:t>Hiérarchiques</a:t>
          </a:r>
          <a:endParaRPr lang="en-US" dirty="0"/>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Modèles uniques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Sélection dynamique</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Combinaison de modèles</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chacun</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Classés par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Utilise le meilleur modèle récemment</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S’ajuste rapidement aux changements structurels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Moyenne des trois meilleurs modèles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Réduit le risque modèle</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Estimer tous les modèles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Performance hors-échantillon</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Quelle est la precision/performance de chaque modèle</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Prévisions</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En s’appuyant sur le “meilleur” modèle, prévoit la liquidité</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Comment chaque modèle parvient-il à exploiter l’information de l’échantillon?</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a:solidFill>
                <a:schemeClr val="tx2"/>
              </a:solidFill>
              <a:latin typeface="Arial Black" charset="0"/>
              <a:ea typeface="Arial Black" charset="0"/>
              <a:cs typeface="Arial Black" charset="0"/>
            </a:rPr>
            <a:t>Actif</a:t>
          </a:r>
          <a:endParaRPr lang="en-US" sz="4000" b="1" i="0" kern="1200" dirty="0">
            <a:solidFill>
              <a:schemeClr val="tx2"/>
            </a:solidFill>
            <a:latin typeface="Arial Black" charset="0"/>
            <a:ea typeface="Arial Black" charset="0"/>
            <a:cs typeface="Arial Black" charset="0"/>
          </a:endParaRP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Actifs Etrangers Net</a:t>
          </a:r>
        </a:p>
        <a:p>
          <a:pPr marL="114300" lvl="1" indent="-114300" algn="l" defTabSz="622300">
            <a:lnSpc>
              <a:spcPct val="90000"/>
            </a:lnSpc>
            <a:spcBef>
              <a:spcPct val="0"/>
            </a:spcBef>
            <a:spcAft>
              <a:spcPct val="15000"/>
            </a:spcAft>
            <a:buChar char="•"/>
          </a:pPr>
          <a:r>
            <a:rPr lang="en-US" sz="1400" kern="1200"/>
            <a:t>(Net du passif en FX)</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Actifs domestiques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Créances sur le gouvernement (titres et avances)</a:t>
          </a:r>
        </a:p>
        <a:p>
          <a:pPr marL="114300" lvl="1" indent="-114300" algn="l" defTabSz="622300">
            <a:lnSpc>
              <a:spcPct val="90000"/>
            </a:lnSpc>
            <a:spcBef>
              <a:spcPct val="0"/>
            </a:spcBef>
            <a:spcAft>
              <a:spcPct val="15000"/>
            </a:spcAft>
            <a:buChar char="•"/>
          </a:pPr>
          <a:r>
            <a:rPr lang="en-US" sz="1400" kern="1200"/>
            <a:t>Créances sur les banques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Autres actifs nets</a:t>
          </a:r>
        </a:p>
        <a:p>
          <a:pPr marL="114300" lvl="1" indent="-114300" algn="l" defTabSz="666750">
            <a:lnSpc>
              <a:spcPct val="90000"/>
            </a:lnSpc>
            <a:spcBef>
              <a:spcPct val="0"/>
            </a:spcBef>
            <a:spcAft>
              <a:spcPct val="15000"/>
            </a:spcAft>
            <a:buChar char="•"/>
          </a:pPr>
          <a:r>
            <a:rPr lang="en-US" sz="1500" kern="1200"/>
            <a:t>Autres actifs – autres passifs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a:solidFill>
                <a:schemeClr val="tx2"/>
              </a:solidFill>
              <a:latin typeface="Arial Black" charset="0"/>
              <a:ea typeface="Arial Black" charset="0"/>
              <a:cs typeface="Arial Black" charset="0"/>
            </a:rPr>
            <a:t>Passif</a:t>
          </a:r>
          <a:endParaRPr lang="en-US" sz="4000" b="1" i="0" kern="1200" dirty="0">
            <a:solidFill>
              <a:schemeClr val="tx2"/>
            </a:solidFill>
            <a:latin typeface="Arial Black" charset="0"/>
            <a:ea typeface="Arial Black" charset="0"/>
            <a:cs typeface="Arial Black" charset="0"/>
          </a:endParaRP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Fiduciaire en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Dépôts du gouvernement</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Titres émis par la banque centrale</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Réserves des banques commerciales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Comptes de capital et de réévaluation</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909" y="450731"/>
          <a:ext cx="2999393" cy="209957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Facteurs autonomes</a:t>
          </a:r>
          <a:endParaRPr lang="en-US" sz="2800" kern="1200" dirty="0"/>
        </a:p>
      </dsp:txBody>
      <dsp:txXfrm rot="-5400000">
        <a:off x="1" y="1050610"/>
        <a:ext cx="2099575" cy="899818"/>
      </dsp:txXfrm>
    </dsp:sp>
    <dsp:sp modelId="{2CF7F648-11C4-481F-B63D-DAFE8E5F2E0D}">
      <dsp:nvSpPr>
        <dsp:cNvPr id="0" name=""/>
        <dsp:cNvSpPr/>
      </dsp:nvSpPr>
      <dsp:spPr>
        <a:xfrm rot="5400000">
          <a:off x="4476558" y="-2376160"/>
          <a:ext cx="1949605" cy="670357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FontTx/>
            <a:buNone/>
          </a:pPr>
          <a:r>
            <a:rPr lang="en-US" sz="3800" kern="1200"/>
            <a:t>= Actifs nets en devise</a:t>
          </a:r>
          <a:endParaRPr lang="en-US" sz="3800" kern="1200" dirty="0"/>
        </a:p>
        <a:p>
          <a:pPr marL="285750" lvl="1" indent="-285750" algn="l" defTabSz="1689100">
            <a:lnSpc>
              <a:spcPct val="90000"/>
            </a:lnSpc>
            <a:spcBef>
              <a:spcPct val="0"/>
            </a:spcBef>
            <a:spcAft>
              <a:spcPct val="15000"/>
            </a:spcAft>
            <a:buFontTx/>
            <a:buNone/>
          </a:pPr>
          <a:r>
            <a:rPr lang="en-US" sz="3800" kern="1200"/>
            <a:t>+ Position du gouvernement* </a:t>
          </a:r>
          <a:endParaRPr lang="en-US" sz="3800" kern="1200" dirty="0"/>
        </a:p>
        <a:p>
          <a:pPr marL="285750" lvl="1" indent="-285750" algn="l" defTabSz="1689100">
            <a:lnSpc>
              <a:spcPct val="90000"/>
            </a:lnSpc>
            <a:spcBef>
              <a:spcPct val="0"/>
            </a:spcBef>
            <a:spcAft>
              <a:spcPct val="15000"/>
            </a:spcAft>
            <a:buFontTx/>
            <a:buNone/>
          </a:pPr>
          <a:r>
            <a:rPr lang="en-US" sz="3800" kern="1200"/>
            <a:t>- Fiduciaire en circulation</a:t>
          </a:r>
          <a:endParaRPr lang="en-US" sz="3800" kern="1200" dirty="0"/>
        </a:p>
      </dsp:txBody>
      <dsp:txXfrm rot="-5400000">
        <a:off x="2099575" y="95995"/>
        <a:ext cx="6608400" cy="1759261"/>
      </dsp:txXfrm>
    </dsp:sp>
    <dsp:sp modelId="{590F0750-31C0-4DBC-A70E-FAF45CC77158}">
      <dsp:nvSpPr>
        <dsp:cNvPr id="0" name=""/>
        <dsp:cNvSpPr/>
      </dsp:nvSpPr>
      <dsp:spPr>
        <a:xfrm rot="5400000">
          <a:off x="-449909" y="3170029"/>
          <a:ext cx="2999393" cy="209957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Position Monétaire</a:t>
          </a:r>
          <a:endParaRPr lang="en-US" sz="3200" kern="1200" dirty="0"/>
        </a:p>
      </dsp:txBody>
      <dsp:txXfrm rot="-5400000">
        <a:off x="1" y="3769908"/>
        <a:ext cx="2099575" cy="899818"/>
      </dsp:txXfrm>
    </dsp:sp>
    <dsp:sp modelId="{D5AE6BE3-ED17-4679-948C-7197A76673EC}">
      <dsp:nvSpPr>
        <dsp:cNvPr id="0" name=""/>
        <dsp:cNvSpPr/>
      </dsp:nvSpPr>
      <dsp:spPr>
        <a:xfrm rot="5400000">
          <a:off x="4476558" y="342314"/>
          <a:ext cx="1949605" cy="670357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FontTx/>
            <a:buNone/>
          </a:pPr>
          <a:r>
            <a:rPr lang="en-US" sz="3800" kern="1200"/>
            <a:t>+/- Opérations d’open market</a:t>
          </a:r>
          <a:endParaRPr lang="en-US" sz="3800" kern="1200" dirty="0"/>
        </a:p>
        <a:p>
          <a:pPr marL="285750" lvl="1" indent="-285750" algn="l" defTabSz="1689100">
            <a:lnSpc>
              <a:spcPct val="90000"/>
            </a:lnSpc>
            <a:spcBef>
              <a:spcPct val="0"/>
            </a:spcBef>
            <a:spcAft>
              <a:spcPct val="15000"/>
            </a:spcAft>
            <a:buFontTx/>
            <a:buNone/>
          </a:pPr>
          <a:r>
            <a:rPr lang="en-US" sz="3800" kern="1200"/>
            <a:t>+ Facilités de prêt &amp; ALU</a:t>
          </a:r>
          <a:endParaRPr lang="en-US" sz="3800" kern="1200" dirty="0"/>
        </a:p>
        <a:p>
          <a:pPr marL="285750" lvl="1" indent="-285750" algn="l" defTabSz="1689100">
            <a:lnSpc>
              <a:spcPct val="90000"/>
            </a:lnSpc>
            <a:spcBef>
              <a:spcPct val="0"/>
            </a:spcBef>
            <a:spcAft>
              <a:spcPct val="15000"/>
            </a:spcAft>
            <a:buFontTx/>
            <a:buNone/>
          </a:pPr>
          <a:r>
            <a:rPr lang="en-US" sz="3800" kern="1200"/>
            <a:t>- Facilités de dépôts</a:t>
          </a:r>
          <a:endParaRPr lang="en-US" sz="3800" kern="1200" dirty="0"/>
        </a:p>
      </dsp:txBody>
      <dsp:txXfrm rot="-5400000">
        <a:off x="2099575" y="2814469"/>
        <a:ext cx="6608400" cy="1759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355101" y="3391500"/>
          <a:ext cx="317188" cy="972711"/>
        </a:xfrm>
        <a:custGeom>
          <a:avLst/>
          <a:gdLst/>
          <a:ahLst/>
          <a:cxnLst/>
          <a:rect l="0" t="0" r="0" b="0"/>
          <a:pathLst>
            <a:path>
              <a:moveTo>
                <a:pt x="0" y="0"/>
              </a:moveTo>
              <a:lnTo>
                <a:pt x="0" y="972711"/>
              </a:lnTo>
              <a:lnTo>
                <a:pt x="317188" y="9727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34782" y="2035953"/>
          <a:ext cx="4066154" cy="298252"/>
        </a:xfrm>
        <a:custGeom>
          <a:avLst/>
          <a:gdLst/>
          <a:ahLst/>
          <a:cxnLst/>
          <a:rect l="0" t="0" r="0" b="0"/>
          <a:pathLst>
            <a:path>
              <a:moveTo>
                <a:pt x="0" y="0"/>
              </a:moveTo>
              <a:lnTo>
                <a:pt x="0" y="76220"/>
              </a:lnTo>
              <a:lnTo>
                <a:pt x="4066154" y="76220"/>
              </a:lnTo>
              <a:lnTo>
                <a:pt x="4066154" y="298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796448" y="3391500"/>
          <a:ext cx="317188" cy="2474069"/>
        </a:xfrm>
        <a:custGeom>
          <a:avLst/>
          <a:gdLst/>
          <a:ahLst/>
          <a:cxnLst/>
          <a:rect l="0" t="0" r="0" b="0"/>
          <a:pathLst>
            <a:path>
              <a:moveTo>
                <a:pt x="0" y="0"/>
              </a:moveTo>
              <a:lnTo>
                <a:pt x="0" y="2474069"/>
              </a:lnTo>
              <a:lnTo>
                <a:pt x="317188" y="24740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796448" y="3391500"/>
          <a:ext cx="317188" cy="972711"/>
        </a:xfrm>
        <a:custGeom>
          <a:avLst/>
          <a:gdLst/>
          <a:ahLst/>
          <a:cxnLst/>
          <a:rect l="0" t="0" r="0" b="0"/>
          <a:pathLst>
            <a:path>
              <a:moveTo>
                <a:pt x="0" y="0"/>
              </a:moveTo>
              <a:lnTo>
                <a:pt x="0" y="972711"/>
              </a:lnTo>
              <a:lnTo>
                <a:pt x="317188" y="9727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34782" y="2035953"/>
          <a:ext cx="1507501" cy="298252"/>
        </a:xfrm>
        <a:custGeom>
          <a:avLst/>
          <a:gdLst/>
          <a:ahLst/>
          <a:cxnLst/>
          <a:rect l="0" t="0" r="0" b="0"/>
          <a:pathLst>
            <a:path>
              <a:moveTo>
                <a:pt x="0" y="0"/>
              </a:moveTo>
              <a:lnTo>
                <a:pt x="0" y="76220"/>
              </a:lnTo>
              <a:lnTo>
                <a:pt x="1507501" y="76220"/>
              </a:lnTo>
              <a:lnTo>
                <a:pt x="1507501" y="298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776201" y="3391500"/>
          <a:ext cx="317188" cy="2474069"/>
        </a:xfrm>
        <a:custGeom>
          <a:avLst/>
          <a:gdLst/>
          <a:ahLst/>
          <a:cxnLst/>
          <a:rect l="0" t="0" r="0" b="0"/>
          <a:pathLst>
            <a:path>
              <a:moveTo>
                <a:pt x="0" y="0"/>
              </a:moveTo>
              <a:lnTo>
                <a:pt x="0" y="2474069"/>
              </a:lnTo>
              <a:lnTo>
                <a:pt x="317188" y="24740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776201" y="3391500"/>
          <a:ext cx="317188" cy="972711"/>
        </a:xfrm>
        <a:custGeom>
          <a:avLst/>
          <a:gdLst/>
          <a:ahLst/>
          <a:cxnLst/>
          <a:rect l="0" t="0" r="0" b="0"/>
          <a:pathLst>
            <a:path>
              <a:moveTo>
                <a:pt x="0" y="0"/>
              </a:moveTo>
              <a:lnTo>
                <a:pt x="0" y="972711"/>
              </a:lnTo>
              <a:lnTo>
                <a:pt x="317188" y="9727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622037" y="2035953"/>
          <a:ext cx="1512745" cy="298252"/>
        </a:xfrm>
        <a:custGeom>
          <a:avLst/>
          <a:gdLst/>
          <a:ahLst/>
          <a:cxnLst/>
          <a:rect l="0" t="0" r="0" b="0"/>
          <a:pathLst>
            <a:path>
              <a:moveTo>
                <a:pt x="1512745" y="0"/>
              </a:moveTo>
              <a:lnTo>
                <a:pt x="1512745" y="76220"/>
              </a:lnTo>
              <a:lnTo>
                <a:pt x="0" y="76220"/>
              </a:lnTo>
              <a:lnTo>
                <a:pt x="0" y="298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7548" y="3391500"/>
          <a:ext cx="317188" cy="972711"/>
        </a:xfrm>
        <a:custGeom>
          <a:avLst/>
          <a:gdLst/>
          <a:ahLst/>
          <a:cxnLst/>
          <a:rect l="0" t="0" r="0" b="0"/>
          <a:pathLst>
            <a:path>
              <a:moveTo>
                <a:pt x="0" y="0"/>
              </a:moveTo>
              <a:lnTo>
                <a:pt x="0" y="972711"/>
              </a:lnTo>
              <a:lnTo>
                <a:pt x="317188" y="97271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63384" y="2035953"/>
          <a:ext cx="4071398" cy="298252"/>
        </a:xfrm>
        <a:custGeom>
          <a:avLst/>
          <a:gdLst/>
          <a:ahLst/>
          <a:cxnLst/>
          <a:rect l="0" t="0" r="0" b="0"/>
          <a:pathLst>
            <a:path>
              <a:moveTo>
                <a:pt x="4071398" y="0"/>
              </a:moveTo>
              <a:lnTo>
                <a:pt x="4071398" y="76220"/>
              </a:lnTo>
              <a:lnTo>
                <a:pt x="0" y="76220"/>
              </a:lnTo>
              <a:lnTo>
                <a:pt x="0" y="298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77488" y="978659"/>
          <a:ext cx="2114589" cy="105729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err="1"/>
            <a:t>Facteurs</a:t>
          </a:r>
          <a:r>
            <a:rPr lang="en-US" sz="2500" kern="1200" dirty="0"/>
            <a:t> </a:t>
          </a:r>
          <a:r>
            <a:rPr lang="en-US" sz="2500" kern="1200" dirty="0" err="1"/>
            <a:t>Autonomes</a:t>
          </a:r>
          <a:endParaRPr lang="en-US" sz="2500" kern="1200" dirty="0"/>
        </a:p>
      </dsp:txBody>
      <dsp:txXfrm>
        <a:off x="4077488" y="978659"/>
        <a:ext cx="2114589" cy="1057294"/>
      </dsp:txXfrm>
    </dsp:sp>
    <dsp:sp modelId="{D18C4D48-61F7-462B-95A3-D576F3FC8F66}">
      <dsp:nvSpPr>
        <dsp:cNvPr id="0" name=""/>
        <dsp:cNvSpPr/>
      </dsp:nvSpPr>
      <dsp:spPr>
        <a:xfrm>
          <a:off x="6089" y="2334205"/>
          <a:ext cx="2114589" cy="10572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err="1"/>
            <a:t>Monnaie</a:t>
          </a:r>
          <a:r>
            <a:rPr lang="en-US" sz="2500" kern="1200" dirty="0"/>
            <a:t> </a:t>
          </a:r>
          <a:r>
            <a:rPr lang="en-US" sz="2500" kern="1200" dirty="0" err="1"/>
            <a:t>en</a:t>
          </a:r>
          <a:r>
            <a:rPr lang="en-US" sz="2500" kern="1200" dirty="0"/>
            <a:t> Circulation</a:t>
          </a:r>
        </a:p>
      </dsp:txBody>
      <dsp:txXfrm>
        <a:off x="6089" y="2334205"/>
        <a:ext cx="2114589" cy="1057294"/>
      </dsp:txXfrm>
    </dsp:sp>
    <dsp:sp modelId="{F983FAD2-5E97-45C7-92AE-C6109CAEE761}">
      <dsp:nvSpPr>
        <dsp:cNvPr id="0" name=""/>
        <dsp:cNvSpPr/>
      </dsp:nvSpPr>
      <dsp:spPr>
        <a:xfrm>
          <a:off x="534737" y="3835564"/>
          <a:ext cx="2114589"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err="1"/>
            <a:t>Demande</a:t>
          </a:r>
          <a:r>
            <a:rPr lang="en-US" sz="2500" kern="1200" dirty="0"/>
            <a:t> pour motifs de transaction</a:t>
          </a:r>
        </a:p>
      </dsp:txBody>
      <dsp:txXfrm>
        <a:off x="534737" y="3835564"/>
        <a:ext cx="2114589" cy="1057294"/>
      </dsp:txXfrm>
    </dsp:sp>
    <dsp:sp modelId="{19717C1D-D276-4424-8BE1-54633BB9F061}">
      <dsp:nvSpPr>
        <dsp:cNvPr id="0" name=""/>
        <dsp:cNvSpPr/>
      </dsp:nvSpPr>
      <dsp:spPr>
        <a:xfrm>
          <a:off x="2564742" y="2334205"/>
          <a:ext cx="2114589" cy="10572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800100">
            <a:lnSpc>
              <a:spcPct val="90000"/>
            </a:lnSpc>
            <a:spcBef>
              <a:spcPct val="0"/>
            </a:spcBef>
            <a:spcAft>
              <a:spcPct val="35000"/>
            </a:spcAft>
            <a:buNone/>
          </a:pPr>
          <a:r>
            <a:rPr lang="en-US" sz="2400" kern="1200" dirty="0">
              <a:solidFill>
                <a:srgbClr val="FEFEFE"/>
              </a:solidFill>
              <a:latin typeface="Arial" panose="020B0604020202020204"/>
              <a:ea typeface="+mn-ea"/>
              <a:cs typeface="+mn-cs"/>
            </a:rPr>
            <a:t>Crédit Net au </a:t>
          </a:r>
          <a:r>
            <a:rPr lang="en-US" sz="2400" kern="1200" dirty="0" err="1">
              <a:solidFill>
                <a:srgbClr val="FEFEFE"/>
              </a:solidFill>
              <a:latin typeface="Arial" panose="020B0604020202020204"/>
              <a:ea typeface="+mn-ea"/>
              <a:cs typeface="+mn-cs"/>
            </a:rPr>
            <a:t>Gouvernement</a:t>
          </a:r>
          <a:endParaRPr lang="en-US" sz="2400" kern="1200" dirty="0">
            <a:solidFill>
              <a:srgbClr val="FEFEFE"/>
            </a:solidFill>
            <a:latin typeface="Arial" panose="020B0604020202020204"/>
            <a:ea typeface="+mn-ea"/>
            <a:cs typeface="+mn-cs"/>
          </a:endParaRPr>
        </a:p>
      </dsp:txBody>
      <dsp:txXfrm>
        <a:off x="2564742" y="2334205"/>
        <a:ext cx="2114589" cy="1057294"/>
      </dsp:txXfrm>
    </dsp:sp>
    <dsp:sp modelId="{7F23F370-938E-473B-A582-791BDBD9101D}">
      <dsp:nvSpPr>
        <dsp:cNvPr id="0" name=""/>
        <dsp:cNvSpPr/>
      </dsp:nvSpPr>
      <dsp:spPr>
        <a:xfrm>
          <a:off x="3093390" y="3835564"/>
          <a:ext cx="2114589"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Gestion de la </a:t>
          </a:r>
          <a:r>
            <a:rPr lang="en-US" sz="2400" kern="1200" dirty="0" err="1"/>
            <a:t>trésorerie</a:t>
          </a:r>
          <a:r>
            <a:rPr lang="en-US" sz="2400" kern="1200" dirty="0"/>
            <a:t> du </a:t>
          </a:r>
          <a:r>
            <a:rPr lang="en-US" sz="2400" kern="1200" dirty="0" err="1"/>
            <a:t>gouvernement</a:t>
          </a:r>
          <a:endParaRPr lang="en-US" sz="2400" kern="1200" dirty="0">
            <a:solidFill>
              <a:srgbClr val="FEFEFE"/>
            </a:solidFill>
            <a:latin typeface="Arial" panose="020B0604020202020204"/>
            <a:ea typeface="+mn-ea"/>
            <a:cs typeface="+mn-cs"/>
          </a:endParaRPr>
        </a:p>
      </dsp:txBody>
      <dsp:txXfrm>
        <a:off x="3093390" y="3835564"/>
        <a:ext cx="2114589" cy="1057294"/>
      </dsp:txXfrm>
    </dsp:sp>
    <dsp:sp modelId="{80BA256F-9F1C-4BFC-B203-D6CC78264C1D}">
      <dsp:nvSpPr>
        <dsp:cNvPr id="0" name=""/>
        <dsp:cNvSpPr/>
      </dsp:nvSpPr>
      <dsp:spPr>
        <a:xfrm>
          <a:off x="3093390" y="5336922"/>
          <a:ext cx="2576182"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rgbClr val="FEFEFE"/>
              </a:solidFill>
              <a:latin typeface="Arial" panose="020B0604020202020204"/>
              <a:ea typeface="+mn-ea"/>
              <a:cs typeface="+mn-cs"/>
            </a:rPr>
            <a:t>Endettement</a:t>
          </a:r>
          <a:r>
            <a:rPr lang="en-US" sz="2000" kern="1200" dirty="0">
              <a:solidFill>
                <a:srgbClr val="FEFEFE"/>
              </a:solidFill>
              <a:latin typeface="Arial" panose="020B0604020202020204"/>
              <a:ea typeface="+mn-ea"/>
              <a:cs typeface="+mn-cs"/>
            </a:rPr>
            <a:t> </a:t>
          </a:r>
          <a:r>
            <a:rPr lang="en-US" sz="2000" kern="1200" dirty="0" err="1">
              <a:solidFill>
                <a:srgbClr val="FEFEFE"/>
              </a:solidFill>
              <a:latin typeface="Arial" panose="020B0604020202020204"/>
              <a:ea typeface="+mn-ea"/>
              <a:cs typeface="+mn-cs"/>
            </a:rPr>
            <a:t>auprès</a:t>
          </a:r>
          <a:r>
            <a:rPr lang="en-US" sz="2000" kern="1200" dirty="0">
              <a:solidFill>
                <a:srgbClr val="FEFEFE"/>
              </a:solidFill>
              <a:latin typeface="Arial" panose="020B0604020202020204"/>
              <a:ea typeface="+mn-ea"/>
              <a:cs typeface="+mn-cs"/>
            </a:rPr>
            <a:t> des </a:t>
          </a:r>
          <a:r>
            <a:rPr lang="en-US" sz="2000" kern="1200" dirty="0" err="1">
              <a:solidFill>
                <a:srgbClr val="FEFEFE"/>
              </a:solidFill>
              <a:latin typeface="Arial" panose="020B0604020202020204"/>
              <a:ea typeface="+mn-ea"/>
              <a:cs typeface="+mn-cs"/>
            </a:rPr>
            <a:t>marchés</a:t>
          </a:r>
          <a:r>
            <a:rPr lang="en-US" sz="2000" kern="1200" dirty="0">
              <a:solidFill>
                <a:srgbClr val="FEFEFE"/>
              </a:solidFill>
              <a:latin typeface="Arial" panose="020B0604020202020204"/>
              <a:ea typeface="+mn-ea"/>
              <a:cs typeface="+mn-cs"/>
            </a:rPr>
            <a:t> domestiques et étrangers</a:t>
          </a:r>
        </a:p>
      </dsp:txBody>
      <dsp:txXfrm>
        <a:off x="3093390" y="5336922"/>
        <a:ext cx="2576182" cy="1057294"/>
      </dsp:txXfrm>
    </dsp:sp>
    <dsp:sp modelId="{4B808437-76F7-4B9F-AF84-7278D63A3A06}">
      <dsp:nvSpPr>
        <dsp:cNvPr id="0" name=""/>
        <dsp:cNvSpPr/>
      </dsp:nvSpPr>
      <dsp:spPr>
        <a:xfrm>
          <a:off x="5584989" y="2334205"/>
          <a:ext cx="2114589" cy="10572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err="1"/>
            <a:t>Actifs</a:t>
          </a:r>
          <a:r>
            <a:rPr lang="en-US" sz="2500" kern="1200" dirty="0"/>
            <a:t> nets </a:t>
          </a:r>
          <a:r>
            <a:rPr lang="en-US" sz="2500" kern="1200" dirty="0" err="1"/>
            <a:t>en</a:t>
          </a:r>
          <a:r>
            <a:rPr lang="en-US" sz="2500" kern="1200" dirty="0"/>
            <a:t> devise</a:t>
          </a:r>
        </a:p>
      </dsp:txBody>
      <dsp:txXfrm>
        <a:off x="5584989" y="2334205"/>
        <a:ext cx="2114589" cy="1057294"/>
      </dsp:txXfrm>
    </dsp:sp>
    <dsp:sp modelId="{2F03EF87-F0FC-44D3-968D-CAB808275A54}">
      <dsp:nvSpPr>
        <dsp:cNvPr id="0" name=""/>
        <dsp:cNvSpPr/>
      </dsp:nvSpPr>
      <dsp:spPr>
        <a:xfrm>
          <a:off x="6113636" y="3835564"/>
          <a:ext cx="2114589"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EFEFE"/>
              </a:solidFill>
              <a:latin typeface="Arial" panose="020B0604020202020204"/>
              <a:ea typeface="+mn-ea"/>
              <a:cs typeface="+mn-cs"/>
            </a:rPr>
            <a:t>Flux de </a:t>
          </a:r>
          <a:r>
            <a:rPr lang="en-US" sz="2400" kern="1200" dirty="0" err="1">
              <a:solidFill>
                <a:srgbClr val="FEFEFE"/>
              </a:solidFill>
              <a:latin typeface="Arial" panose="020B0604020202020204"/>
              <a:ea typeface="+mn-ea"/>
              <a:cs typeface="+mn-cs"/>
            </a:rPr>
            <a:t>compte</a:t>
          </a:r>
          <a:r>
            <a:rPr lang="en-US" sz="2400" kern="1200" dirty="0">
              <a:solidFill>
                <a:srgbClr val="FEFEFE"/>
              </a:solidFill>
              <a:latin typeface="Arial" panose="020B0604020202020204"/>
              <a:ea typeface="+mn-ea"/>
              <a:cs typeface="+mn-cs"/>
            </a:rPr>
            <a:t> courant et de capital</a:t>
          </a:r>
        </a:p>
      </dsp:txBody>
      <dsp:txXfrm>
        <a:off x="6113636" y="3835564"/>
        <a:ext cx="2114589" cy="1057294"/>
      </dsp:txXfrm>
    </dsp:sp>
    <dsp:sp modelId="{B006BD08-50D7-434A-BD12-2895354890F0}">
      <dsp:nvSpPr>
        <dsp:cNvPr id="0" name=""/>
        <dsp:cNvSpPr/>
      </dsp:nvSpPr>
      <dsp:spPr>
        <a:xfrm>
          <a:off x="6113636" y="5336922"/>
          <a:ext cx="2114589"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00100">
            <a:lnSpc>
              <a:spcPct val="90000"/>
            </a:lnSpc>
            <a:spcBef>
              <a:spcPct val="0"/>
            </a:spcBef>
            <a:spcAft>
              <a:spcPct val="35000"/>
            </a:spcAft>
            <a:buNone/>
          </a:pPr>
          <a:r>
            <a:rPr lang="en-US" sz="20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2000" kern="1200" dirty="0">
              <a:solidFill>
                <a:srgbClr val="FEFEFE"/>
              </a:solidFill>
              <a:latin typeface="Arial" panose="020B0604020202020204"/>
              <a:ea typeface="+mn-ea"/>
              <a:cs typeface="+mn-cs"/>
            </a:rPr>
            <a:t>De-dollarization</a:t>
          </a:r>
        </a:p>
      </dsp:txBody>
      <dsp:txXfrm>
        <a:off x="6113636" y="5336922"/>
        <a:ext cx="2114589" cy="1057294"/>
      </dsp:txXfrm>
    </dsp:sp>
    <dsp:sp modelId="{7D5A5978-F53F-4906-B9FB-3DF729FB5FFF}">
      <dsp:nvSpPr>
        <dsp:cNvPr id="0" name=""/>
        <dsp:cNvSpPr/>
      </dsp:nvSpPr>
      <dsp:spPr>
        <a:xfrm>
          <a:off x="8143642" y="2334205"/>
          <a:ext cx="2114589" cy="105729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err="1"/>
            <a:t>Autres</a:t>
          </a:r>
          <a:endParaRPr lang="en-US" sz="2500" kern="1200" dirty="0"/>
        </a:p>
      </dsp:txBody>
      <dsp:txXfrm>
        <a:off x="8143642" y="2334205"/>
        <a:ext cx="2114589" cy="1057294"/>
      </dsp:txXfrm>
    </dsp:sp>
    <dsp:sp modelId="{536AF21D-CFA6-4351-BE9A-1D55F08C66C4}">
      <dsp:nvSpPr>
        <dsp:cNvPr id="0" name=""/>
        <dsp:cNvSpPr/>
      </dsp:nvSpPr>
      <dsp:spPr>
        <a:xfrm>
          <a:off x="8672289" y="3835564"/>
          <a:ext cx="2114589" cy="10572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Ad-hoc</a:t>
          </a:r>
        </a:p>
      </dsp:txBody>
      <dsp:txXfrm>
        <a:off x="8672289" y="3835564"/>
        <a:ext cx="2114589" cy="1057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Facteurs</a:t>
          </a:r>
          <a:r>
            <a:rPr lang="en-US" sz="2400" kern="1200" dirty="0"/>
            <a:t> </a:t>
          </a:r>
          <a:r>
            <a:rPr lang="en-US" sz="2400" kern="1200" dirty="0" err="1"/>
            <a:t>autonomes</a:t>
          </a:r>
          <a:endParaRPr lang="en-US" sz="2400" kern="1200" dirty="0"/>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Monnaie</a:t>
          </a:r>
          <a:r>
            <a:rPr lang="en-US" sz="2400" kern="1200" dirty="0"/>
            <a:t> </a:t>
          </a:r>
          <a:r>
            <a:rPr lang="en-US" sz="2400" kern="1200" dirty="0" err="1"/>
            <a:t>en</a:t>
          </a:r>
          <a:r>
            <a:rPr lang="en-US" sz="2400" kern="1200" dirty="0"/>
            <a:t>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Modèle</a:t>
          </a:r>
          <a:r>
            <a:rPr lang="en-US" sz="2400" kern="1200" dirty="0"/>
            <a:t> de </a:t>
          </a:r>
          <a:r>
            <a:rPr lang="en-US" sz="2400" kern="1200" dirty="0" err="1"/>
            <a:t>séries</a:t>
          </a:r>
          <a:r>
            <a:rPr lang="en-US" sz="2400" kern="1200" dirty="0"/>
            <a:t> </a:t>
          </a:r>
          <a:r>
            <a:rPr lang="en-US" sz="2400" kern="1200" dirty="0" err="1"/>
            <a:t>temporelles</a:t>
          </a:r>
          <a:endParaRPr lang="en-US" sz="2400" kern="1200" dirty="0"/>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EFEFE"/>
              </a:solidFill>
              <a:latin typeface="Arial" panose="020B0604020202020204"/>
              <a:ea typeface="+mn-ea"/>
              <a:cs typeface="+mn-cs"/>
            </a:rPr>
            <a:t>Crédit net au </a:t>
          </a:r>
          <a:r>
            <a:rPr lang="en-US" sz="2600" kern="1200" dirty="0" err="1">
              <a:solidFill>
                <a:srgbClr val="FEFEFE"/>
              </a:solidFill>
              <a:latin typeface="Arial" panose="020B0604020202020204"/>
              <a:ea typeface="+mn-ea"/>
              <a:cs typeface="+mn-cs"/>
            </a:rPr>
            <a:t>gouvernement</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Prévisions</a:t>
          </a:r>
          <a:r>
            <a:rPr lang="en-US" sz="2400" kern="1200" dirty="0"/>
            <a:t> du </a:t>
          </a:r>
          <a:r>
            <a:rPr lang="en-US" sz="2400" kern="1200" dirty="0" err="1"/>
            <a:t>Trésor</a:t>
          </a:r>
          <a:endParaRPr lang="en-US" sz="2400" kern="1200" dirty="0"/>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Actifs</a:t>
          </a:r>
          <a:r>
            <a:rPr lang="en-US" sz="2400" kern="1200" dirty="0"/>
            <a:t> nets </a:t>
          </a:r>
          <a:r>
            <a:rPr lang="en-US" sz="2400" kern="1200" dirty="0" err="1"/>
            <a:t>en</a:t>
          </a:r>
          <a:r>
            <a:rPr lang="en-US" sz="2400" kern="1200" dirty="0"/>
            <a:t> devises </a:t>
          </a:r>
          <a:r>
            <a:rPr lang="en-US" sz="2400" kern="1200" dirty="0" err="1"/>
            <a:t>étrangères</a:t>
          </a:r>
          <a:endParaRPr lang="en-US" sz="2400" kern="1200" dirty="0"/>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Modèle</a:t>
          </a:r>
          <a:r>
            <a:rPr lang="en-US" sz="2400" kern="1200" dirty="0"/>
            <a:t> de </a:t>
          </a:r>
          <a:r>
            <a:rPr lang="en-US" sz="2400" kern="1200" dirty="0" err="1"/>
            <a:t>volatilité</a:t>
          </a:r>
          <a:endParaRPr lang="en-US" sz="2400" kern="1200" dirty="0"/>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Autres</a:t>
          </a:r>
          <a:endParaRPr lang="en-US" sz="2400" kern="1200" dirty="0"/>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Jugement</a:t>
          </a:r>
          <a:r>
            <a:rPr lang="en-US" sz="2400" kern="1200" dirty="0"/>
            <a:t> </a:t>
          </a:r>
          <a:r>
            <a:rPr lang="en-US" sz="2400" kern="1200" dirty="0" err="1"/>
            <a:t>d’expert</a:t>
          </a:r>
          <a:r>
            <a:rPr lang="en-US" sz="2400" kern="1200" dirty="0"/>
            <a:t> /</a:t>
          </a:r>
          <a:r>
            <a:rPr lang="en-US" sz="2400" kern="1200" dirty="0" err="1"/>
            <a:t>modèle</a:t>
          </a:r>
          <a:r>
            <a:rPr lang="en-US" sz="2400" kern="1200" dirty="0"/>
            <a:t> ad-hoc</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Aggrégation</a:t>
          </a:r>
          <a:r>
            <a:rPr lang="en-US" sz="2400" kern="1200" dirty="0"/>
            <a:t> des </a:t>
          </a:r>
          <a:r>
            <a:rPr lang="en-US" sz="2400" kern="1200" dirty="0" err="1"/>
            <a:t>Prévisions</a:t>
          </a:r>
          <a:r>
            <a:rPr lang="en-US" sz="2400" kern="1200" dirty="0"/>
            <a:t> par </a:t>
          </a:r>
          <a:r>
            <a:rPr lang="en-US" sz="2400" kern="1200" dirty="0" err="1"/>
            <a:t>Méthodes</a:t>
          </a:r>
          <a:r>
            <a:rPr lang="en-US" sz="2400" kern="1200" dirty="0"/>
            <a:t> </a:t>
          </a:r>
          <a:r>
            <a:rPr lang="en-US" sz="2400" kern="1200" dirty="0" err="1"/>
            <a:t>Hiérarchiques</a:t>
          </a:r>
          <a:endParaRPr lang="en-US" sz="2400" kern="1200" dirty="0"/>
        </a:p>
      </dsp:txBody>
      <dsp:txXfrm>
        <a:off x="3118055" y="5887440"/>
        <a:ext cx="4213473" cy="1086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cap="all" baseline="0">
              <a:solidFill>
                <a:srgbClr val="16A085">
                  <a:lumMod val="75000"/>
                </a:srgbClr>
              </a:solidFill>
              <a:latin typeface="Calibri"/>
              <a:ea typeface="+mn-ea"/>
              <a:cs typeface="+mn-cs"/>
            </a:rPr>
            <a:t>Modèles uniques</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Test chacun</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Classés par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cap="all" baseline="0">
              <a:solidFill>
                <a:srgbClr val="F39C12">
                  <a:lumMod val="75000"/>
                </a:srgbClr>
              </a:solidFill>
              <a:latin typeface="Calibri"/>
              <a:ea typeface="+mn-ea"/>
              <a:cs typeface="+mn-cs"/>
            </a:rPr>
            <a:t>Sélection dynamique</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Utilise le meilleur modèle récemment</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S’ajuste rapidement aux changements structurels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cap="all" baseline="0">
              <a:solidFill>
                <a:srgbClr val="4B2C50"/>
              </a:solidFill>
              <a:latin typeface="Calibri"/>
              <a:ea typeface="+mn-ea"/>
              <a:cs typeface="+mn-cs"/>
            </a:rPr>
            <a:t>Combinaison de modèles</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Moyenne des trois meilleurs modèles</a:t>
          </a:r>
        </a:p>
        <a:p>
          <a:pPr marL="171450" lvl="1" indent="-171450" algn="l" defTabSz="711200">
            <a:lnSpc>
              <a:spcPct val="90000"/>
            </a:lnSpc>
            <a:spcBef>
              <a:spcPct val="0"/>
            </a:spcBef>
            <a:spcAft>
              <a:spcPct val="15000"/>
            </a:spcAft>
            <a:buChar char="•"/>
          </a:pPr>
          <a:r>
            <a:rPr lang="en-US" sz="1600" kern="1200">
              <a:solidFill>
                <a:srgbClr val="95A5A6">
                  <a:hueOff val="0"/>
                  <a:satOff val="0"/>
                  <a:lumOff val="0"/>
                  <a:alphaOff val="0"/>
                </a:srgbClr>
              </a:solidFill>
              <a:latin typeface="Calibri"/>
              <a:ea typeface="+mn-ea"/>
              <a:cs typeface="+mn-cs"/>
            </a:rPr>
            <a:t>Réduit le risque modèle</a:t>
          </a:r>
        </a:p>
      </dsp:txBody>
      <dsp:txXfrm>
        <a:off x="6027706" y="1815402"/>
        <a:ext cx="2356143" cy="2065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Estimer tous les modèles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Comment chaque modèle parvient-il à exploiter l’information de l’échantillon?</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Performance hors-échantillon</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Quelle est la precision/performance de chaque modèle</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Prévisions</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En s’appuyant sur le “meilleur” modèle, prévoit la liquidité</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11/11/2022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11/11/2022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9</a:t>
            </a:fld>
            <a:endParaRPr lang="en-US"/>
          </a:p>
        </p:txBody>
      </p:sp>
    </p:spTree>
    <p:extLst>
      <p:ext uri="{BB962C8B-B14F-4D97-AF65-F5344CB8AC3E}">
        <p14:creationId xmlns:p14="http://schemas.microsoft.com/office/powerpoint/2010/main" val="189118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11/11/2022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10</a:t>
            </a:fld>
            <a:endParaRPr lang="en-US"/>
          </a:p>
        </p:txBody>
      </p:sp>
    </p:spTree>
    <p:extLst>
      <p:ext uri="{BB962C8B-B14F-4D97-AF65-F5344CB8AC3E}">
        <p14:creationId xmlns:p14="http://schemas.microsoft.com/office/powerpoint/2010/main" val="153560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
        <p:nvSpPr>
          <p:cNvPr id="7" name="TextBox 6">
            <a:extLst>
              <a:ext uri="{FF2B5EF4-FFF2-40B4-BE49-F238E27FC236}">
                <a16:creationId xmlns:a16="http://schemas.microsoft.com/office/drawing/2014/main" id="{6DA858C6-5193-33B9-E037-FABDB56B9EF0}"/>
              </a:ext>
            </a:extLst>
          </p:cNvPr>
          <p:cNvSpPr txBox="1"/>
          <p:nvPr userDrawn="1">
            <p:extLst>
              <p:ext uri="{1162E1C5-73C7-4A58-AE30-91384D911F3F}">
                <p184:classification xmlns:p184="http://schemas.microsoft.com/office/powerpoint/2018/4/main" val="ftr"/>
              </p:ext>
            </p:extLst>
          </p:nvPr>
        </p:nvSpPr>
        <p:spPr>
          <a:xfrm>
            <a:off x="0" y="6736080"/>
            <a:ext cx="865188" cy="121920"/>
          </a:xfrm>
          <a:prstGeom prst="rect">
            <a:avLst/>
          </a:prstGeom>
        </p:spPr>
        <p:txBody>
          <a:bodyPr horzOverflow="overflow" lIns="0" tIns="0" rIns="0" bIns="0">
            <a:spAutoFit/>
          </a:bodyPr>
          <a:lstStyle/>
          <a:p>
            <a:pPr algn="l"/>
            <a:r>
              <a:rPr lang="en-US" sz="800">
                <a:solidFill>
                  <a:srgbClr val="737373"/>
                </a:solidFill>
                <a:latin typeface="Calibri" panose="020F0502020204030204" pitchFamily="34" charset="0"/>
                <a:cs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mainlafarguette.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5.xml"/><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37.png"/><Relationship Id="rId5" Type="http://schemas.openxmlformats.org/officeDocument/2006/relationships/diagramColors" Target="../diagrams/colors5.xml"/><Relationship Id="rId10" Type="http://schemas.openxmlformats.org/officeDocument/2006/relationships/image" Target="../media/image36.svg"/><Relationship Id="rId4" Type="http://schemas.openxmlformats.org/officeDocument/2006/relationships/diagramQuickStyle" Target="../diagrams/quickStyle5.xm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mailto:rlafarguette@imf.or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361438" y="2740808"/>
            <a:ext cx="6314536" cy="2239337"/>
          </a:xfrm>
        </p:spPr>
        <p:txBody>
          <a:bodyPr>
            <a:noAutofit/>
          </a:bodyPr>
          <a:lstStyle/>
          <a:p>
            <a:r>
              <a:rPr lang="en-US" b="1"/>
              <a:t>Prévision des Facteurs Autonomes:</a:t>
            </a:r>
            <a:br>
              <a:rPr lang="en-US" b="1"/>
            </a:br>
            <a:r>
              <a:rPr lang="en-US" b="1"/>
              <a:t>La Nouvelle Infrastructure du FMI</a:t>
            </a:r>
            <a:br>
              <a:rPr lang="en-US" b="1"/>
            </a:br>
            <a:endParaRPr lang="en-US"/>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a:xfrm>
            <a:off x="5361438" y="4474751"/>
            <a:ext cx="5515284" cy="1206327"/>
          </a:xfrm>
        </p:spPr>
        <p:txBody>
          <a:bodyPr/>
          <a:lstStyle/>
          <a:p>
            <a:pPr>
              <a:spcBef>
                <a:spcPts val="0"/>
              </a:spcBef>
            </a:pPr>
            <a:r>
              <a:rPr lang="en-US" dirty="0"/>
              <a:t>10 Mars 2022</a:t>
            </a:r>
          </a:p>
          <a:p>
            <a:pPr>
              <a:spcBef>
                <a:spcPts val="0"/>
              </a:spcBef>
            </a:pPr>
            <a:r>
              <a:rPr lang="en-US" dirty="0"/>
              <a:t>Mission </a:t>
            </a:r>
            <a:r>
              <a:rPr lang="en-US" dirty="0" err="1"/>
              <a:t>d’Assistance</a:t>
            </a:r>
            <a:r>
              <a:rPr lang="en-US"/>
              <a:t> Technique</a:t>
            </a:r>
            <a:endParaRPr lang="en-US" dirty="0"/>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361438" y="4980145"/>
            <a:ext cx="5769931" cy="1539873"/>
          </a:xfrm>
        </p:spPr>
        <p:txBody>
          <a:bodyPr/>
          <a:lstStyle/>
          <a:p>
            <a:r>
              <a:rPr lang="en-US" dirty="0"/>
              <a:t>Romain Lafarguette, Ph.D. (MCM/CO)</a:t>
            </a:r>
          </a:p>
          <a:p>
            <a:r>
              <a:rPr lang="en-US" dirty="0">
                <a:solidFill>
                  <a:schemeClr val="tx2"/>
                </a:solidFill>
                <a:hlinkClick r:id="rId2">
                  <a:extLst>
                    <a:ext uri="{A12FA001-AC4F-418D-AE19-62706E023703}">
                      <ahyp:hlinkClr xmlns:ahyp="http://schemas.microsoft.com/office/drawing/2018/hyperlinkcolor" val="tx"/>
                    </a:ext>
                  </a:extLst>
                </a:hlinkClick>
              </a:rPr>
              <a:t>https://romainlafarguette.github.io/</a:t>
            </a:r>
            <a:endParaRPr lang="en-US" dirty="0">
              <a:solidFill>
                <a:schemeClr val="tx2"/>
              </a:solidFill>
            </a:endParaRPr>
          </a:p>
        </p:txBody>
      </p:sp>
      <p:pic>
        <p:nvPicPr>
          <p:cNvPr id="7" name="Picture 6" descr="Logo&#10;&#10;Description automatically generated">
            <a:extLst>
              <a:ext uri="{FF2B5EF4-FFF2-40B4-BE49-F238E27FC236}">
                <a16:creationId xmlns:a16="http://schemas.microsoft.com/office/drawing/2014/main" id="{D78D2003-0A98-416C-87A4-CE4908F6C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139" y="1940930"/>
            <a:ext cx="3221205" cy="3039215"/>
          </a:xfrm>
          <a:prstGeom prst="rect">
            <a:avLst/>
          </a:prstGeom>
        </p:spPr>
      </p:pic>
    </p:spTree>
    <p:extLst>
      <p:ext uri="{BB962C8B-B14F-4D97-AF65-F5344CB8AC3E}">
        <p14:creationId xmlns:p14="http://schemas.microsoft.com/office/powerpoint/2010/main" val="30432975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dirty="0" err="1"/>
              <a:t>Approche</a:t>
            </a:r>
            <a:r>
              <a:rPr lang="en-US" dirty="0"/>
              <a:t> </a:t>
            </a:r>
            <a:r>
              <a:rPr lang="en-US" dirty="0" err="1"/>
              <a:t>Hiérarchique</a:t>
            </a:r>
            <a:r>
              <a:rPr lang="en-US" dirty="0"/>
              <a:t> à </a:t>
            </a:r>
            <a:r>
              <a:rPr lang="en-US" dirty="0" err="1"/>
              <a:t>Plusieurs</a:t>
            </a:r>
            <a:r>
              <a:rPr lang="en-US" dirty="0"/>
              <a:t> </a:t>
            </a:r>
            <a:r>
              <a:rPr lang="en-US" dirty="0" err="1"/>
              <a:t>Modèles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486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Famille de Modèles</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77300" cy="4532437"/>
            <a:chOff x="407368" y="1749039"/>
            <a:chExt cx="2893369" cy="4532437"/>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93369" cy="2006195"/>
              <a:chOff x="407368" y="1749039"/>
              <a:chExt cx="2893369" cy="2006195"/>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Saisonnalité</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21423" y="2185574"/>
                <a:ext cx="2879314" cy="1569660"/>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Utilisant des méthodes de régression</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la saisonnalité régulière et irrégulière</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Nouvelles approches parcimonieuses</a:t>
                </a: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2309894"/>
              <a:chOff x="407368" y="1749039"/>
              <a:chExt cx="2879315" cy="2309894"/>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Volatilité</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785104"/>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S’ajuste à des données complexes</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Modélise la volatilité comme un processus séparé</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563215"/>
            <a:chOff x="407368" y="1749039"/>
            <a:chExt cx="2879315" cy="4563215"/>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9" y="1749039"/>
              <a:ext cx="2879314" cy="2063673"/>
              <a:chOff x="407369" y="1749039"/>
              <a:chExt cx="2879314" cy="2063673"/>
            </a:xfrm>
          </p:grpSpPr>
          <p:sp>
            <p:nvSpPr>
              <p:cNvPr id="58" name="Rectangle 57">
                <a:extLst>
                  <a:ext uri="{FF2B5EF4-FFF2-40B4-BE49-F238E27FC236}">
                    <a16:creationId xmlns:a16="http://schemas.microsoft.com/office/drawing/2014/main" id="{A0B6ECF3-E707-4D10-87EF-21F0809A09CF}"/>
                  </a:ext>
                </a:extLst>
              </p:cNvPr>
              <p:cNvSpPr/>
              <p:nvPr/>
            </p:nvSpPr>
            <p:spPr>
              <a:xfrm>
                <a:off x="407369" y="1749039"/>
                <a:ext cx="2147990"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Lissage</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538883"/>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Effet mémoire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S’ajuste rapidement aux changements structurels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340672"/>
              <a:chOff x="407368" y="1749039"/>
              <a:chExt cx="2879315" cy="2340672"/>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Combinaison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81588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des approches multiples</a:t>
                </a:r>
              </a:p>
              <a:p>
                <a:pPr marL="285750" indent="-285750" defTabSz="914354">
                  <a:buFont typeface="Wingdings" panose="05000000000000000000" pitchFamily="2" charset="2"/>
                  <a:buChar char="Ø"/>
                </a:pPr>
                <a:r>
                  <a:rPr lang="en-US" sz="1600" kern="0">
                    <a:solidFill>
                      <a:schemeClr val="bg1">
                        <a:lumMod val="25000"/>
                      </a:schemeClr>
                    </a:solidFill>
                  </a:rPr>
                  <a:t>State space, régression &amp; lissage</a:t>
                </a:r>
              </a:p>
              <a:p>
                <a:pPr marL="285750" indent="-285750" defTabSz="914354">
                  <a:buFont typeface="Wingdings" panose="05000000000000000000" pitchFamily="2" charset="2"/>
                  <a:buChar char="Ø"/>
                </a:pPr>
                <a:r>
                  <a:rPr lang="en-US" sz="1600" kern="0">
                    <a:solidFill>
                      <a:schemeClr val="bg1">
                        <a:lumMod val="25000"/>
                      </a:schemeClr>
                    </a:solidFill>
                  </a:rPr>
                  <a:t>Peut prendre en compte des caractéristiques complexes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Lissage Exponentiel</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8" y="103517"/>
            <a:ext cx="10297259" cy="978486"/>
          </a:xfrm>
        </p:spPr>
        <p:txBody>
          <a:bodyPr/>
          <a:lstStyle/>
          <a:p>
            <a:r>
              <a:rPr lang="en-US"/>
              <a:t>Quelques Caractéristiques de Séries Temporelles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Saisonnalité en Pratique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Modéliser la Saisonnalité</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L’approche binaire essaye de capturer séparément toutes les possibilités</a:t>
            </a:r>
          </a:p>
          <a:p>
            <a:pPr lvl="1">
              <a:lnSpc>
                <a:spcPct val="150000"/>
              </a:lnSpc>
            </a:pPr>
            <a:r>
              <a:rPr lang="en-US" sz="2400"/>
              <a:t>L’approche trigonometrique utilise un cycle et est plus parcimonieuse</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Arbitrages Statistiques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280008" y="6042356"/>
            <a:ext cx="1703480" cy="461665"/>
          </a:xfrm>
          <a:prstGeom prst="rect">
            <a:avLst/>
          </a:prstGeom>
          <a:noFill/>
        </p:spPr>
        <p:txBody>
          <a:bodyPr wrap="none" rtlCol="0" anchor="ctr">
            <a:spAutoFit/>
          </a:bodyPr>
          <a:lstStyle/>
          <a:p>
            <a:pPr algn="ctr" defTabSz="914354"/>
            <a:r>
              <a:rPr lang="en-US" sz="2400">
                <a:solidFill>
                  <a:srgbClr val="95A5A6"/>
                </a:solidFill>
                <a:latin typeface="Calibri"/>
              </a:rPr>
              <a:t>Prévisabilité</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87723" y="6042356"/>
            <a:ext cx="1593706" cy="461665"/>
          </a:xfrm>
          <a:prstGeom prst="rect">
            <a:avLst/>
          </a:prstGeom>
          <a:noFill/>
        </p:spPr>
        <p:txBody>
          <a:bodyPr wrap="none" rtlCol="0" anchor="ctr">
            <a:spAutoFit/>
          </a:bodyPr>
          <a:lstStyle/>
          <a:p>
            <a:pPr algn="ctr" defTabSz="914354"/>
            <a:r>
              <a:rPr lang="en-US" sz="2400">
                <a:solidFill>
                  <a:srgbClr val="95A5A6"/>
                </a:solidFill>
                <a:latin typeface="Calibri"/>
              </a:rPr>
              <a:t>Complexité</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52200" y="4620325"/>
            <a:ext cx="1715278" cy="461665"/>
          </a:xfrm>
          <a:prstGeom prst="rect">
            <a:avLst/>
          </a:prstGeom>
          <a:noFill/>
        </p:spPr>
        <p:txBody>
          <a:bodyPr wrap="none" rtlCol="0" anchor="ctr">
            <a:spAutoFit/>
          </a:bodyPr>
          <a:lstStyle/>
          <a:p>
            <a:pPr algn="ctr" defTabSz="914354"/>
            <a:r>
              <a:rPr lang="en-US" sz="2400">
                <a:solidFill>
                  <a:srgbClr val="95A5A6"/>
                </a:solidFill>
                <a:latin typeface="Calibri"/>
              </a:rPr>
              <a:t>Rosbustesse</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29970" y="2568098"/>
            <a:ext cx="1315553" cy="461665"/>
          </a:xfrm>
          <a:prstGeom prst="rect">
            <a:avLst/>
          </a:prstGeom>
          <a:noFill/>
        </p:spPr>
        <p:txBody>
          <a:bodyPr wrap="none" rtlCol="0" anchor="ctr">
            <a:spAutoFit/>
          </a:bodyPr>
          <a:lstStyle/>
          <a:p>
            <a:pPr algn="ctr" defTabSz="914354"/>
            <a:r>
              <a:rPr lang="en-US" sz="2400">
                <a:solidFill>
                  <a:srgbClr val="95A5A6"/>
                </a:solidFill>
                <a:latin typeface="Calibri"/>
              </a:rPr>
              <a:t>Précision</a:t>
            </a:r>
          </a:p>
        </p:txBody>
      </p:sp>
      <p:sp>
        <p:nvSpPr>
          <p:cNvPr id="38" name="TextBox 37">
            <a:extLst>
              <a:ext uri="{FF2B5EF4-FFF2-40B4-BE49-F238E27FC236}">
                <a16:creationId xmlns:a16="http://schemas.microsoft.com/office/drawing/2014/main" id="{B198F194-6932-4935-87D9-32B7D0CCCA19}"/>
              </a:ext>
            </a:extLst>
          </p:cNvPr>
          <p:cNvSpPr txBox="1"/>
          <p:nvPr/>
        </p:nvSpPr>
        <p:spPr>
          <a:xfrm>
            <a:off x="4837325" y="1146068"/>
            <a:ext cx="2637773" cy="461665"/>
          </a:xfrm>
          <a:prstGeom prst="rect">
            <a:avLst/>
          </a:prstGeom>
          <a:noFill/>
        </p:spPr>
        <p:txBody>
          <a:bodyPr wrap="none" rtlCol="0" anchor="ctr">
            <a:spAutoFit/>
          </a:bodyPr>
          <a:lstStyle/>
          <a:p>
            <a:pPr algn="ctr" defTabSz="914354"/>
            <a:r>
              <a:rPr lang="en-US" sz="2400" cap="all">
                <a:solidFill>
                  <a:srgbClr val="95A5A6"/>
                </a:solidFill>
                <a:latin typeface="Calibri"/>
              </a:rPr>
              <a:t>Caractéristiques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Complexité</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Permet de prendre un compte un effet très précis, potentiellement complexe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Prévisabilité</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Permet de générer des predictions à partir de jeux de données différentes</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sp>
        <p:nvSpPr>
          <p:cNvPr id="52" name="Rectangle 51">
            <a:extLst>
              <a:ext uri="{FF2B5EF4-FFF2-40B4-BE49-F238E27FC236}">
                <a16:creationId xmlns:a16="http://schemas.microsoft.com/office/drawing/2014/main" id="{FC270489-BC37-42BF-B1D5-A46FFF4BD76F}"/>
              </a:ext>
            </a:extLst>
          </p:cNvPr>
          <p:cNvSpPr/>
          <p:nvPr/>
        </p:nvSpPr>
        <p:spPr>
          <a:xfrm>
            <a:off x="557012" y="1998315"/>
            <a:ext cx="2799897"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lang="en-US" b="1" kern="0">
                <a:solidFill>
                  <a:srgbClr val="95A5A6">
                    <a:lumMod val="75000"/>
                  </a:srgbClr>
                </a:solidFill>
                <a:latin typeface="Calibri"/>
              </a:rPr>
              <a:t>Modèles précis</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Sont performants dans des conditions idéales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Peuvent être très mauvais dans d’autres cas</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799896"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Modèles robustes</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Bonne performance en moyenne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Risque limité de sous-performance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557013" y="804527"/>
            <a:ext cx="3125817"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lang="en-US" b="1">
                <a:solidFill>
                  <a:srgbClr val="2980B9"/>
                </a:solidFill>
              </a:rPr>
              <a:t>Résolution par test statistiques</a:t>
            </a:r>
            <a:endParaRPr kumimoji="0" lang="en-US" sz="2800" b="1" i="0" u="none" strike="noStrike" kern="1200" cap="none" spc="0" normalizeH="0" baseline="0" noProof="0">
              <a:ln>
                <a:noFill/>
              </a:ln>
              <a:solidFill>
                <a:srgbClr val="2980B9"/>
              </a:solidFill>
              <a:effectLst/>
              <a:uLnTx/>
              <a:uFillTx/>
              <a:latin typeface="Open Sans" panose="020B0606030504020204" pitchFamily="34" charset="0"/>
            </a:endParaRP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Sélection de Modèles</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708652076"/>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10302786"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S’appuyer sur une diversité de modèles pour éliminer les risques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Stratégie Empirique</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432379102"/>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Performance Hors-Echantillon: Concept</a:t>
            </a:r>
            <a:endParaRPr lang="en-US" dirty="0"/>
          </a:p>
        </p:txBody>
      </p:sp>
      <p:pic>
        <p:nvPicPr>
          <p:cNvPr id="1026" name="Picture 2">
            <a:extLst>
              <a:ext uri="{FF2B5EF4-FFF2-40B4-BE49-F238E27FC236}">
                <a16:creationId xmlns:a16="http://schemas.microsoft.com/office/drawing/2014/main" id="{019614AE-CE65-49BA-BBBF-8D5BB5505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946480"/>
            <a:ext cx="11306175" cy="517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spTree>
    <p:extLst>
      <p:ext uri="{BB962C8B-B14F-4D97-AF65-F5344CB8AC3E}">
        <p14:creationId xmlns:p14="http://schemas.microsoft.com/office/powerpoint/2010/main" val="1452122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Vue d’Ensemble</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buFont typeface="Wingdings" panose="05000000000000000000" pitchFamily="2" charset="2"/>
              <a:buChar char="Ø"/>
            </a:pPr>
            <a:r>
              <a:rPr lang="en-US" sz="2200" b="1"/>
              <a:t>Infrastructure de prévision </a:t>
            </a:r>
            <a:r>
              <a:rPr lang="en-US" sz="2200"/>
              <a:t>s’appuyant sur des codes </a:t>
            </a:r>
            <a:r>
              <a:rPr lang="en-US" sz="2200" i="1"/>
              <a:t>open-source </a:t>
            </a:r>
            <a:r>
              <a:rPr lang="en-US" sz="2200"/>
              <a:t>de grande qualité</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Prévision des trois principaux facteurs autonomes et reconciliation pour la position nette</a:t>
            </a:r>
          </a:p>
          <a:p>
            <a:pPr marL="233363" lvl="2" indent="0">
              <a:buNone/>
            </a:pPr>
            <a:endParaRPr lang="en-US" sz="2200"/>
          </a:p>
          <a:p>
            <a:pPr lvl="2">
              <a:buFont typeface="Wingdings" panose="05000000000000000000" pitchFamily="2" charset="2"/>
              <a:buChar char="Ø"/>
            </a:pPr>
            <a:r>
              <a:rPr lang="en-US" sz="2200"/>
              <a:t>Utilisant les algorithmes les plus récents de la littérature statistique</a:t>
            </a:r>
          </a:p>
          <a:p>
            <a:pPr marL="233363" lvl="2" indent="0">
              <a:buNone/>
            </a:pPr>
            <a:endParaRPr lang="en-US" sz="2200"/>
          </a:p>
          <a:p>
            <a:pPr lvl="1">
              <a:buFont typeface="Wingdings" panose="05000000000000000000" pitchFamily="2" charset="2"/>
              <a:buChar char="Ø"/>
            </a:pPr>
            <a:r>
              <a:rPr lang="en-US" sz="2200"/>
              <a:t> </a:t>
            </a:r>
            <a:r>
              <a:rPr lang="en-US" sz="2200" b="1"/>
              <a:t>Facile à utiliser pour la banque centrale: </a:t>
            </a:r>
            <a:r>
              <a:rPr lang="en-US" sz="2200"/>
              <a:t>les questions complexes de modélisation sont traitées automatiquement par l’infrastructure logicielle</a:t>
            </a:r>
          </a:p>
          <a:p>
            <a:pPr marL="0" lvl="1" indent="0">
              <a:buNone/>
            </a:pPr>
            <a:endParaRPr lang="en-US" sz="2200"/>
          </a:p>
          <a:p>
            <a:pPr lvl="2">
              <a:buFont typeface="Wingdings" panose="05000000000000000000" pitchFamily="2" charset="2"/>
              <a:buChar char="Ø"/>
            </a:pPr>
            <a:r>
              <a:rPr lang="en-US" sz="2200"/>
              <a:t>Génère automatiquement les rapports de prévision et offre une visualisation des prévisions à fréquence journalière pour les operations</a:t>
            </a:r>
          </a:p>
          <a:p>
            <a:pPr marL="233363" lvl="2" indent="0">
              <a:buNone/>
            </a:pPr>
            <a:endParaRPr lang="en-US" sz="2200"/>
          </a:p>
          <a:p>
            <a:pPr lvl="1">
              <a:buFont typeface="Wingdings" panose="05000000000000000000" pitchFamily="2" charset="2"/>
              <a:buChar char="Ø"/>
            </a:pPr>
            <a:r>
              <a:rPr lang="en-US" sz="2200"/>
              <a:t> </a:t>
            </a:r>
            <a:r>
              <a:rPr lang="en-US" sz="2200" b="1"/>
              <a:t>Groupe d’experts </a:t>
            </a:r>
            <a:r>
              <a:rPr lang="en-US" sz="2200"/>
              <a:t>(MCM, ITD, STX) qui collaborent sur une infrastructure commune</a:t>
            </a:r>
            <a:endParaRPr lang="en-US" sz="2200" b="1"/>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Résultat des Performances Hors-Echantillons</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Résultat des Prévisions</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Procédure Opérationnelle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664296" cy="5548100"/>
            <a:chOff x="407368" y="1749039"/>
            <a:chExt cx="2879315"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Données</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Mise à jour tous les jours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Utilisant un fichier Excel</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2879315" cy="3325557"/>
              <a:chOff x="407368" y="1749039"/>
              <a:chExt cx="2879315"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2879314" cy="2800767"/>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Tous les trimestres, valider les modèles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Teste la performance de tous les modèles (plusieurs heures)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Mise à jour du fichier de configuration</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68629" y="2662231"/>
            <a:ext cx="2664296" cy="3664111"/>
            <a:chOff x="407368" y="1749039"/>
            <a:chExt cx="2879315" cy="3664111"/>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Prévisions</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3139321"/>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Tous les jours, prévoir les facteurs autonomes et la position nette</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Calcule en quelques secondes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Avertissement en cas de validation dépassée</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5658" y="2657608"/>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Infrastructure Logicielle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97618" y="1122639"/>
            <a:ext cx="2531165"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Entrée/Sortie</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200" b="1" i="0" u="none" strike="noStrike" kern="0" cap="none" spc="0" normalizeH="0" baseline="0" noProof="0">
                <a:ln>
                  <a:noFill/>
                </a:ln>
                <a:solidFill>
                  <a:prstClr val="white"/>
                </a:solidFill>
                <a:effectLst/>
                <a:uLnTx/>
                <a:uFillTx/>
                <a:latin typeface="Calibri"/>
                <a:ea typeface="+mn-ea"/>
                <a:cs typeface="+mn-cs"/>
              </a:rPr>
              <a:t>Infrastructure</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943995"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704850" y="2409916"/>
            <a:ext cx="2505237" cy="3435200"/>
            <a:chOff x="704850" y="2409916"/>
            <a:chExt cx="2505237" cy="3435200"/>
          </a:xfrm>
        </p:grpSpPr>
        <p:sp>
          <p:nvSpPr>
            <p:cNvPr id="35" name="TextBox 34">
              <a:extLst>
                <a:ext uri="{FF2B5EF4-FFF2-40B4-BE49-F238E27FC236}">
                  <a16:creationId xmlns:a16="http://schemas.microsoft.com/office/drawing/2014/main" id="{99D55D64-4CE1-4817-B349-7D45D6AAFAB2}"/>
                </a:ext>
              </a:extLst>
            </p:cNvPr>
            <p:cNvSpPr txBox="1"/>
            <p:nvPr/>
          </p:nvSpPr>
          <p:spPr>
            <a:xfrm>
              <a:off x="704850" y="2409916"/>
              <a:ext cx="2505237" cy="584775"/>
            </a:xfrm>
            <a:prstGeom prst="rect">
              <a:avLst/>
            </a:prstGeom>
            <a:noFill/>
          </p:spPr>
          <p:txBody>
            <a:bodyPr wrap="none" rtlCol="0" anchor="ctr">
              <a:spAutoFit/>
            </a:bodyPr>
            <a:lstStyle/>
            <a:p>
              <a:pPr algn="r" defTabSz="914354"/>
              <a:r>
                <a:rPr lang="en-US" sz="3200" b="1">
                  <a:solidFill>
                    <a:srgbClr val="2C3E50"/>
                  </a:solidFill>
                  <a:latin typeface="Calibri"/>
                </a:rPr>
                <a:t>Configuration</a:t>
              </a:r>
            </a:p>
          </p:txBody>
        </p:sp>
        <p:sp>
          <p:nvSpPr>
            <p:cNvPr id="36" name="TextBox 35">
              <a:extLst>
                <a:ext uri="{FF2B5EF4-FFF2-40B4-BE49-F238E27FC236}">
                  <a16:creationId xmlns:a16="http://schemas.microsoft.com/office/drawing/2014/main" id="{5C02CEAC-5CA3-45FA-9AFA-8F86D238D043}"/>
                </a:ext>
              </a:extLst>
            </p:cNvPr>
            <p:cNvSpPr txBox="1"/>
            <p:nvPr/>
          </p:nvSpPr>
          <p:spPr>
            <a:xfrm>
              <a:off x="945309" y="3884447"/>
              <a:ext cx="1910330"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a:t>
              </a:r>
            </a:p>
          </p:txBody>
        </p:sp>
        <p:sp>
          <p:nvSpPr>
            <p:cNvPr id="37" name="TextBox 36">
              <a:extLst>
                <a:ext uri="{FF2B5EF4-FFF2-40B4-BE49-F238E27FC236}">
                  <a16:creationId xmlns:a16="http://schemas.microsoft.com/office/drawing/2014/main" id="{BC5B13E1-ACE6-4731-8A46-6AFCEA707520}"/>
                </a:ext>
              </a:extLst>
            </p:cNvPr>
            <p:cNvSpPr txBox="1"/>
            <p:nvPr/>
          </p:nvSpPr>
          <p:spPr>
            <a:xfrm>
              <a:off x="1297577" y="5260341"/>
              <a:ext cx="1912510" cy="584775"/>
            </a:xfrm>
            <a:prstGeom prst="rect">
              <a:avLst/>
            </a:prstGeom>
            <a:noFill/>
          </p:spPr>
          <p:txBody>
            <a:bodyPr wrap="none" rtlCol="0" anchor="ctr">
              <a:spAutoFit/>
            </a:bodyPr>
            <a:lstStyle/>
            <a:p>
              <a:pPr algn="r" defTabSz="914354"/>
              <a:r>
                <a:rPr lang="en-US" sz="3200" b="1">
                  <a:solidFill>
                    <a:srgbClr val="F39C12"/>
                  </a:solidFill>
                  <a:latin typeface="Calibri"/>
                </a:rPr>
                <a:t>Prévisions</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661538" y="2379138"/>
            <a:ext cx="3550780" cy="3524281"/>
            <a:chOff x="134740" y="2379138"/>
            <a:chExt cx="355078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1339061" y="2379138"/>
              <a:ext cx="1871026" cy="646331"/>
            </a:xfrm>
            <a:prstGeom prst="rect">
              <a:avLst/>
            </a:prstGeom>
            <a:noFill/>
          </p:spPr>
          <p:txBody>
            <a:bodyPr wrap="none" rtlCol="0" anchor="ctr">
              <a:spAutoFit/>
            </a:bodyPr>
            <a:lstStyle/>
            <a:p>
              <a:pPr algn="r" defTabSz="914354"/>
              <a:r>
                <a:rPr lang="en-US" sz="3600" b="1">
                  <a:solidFill>
                    <a:srgbClr val="9BBB59"/>
                  </a:solidFill>
                  <a:latin typeface="Calibri"/>
                </a:rPr>
                <a:t>Données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136920" y="3890851"/>
              <a:ext cx="3548600" cy="584775"/>
            </a:xfrm>
            <a:prstGeom prst="rect">
              <a:avLst/>
            </a:prstGeom>
            <a:noFill/>
          </p:spPr>
          <p:txBody>
            <a:bodyPr wrap="none" rtlCol="0" anchor="ctr">
              <a:spAutoFit/>
            </a:bodyPr>
            <a:lstStyle/>
            <a:p>
              <a:pPr algn="r" defTabSz="914354"/>
              <a:r>
                <a:rPr lang="en-US" sz="3200" b="1">
                  <a:solidFill>
                    <a:srgbClr val="C0392B"/>
                  </a:solidFill>
                  <a:latin typeface="Calibri"/>
                </a:rPr>
                <a:t>Rapports Validation</a:t>
              </a:r>
            </a:p>
          </p:txBody>
        </p:sp>
        <p:sp>
          <p:nvSpPr>
            <p:cNvPr id="41" name="TextBox 40">
              <a:extLst>
                <a:ext uri="{FF2B5EF4-FFF2-40B4-BE49-F238E27FC236}">
                  <a16:creationId xmlns:a16="http://schemas.microsoft.com/office/drawing/2014/main" id="{DFC89664-1E86-49A9-90CC-78750376CFE3}"/>
                </a:ext>
              </a:extLst>
            </p:cNvPr>
            <p:cNvSpPr txBox="1"/>
            <p:nvPr/>
          </p:nvSpPr>
          <p:spPr>
            <a:xfrm>
              <a:off x="134740" y="5318644"/>
              <a:ext cx="3550780" cy="584775"/>
            </a:xfrm>
            <a:prstGeom prst="rect">
              <a:avLst/>
            </a:prstGeom>
            <a:noFill/>
          </p:spPr>
          <p:txBody>
            <a:bodyPr wrap="none" rtlCol="0" anchor="ctr">
              <a:spAutoFit/>
            </a:bodyPr>
            <a:lstStyle/>
            <a:p>
              <a:pPr algn="r" defTabSz="914354"/>
              <a:r>
                <a:rPr lang="en-US" sz="3200" b="1">
                  <a:solidFill>
                    <a:srgbClr val="16A085"/>
                  </a:solidFill>
                  <a:latin typeface="Calibri"/>
                </a:rPr>
                <a:t>Rapports Prévisions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Codes R</a:t>
            </a:r>
          </a:p>
        </p:txBody>
      </p:sp>
    </p:spTree>
    <p:extLst>
      <p:ext uri="{BB962C8B-B14F-4D97-AF65-F5344CB8AC3E}">
        <p14:creationId xmlns:p14="http://schemas.microsoft.com/office/powerpoint/2010/main" val="191032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L’Infrastructure en Pratique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Interface R Studio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fontScale="92500"/>
          </a:bodyPr>
          <a:lstStyle/>
          <a:p>
            <a:pPr marL="457200" lvl="1" indent="-457200">
              <a:buFont typeface="+mj-lt"/>
              <a:buAutoNum type="arabicPeriod"/>
            </a:pPr>
            <a:r>
              <a:rPr lang="en-US" sz="2200"/>
              <a:t> Prévoir les trois principaux facteurs autonomes avec des </a:t>
            </a:r>
            <a:r>
              <a:rPr lang="en-US" sz="2200" b="1"/>
              <a:t>modèles statistiques avancés</a:t>
            </a:r>
          </a:p>
          <a:p>
            <a:pPr marL="690563" lvl="2" indent="-457200">
              <a:buFont typeface="+mj-lt"/>
              <a:buAutoNum type="arabicPeriod"/>
            </a:pPr>
            <a:endParaRPr lang="en-US" sz="2200"/>
          </a:p>
          <a:p>
            <a:pPr marL="457200" lvl="1" indent="-457200">
              <a:buFont typeface="+mj-lt"/>
              <a:buAutoNum type="arabicPeriod"/>
            </a:pPr>
            <a:r>
              <a:rPr lang="en-US" sz="2200"/>
              <a:t> Combiner les prévisions des facteurs en une seule métrique de </a:t>
            </a:r>
            <a:r>
              <a:rPr lang="en-US" sz="2200" b="1"/>
              <a:t>liquidité </a:t>
            </a:r>
            <a:r>
              <a:rPr lang="en-US" sz="2200"/>
              <a:t>nette</a:t>
            </a:r>
          </a:p>
          <a:p>
            <a:pPr marL="457200" lvl="1" indent="-457200">
              <a:buFont typeface="+mj-lt"/>
              <a:buAutoNum type="arabicPeriod"/>
            </a:pPr>
            <a:endParaRPr lang="en-US" sz="2200" b="1"/>
          </a:p>
          <a:p>
            <a:pPr marL="457200" lvl="1" indent="-457200">
              <a:buFont typeface="+mj-lt"/>
              <a:buAutoNum type="arabicPeriod"/>
            </a:pPr>
            <a:r>
              <a:rPr lang="en-US" sz="2200"/>
              <a:t>Incorpore </a:t>
            </a:r>
            <a:r>
              <a:rPr lang="en-US" sz="2200" b="1"/>
              <a:t>les risques </a:t>
            </a:r>
            <a:r>
              <a:rPr lang="en-US" sz="2200"/>
              <a:t>dans les prévisions de liquidité</a:t>
            </a:r>
          </a:p>
          <a:p>
            <a:pPr marL="457200" lvl="1" indent="-457200">
              <a:buFont typeface="+mj-lt"/>
              <a:buAutoNum type="arabicPeriod"/>
            </a:pPr>
            <a:endParaRPr lang="en-US" sz="2200" b="1"/>
          </a:p>
          <a:p>
            <a:pPr marL="457200" lvl="1" indent="-457200">
              <a:buFont typeface="+mj-lt"/>
              <a:buAutoNum type="arabicPeriod"/>
            </a:pPr>
            <a:r>
              <a:rPr lang="en-US" sz="2200"/>
              <a:t>Utilise une approche robuste pour prévoir même en presence de ruptures structurelles et d’échantillons difficiles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Génération automatique </a:t>
            </a:r>
            <a:r>
              <a:rPr lang="en-US" sz="2200"/>
              <a:t>des rapports et visualization des données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Interface facile à utiliser</a:t>
            </a:r>
            <a:r>
              <a:rPr lang="en-US" sz="2200"/>
              <a:t> s’appuyant sur un logiciel open-source gratuit (R)</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Communauté d’experts</a:t>
            </a:r>
            <a:r>
              <a:rPr lang="en-US" sz="2200"/>
              <a:t>, collaborant sur des codes publics (Github)</a:t>
            </a:r>
          </a:p>
          <a:p>
            <a:pPr marL="0" lvl="1" indent="0">
              <a:buNone/>
            </a:pPr>
            <a:endParaRPr lang="en-US" sz="2200"/>
          </a:p>
          <a:p>
            <a:pPr marL="682625" lvl="2" indent="-457200"/>
            <a:endParaRPr lang="en-US" sz="220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Questionnaire et Requête de Données</a:t>
            </a:r>
            <a:endParaRPr lang="en-US" dirty="0"/>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713825"/>
            <a:ext cx="11053395" cy="5704559"/>
          </a:xfrm>
        </p:spPr>
        <p:txBody>
          <a:bodyPr>
            <a:noAutofit/>
          </a:bodyPr>
          <a:lstStyle/>
          <a:p>
            <a:pPr lvl="1">
              <a:lnSpc>
                <a:spcPct val="150000"/>
              </a:lnSpc>
            </a:pPr>
            <a:r>
              <a:rPr lang="en-US" sz="2400"/>
              <a:t>Questionnaire qualitatif</a:t>
            </a:r>
          </a:p>
          <a:p>
            <a:pPr lvl="2">
              <a:lnSpc>
                <a:spcPct val="150000"/>
              </a:lnSpc>
            </a:pPr>
            <a:r>
              <a:rPr lang="en-US" sz="2400"/>
              <a:t>Cadre de politique monétaire, arrangements institutionnels, etc.</a:t>
            </a:r>
          </a:p>
          <a:p>
            <a:pPr marL="233363" lvl="2" indent="0">
              <a:lnSpc>
                <a:spcPct val="150000"/>
              </a:lnSpc>
              <a:buNone/>
            </a:pPr>
            <a:endParaRPr lang="en-US" sz="2400"/>
          </a:p>
          <a:p>
            <a:pPr lvl="1">
              <a:lnSpc>
                <a:spcPct val="150000"/>
              </a:lnSpc>
            </a:pPr>
            <a:r>
              <a:rPr lang="en-US" sz="2400"/>
              <a:t>Requête de données</a:t>
            </a:r>
            <a:endParaRPr lang="en-US" sz="2400" dirty="0"/>
          </a:p>
          <a:p>
            <a:pPr lvl="2">
              <a:lnSpc>
                <a:spcPct val="150000"/>
              </a:lnSpc>
            </a:pPr>
            <a:r>
              <a:rPr lang="en-US" sz="2400"/>
              <a:t>Données journalières sur la plus longue période possible</a:t>
            </a:r>
          </a:p>
          <a:p>
            <a:pPr lvl="2">
              <a:lnSpc>
                <a:spcPct val="150000"/>
              </a:lnSpc>
            </a:pPr>
            <a:r>
              <a:rPr lang="en-US" sz="2400"/>
              <a:t> Les données doivent être prêtes </a:t>
            </a:r>
            <a:r>
              <a:rPr lang="en-US" sz="2400" b="1"/>
              <a:t>avant le début de la mission</a:t>
            </a:r>
          </a:p>
          <a:p>
            <a:pPr marL="233363" lvl="2" indent="0">
              <a:lnSpc>
                <a:spcPct val="150000"/>
              </a:lnSpc>
              <a:buNone/>
            </a:pPr>
            <a:endParaRPr lang="en-US" sz="2400"/>
          </a:p>
          <a:p>
            <a:pPr lvl="1">
              <a:lnSpc>
                <a:spcPct val="150000"/>
              </a:lnSpc>
            </a:pPr>
            <a:r>
              <a:rPr lang="en-US" sz="2400"/>
              <a:t>L’infrastructure peut être utilisée pour des problèmes de prévision en general, pas uniquement sur la liquidité</a:t>
            </a: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a:t>Principales Références</a:t>
            </a:r>
            <a:endParaRPr lang="en-US" dirty="0"/>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1162" y="2939757"/>
            <a:ext cx="9903401" cy="978486"/>
          </a:xfrm>
        </p:spPr>
        <p:txBody>
          <a:bodyPr>
            <a:normAutofit/>
          </a:bodyPr>
          <a:lstStyle/>
          <a:p>
            <a:pPr algn="ctr"/>
            <a:r>
              <a:rPr lang="en-US" sz="4400"/>
              <a:t>Démonstration</a:t>
            </a:r>
            <a:br>
              <a:rPr lang="en-US" sz="4400"/>
            </a:br>
            <a:endParaRPr lang="en-US" sz="4400" dirty="0"/>
          </a:p>
        </p:txBody>
      </p:sp>
    </p:spTree>
    <p:extLst>
      <p:ext uri="{BB962C8B-B14F-4D97-AF65-F5344CB8AC3E}">
        <p14:creationId xmlns:p14="http://schemas.microsoft.com/office/powerpoint/2010/main" val="25881250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Utilisation durant les Missions</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953192"/>
          </a:xfrm>
        </p:spPr>
        <p:txBody>
          <a:bodyPr>
            <a:normAutofit fontScale="92500"/>
          </a:bodyPr>
          <a:lstStyle/>
          <a:p>
            <a:pPr lvl="1">
              <a:buFont typeface="Wingdings" panose="05000000000000000000" pitchFamily="2" charset="2"/>
              <a:buChar char="Ø"/>
            </a:pPr>
            <a:r>
              <a:rPr lang="en-US" sz="2200"/>
              <a:t> Nouveau standard pour les missions d’assistance technique de MCM en prévision de liquidité de banque centrale</a:t>
            </a:r>
          </a:p>
          <a:p>
            <a:pPr lvl="2">
              <a:buFont typeface="Wingdings" panose="05000000000000000000" pitchFamily="2" charset="2"/>
              <a:buChar char="Ø"/>
            </a:pPr>
            <a:r>
              <a:rPr lang="en-US" sz="2200"/>
              <a:t>Gagne du temps pour déployer une infrastructure de prévision complete durant des missions d’assistance technique</a:t>
            </a:r>
          </a:p>
          <a:p>
            <a:pPr marL="233363" lvl="2" indent="0">
              <a:buNone/>
            </a:pPr>
            <a:endParaRPr lang="en-US" sz="2200"/>
          </a:p>
          <a:p>
            <a:pPr lvl="2">
              <a:buFont typeface="Wingdings" panose="05000000000000000000" pitchFamily="2" charset="2"/>
              <a:buChar char="Ø"/>
            </a:pPr>
            <a:r>
              <a:rPr lang="en-US" sz="2200"/>
              <a:t>Les codes ont été vérifiés et testé rigoureusement par 4 experts</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S’appuie sur l’expérience durant 6 missions précédentes, sur différents types de pays (avancés et moins avancés) avec des nouvelles missions à venir</a:t>
            </a:r>
          </a:p>
          <a:p>
            <a:pPr marL="0" lvl="1" indent="0">
              <a:buNone/>
            </a:pPr>
            <a:endParaRPr lang="en-US" sz="2200"/>
          </a:p>
          <a:p>
            <a:pPr lvl="1">
              <a:buFont typeface="Wingdings" panose="05000000000000000000" pitchFamily="2" charset="2"/>
              <a:buChar char="Ø"/>
            </a:pPr>
            <a:r>
              <a:rPr lang="en-US" sz="2200"/>
              <a:t> Modulaire: nous ajustons et configurons l’infrastructure en function des besoins de la banque centrale</a:t>
            </a:r>
          </a:p>
          <a:p>
            <a:pPr marL="0" lvl="1" indent="0">
              <a:buNone/>
            </a:pPr>
            <a:endParaRPr lang="en-US" sz="2200"/>
          </a:p>
          <a:p>
            <a:pPr lvl="1">
              <a:buFont typeface="Wingdings" panose="05000000000000000000" pitchFamily="2" charset="2"/>
              <a:buChar char="Ø"/>
            </a:pPr>
            <a:r>
              <a:rPr lang="en-US" sz="2200"/>
              <a:t> </a:t>
            </a:r>
            <a:r>
              <a:rPr lang="en-US" sz="2200" b="1"/>
              <a:t>Nous sommes là pour aider</a:t>
            </a:r>
          </a:p>
          <a:p>
            <a:pPr lvl="2">
              <a:buFont typeface="Wingdings" panose="05000000000000000000" pitchFamily="2" charset="2"/>
              <a:buChar char="Ø"/>
            </a:pPr>
            <a:r>
              <a:rPr lang="en-US" sz="2200"/>
              <a:t>Contacter </a:t>
            </a:r>
            <a:r>
              <a:rPr lang="en-US" sz="2200">
                <a:hlinkClick r:id="rId2"/>
              </a:rPr>
              <a:t>rlafarguette@imf.org</a:t>
            </a:r>
            <a:r>
              <a:rPr lang="en-US" sz="2200"/>
              <a:t> ou MCMCO-MGT@imf.org</a:t>
            </a:r>
          </a:p>
          <a:p>
            <a:pPr lvl="1">
              <a:buFont typeface="Wingdings" panose="05000000000000000000" pitchFamily="2" charset="2"/>
              <a:buChar char="Ø"/>
            </a:pPr>
            <a:endParaRPr lang="en-US" sz="2200"/>
          </a:p>
          <a:p>
            <a:pPr lvl="1">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05178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L’Equipe</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r>
              <a:rPr lang="en-US"/>
              <a:t>En charge du projet: Romain Lafarguette, Ph.D. (MCM, Eng/Fra/Chn)</a:t>
            </a:r>
          </a:p>
          <a:p>
            <a:pPr lvl="1"/>
            <a:endParaRPr lang="en-US"/>
          </a:p>
          <a:p>
            <a:pPr lvl="1"/>
            <a:r>
              <a:rPr lang="en-US"/>
              <a:t>Experts informatiques</a:t>
            </a:r>
          </a:p>
          <a:p>
            <a:pPr lvl="2"/>
            <a:r>
              <a:rPr lang="en-US"/>
              <a:t>Kei Moriya, Ph.D. (ITD, Eng)</a:t>
            </a:r>
          </a:p>
          <a:p>
            <a:pPr lvl="2"/>
            <a:r>
              <a:rPr lang="en-US"/>
              <a:t>Adeleke Adeyemi, Ph.D. (ITD, Eng)</a:t>
            </a:r>
          </a:p>
          <a:p>
            <a:pPr lvl="1"/>
            <a:endParaRPr lang="en-US"/>
          </a:p>
          <a:p>
            <a:pPr lvl="1"/>
            <a:r>
              <a:rPr lang="en-US"/>
              <a:t>Experts Externes</a:t>
            </a:r>
          </a:p>
          <a:p>
            <a:pPr lvl="2"/>
            <a:r>
              <a:rPr lang="en-US"/>
              <a:t>Prof. Anastasios Panagiotelis, Ph.D. (Univ. Sydney, Eng)</a:t>
            </a:r>
          </a:p>
          <a:p>
            <a:pPr lvl="2"/>
            <a:r>
              <a:rPr lang="en-US"/>
              <a:t>Prof. Nikolaos Kourentzes, Ph.D (Univ. Skovde, Eng)</a:t>
            </a:r>
          </a:p>
          <a:p>
            <a:pPr lvl="2"/>
            <a:r>
              <a:rPr lang="en-US"/>
              <a:t>Alain Quartier-La-Tente, Ph.D. (INSEE France, Eng/Fra/Esp)</a:t>
            </a:r>
          </a:p>
          <a:p>
            <a:pPr lvl="2"/>
            <a:r>
              <a:rPr lang="en-US"/>
              <a:t>Etienne Vaccaro-Grange, Ph.D. (NYU Abu Dhabi, Eng/Fra)	</a:t>
            </a:r>
          </a:p>
          <a:p>
            <a:pPr lvl="2"/>
            <a:r>
              <a:rPr lang="en-US"/>
              <a:t>… et des nouveaux à venir!</a:t>
            </a:r>
          </a:p>
          <a:p>
            <a:pPr lvl="2"/>
            <a:endParaRPr lang="en-US"/>
          </a:p>
          <a:p>
            <a:pPr lvl="1"/>
            <a:r>
              <a:rPr lang="en-US" sz="2000"/>
              <a:t>Nous offrons aussi la possibilité d’organiser des séminaires de programmation et de statistique</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Rappel: Bilan Analytique d’une Banque Centrale</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864140"/>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fontScale="92500"/>
          </a:bodyPr>
          <a:lstStyle/>
          <a:p>
            <a:pPr lvl="1">
              <a:lnSpc>
                <a:spcPct val="150000"/>
              </a:lnSpc>
            </a:pPr>
            <a:r>
              <a:rPr lang="en-US" sz="2400">
                <a:solidFill>
                  <a:srgbClr val="C00000"/>
                </a:solidFill>
              </a:rPr>
              <a:t>En rouge: les facteurs autonomes</a:t>
            </a:r>
          </a:p>
          <a:p>
            <a:pPr lvl="1">
              <a:lnSpc>
                <a:spcPct val="150000"/>
              </a:lnSpc>
            </a:pPr>
            <a:r>
              <a:rPr lang="en-US" sz="2400">
                <a:solidFill>
                  <a:srgbClr val="00B050"/>
                </a:solidFill>
              </a:rPr>
              <a:t>En vert: la position de politique monétaire</a:t>
            </a:r>
          </a:p>
          <a:p>
            <a:pPr lvl="1">
              <a:lnSpc>
                <a:spcPct val="150000"/>
              </a:lnSpc>
            </a:pPr>
            <a:r>
              <a:rPr lang="en-US" sz="2400">
                <a:solidFill>
                  <a:srgbClr val="004C97"/>
                </a:solidFill>
              </a:rPr>
              <a:t>En bleu: autres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Les facteurs autonomes et la position monétaire</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340100979"/>
              </p:ext>
            </p:extLst>
          </p:nvPr>
        </p:nvGraphicFramePr>
        <p:xfrm>
          <a:off x="2454788" y="970374"/>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2682160"/>
            <a:ext cx="2096852" cy="2323713"/>
          </a:xfrm>
          <a:prstGeom prst="rect">
            <a:avLst/>
          </a:prstGeom>
          <a:noFill/>
          <a:ln w="25400">
            <a:solidFill>
              <a:srgbClr val="004C97"/>
            </a:solidFill>
          </a:ln>
        </p:spPr>
        <p:txBody>
          <a:bodyPr wrap="square" rtlCol="0">
            <a:spAutoFit/>
          </a:bodyPr>
          <a:lstStyle/>
          <a:p>
            <a:r>
              <a:rPr lang="en-US" sz="2900">
                <a:solidFill>
                  <a:srgbClr val="000000">
                    <a:hueOff val="0"/>
                    <a:satOff val="0"/>
                    <a:lumOff val="0"/>
                    <a:alphaOff val="0"/>
                  </a:srgbClr>
                </a:solidFill>
                <a:latin typeface="Arial" panose="020B0604020202020204"/>
              </a:rPr>
              <a:t>Variation des réserves des banques</a:t>
            </a:r>
            <a:endParaRPr lang="en-US" sz="2900" dirty="0">
              <a:solidFill>
                <a:srgbClr val="000000">
                  <a:hueOff val="0"/>
                  <a:satOff val="0"/>
                  <a:lumOff val="0"/>
                  <a:alphaOff val="0"/>
                </a:srgbClr>
              </a:solidFill>
              <a:latin typeface="Arial" panose="020B0604020202020204"/>
            </a:endParaRPr>
          </a:p>
        </p:txBody>
      </p:sp>
      <p:sp>
        <p:nvSpPr>
          <p:cNvPr id="2" name="TextBox 1">
            <a:extLst>
              <a:ext uri="{FF2B5EF4-FFF2-40B4-BE49-F238E27FC236}">
                <a16:creationId xmlns:a16="http://schemas.microsoft.com/office/drawing/2014/main" id="{3D99A674-B177-4374-9EF4-2F3726EB0829}"/>
              </a:ext>
            </a:extLst>
          </p:cNvPr>
          <p:cNvSpPr txBox="1"/>
          <p:nvPr/>
        </p:nvSpPr>
        <p:spPr>
          <a:xfrm>
            <a:off x="5716694" y="6043557"/>
            <a:ext cx="6258560" cy="646331"/>
          </a:xfrm>
          <a:prstGeom prst="rect">
            <a:avLst/>
          </a:prstGeom>
          <a:noFill/>
        </p:spPr>
        <p:txBody>
          <a:bodyPr wrap="square" rtlCol="0">
            <a:spAutoFit/>
          </a:bodyPr>
          <a:lstStyle/>
          <a:p>
            <a:r>
              <a:rPr lang="en-US" i="1"/>
              <a:t>*Position du gouvernement: créances sur le government – dépôts du governement</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Prévision et gestion de la liquidité</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fontScale="92500"/>
          </a:bodyPr>
          <a:lstStyle/>
          <a:p>
            <a:pPr lvl="1"/>
            <a:endParaRPr lang="en-US"/>
          </a:p>
          <a:p>
            <a:pPr lvl="1"/>
            <a:r>
              <a:rPr lang="en-US"/>
              <a:t>Calibration des opérations régulières</a:t>
            </a:r>
          </a:p>
          <a:p>
            <a:pPr lvl="2"/>
            <a:r>
              <a:rPr lang="en-US"/>
              <a:t>La banque centrale cible un niveau optimal de reserves (ou de croissance des reserves)</a:t>
            </a:r>
          </a:p>
          <a:p>
            <a:pPr lvl="2"/>
            <a:endParaRPr lang="en-US"/>
          </a:p>
          <a:p>
            <a:pPr lvl="2"/>
            <a:r>
              <a:rPr lang="en-US"/>
              <a:t>Les operations d’absorption/d’injection sont utilisées, en parallèle de la réserve obligatoire, pour atteindre le niveau de liquidité optimal, prenant en compte </a:t>
            </a:r>
            <a:r>
              <a:rPr lang="en-US" b="1"/>
              <a:t>les facteurs autonomes à venir</a:t>
            </a:r>
          </a:p>
          <a:p>
            <a:pPr marL="0" lvl="1" indent="0">
              <a:buNone/>
            </a:pPr>
            <a:endParaRPr lang="en-US"/>
          </a:p>
          <a:p>
            <a:pPr lvl="1"/>
            <a:r>
              <a:rPr lang="en-US"/>
              <a:t>Opérations d’ajustement fin</a:t>
            </a:r>
          </a:p>
          <a:p>
            <a:pPr lvl="2"/>
            <a:r>
              <a:rPr lang="en-US"/>
              <a:t>Variation non-anticipée des facteurs autonomes, détérioration de la liquidité et des conditions de marché peuvent survenir</a:t>
            </a:r>
          </a:p>
          <a:p>
            <a:pPr lvl="2"/>
            <a:endParaRPr lang="en-US"/>
          </a:p>
          <a:p>
            <a:pPr lvl="2"/>
            <a:r>
              <a:rPr lang="en-US"/>
              <a:t>Des opérations de réglage fin doivent prendre placer pour lisser les chocs</a:t>
            </a:r>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Importance des Prévisions de Liquidité</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Permet de calibrer les opérations</a:t>
            </a:r>
            <a:endParaRPr lang="en-US" sz="2600"/>
          </a:p>
          <a:p>
            <a:pPr lvl="2">
              <a:buFont typeface="Wingdings" panose="05000000000000000000" pitchFamily="2" charset="2"/>
              <a:buChar char="Ø"/>
            </a:pPr>
            <a:r>
              <a:rPr lang="en-US" sz="2200"/>
              <a:t>Planifier les operations régulières et calibrer la réserve obligatoire</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a:t>
            </a:r>
            <a:r>
              <a:rPr lang="en-US" sz="2600" b="1"/>
              <a:t>Réduit la volatlité </a:t>
            </a:r>
            <a:r>
              <a:rPr lang="en-US" sz="2600"/>
              <a:t>des marchés monétaires et renforce la stabilité financière</a:t>
            </a:r>
            <a:endParaRPr lang="en-US" sz="2600" b="1"/>
          </a:p>
          <a:p>
            <a:pPr marL="0" lvl="1" indent="0">
              <a:buNone/>
            </a:pPr>
            <a:endParaRPr lang="en-US" sz="2600" b="1"/>
          </a:p>
          <a:p>
            <a:pPr lvl="1">
              <a:buFont typeface="Wingdings" panose="05000000000000000000" pitchFamily="2" charset="2"/>
              <a:buChar char="Ø"/>
            </a:pPr>
            <a:r>
              <a:rPr lang="en-US" sz="2600"/>
              <a:t> Améliore la </a:t>
            </a:r>
            <a:r>
              <a:rPr lang="en-US" sz="2600" b="1"/>
              <a:t>transmission </a:t>
            </a:r>
            <a:r>
              <a:rPr lang="en-US" sz="2600"/>
              <a:t>de la politique monétaire</a:t>
            </a:r>
          </a:p>
          <a:p>
            <a:pPr marL="0" lvl="1" indent="0">
              <a:buNone/>
            </a:pPr>
            <a:endParaRPr lang="en-US" sz="2600"/>
          </a:p>
          <a:p>
            <a:pPr lvl="1">
              <a:buFont typeface="Wingdings" panose="05000000000000000000" pitchFamily="2" charset="2"/>
              <a:buChar char="Ø"/>
            </a:pPr>
            <a:r>
              <a:rPr lang="en-US" sz="2600"/>
              <a:t> Soutient le </a:t>
            </a:r>
            <a:r>
              <a:rPr lang="en-US" sz="2600" b="1"/>
              <a:t>développement des marchés</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Structure </a:t>
            </a:r>
            <a:r>
              <a:rPr lang="en-US" dirty="0" err="1"/>
              <a:t>Hiérarchique</a:t>
            </a:r>
            <a:r>
              <a:rPr lang="en-US" dirty="0"/>
              <a:t> des </a:t>
            </a:r>
            <a:r>
              <a:rPr lang="en-US" dirty="0" err="1"/>
              <a:t>Facteurs</a:t>
            </a:r>
            <a:r>
              <a:rPr lang="en-US" dirty="0"/>
              <a:t> </a:t>
            </a:r>
            <a:r>
              <a:rPr lang="en-US" dirty="0" err="1"/>
              <a:t>Autonomes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1570046"/>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7929</TotalTime>
  <Words>1500</Words>
  <Application>Microsoft Office PowerPoint</Application>
  <PresentationFormat>Widescreen</PresentationFormat>
  <Paragraphs>272</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.HelveticaNeueDeskInterface-Regular</vt:lpstr>
      <vt:lpstr>Arial</vt:lpstr>
      <vt:lpstr>Arial Black</vt:lpstr>
      <vt:lpstr>ArialMT</vt:lpstr>
      <vt:lpstr>Calibri</vt:lpstr>
      <vt:lpstr>LucidaGrande</vt:lpstr>
      <vt:lpstr>Open Sans</vt:lpstr>
      <vt:lpstr>Wingdings</vt:lpstr>
      <vt:lpstr>Custom Design</vt:lpstr>
      <vt:lpstr>Prévision des Facteurs Autonomes: La Nouvelle Infrastructure du FMI </vt:lpstr>
      <vt:lpstr>Vue d’Ensemble</vt:lpstr>
      <vt:lpstr>Utilisation durant les Missions</vt:lpstr>
      <vt:lpstr>L’Equipe</vt:lpstr>
      <vt:lpstr>Rappel: Bilan Analytique d’une Banque Centrale</vt:lpstr>
      <vt:lpstr>Les facteurs autonomes et la position monétaire</vt:lpstr>
      <vt:lpstr>Prévision et gestion de la liquidité</vt:lpstr>
      <vt:lpstr>Importance des Prévisions de Liquidité</vt:lpstr>
      <vt:lpstr>Structure Hiérarchique des Facteurs Autonomes</vt:lpstr>
      <vt:lpstr>Approche Hiérarchique à Plusieurs Modèles</vt:lpstr>
      <vt:lpstr>Famille de Modèles</vt:lpstr>
      <vt:lpstr>PowerPoint Presentation</vt:lpstr>
      <vt:lpstr>Quelques Caractéristiques de Séries Temporelles</vt:lpstr>
      <vt:lpstr>Saisonnalité en Pratique</vt:lpstr>
      <vt:lpstr>Modéliser la Saisonnalité</vt:lpstr>
      <vt:lpstr>Arbitrages Statistiques</vt:lpstr>
      <vt:lpstr>Sélection de Modèles</vt:lpstr>
      <vt:lpstr>Stratégie Empirique</vt:lpstr>
      <vt:lpstr>Performance Hors-Echantillon: Concept</vt:lpstr>
      <vt:lpstr>Résultat des Performances Hors-Echantillons</vt:lpstr>
      <vt:lpstr>Résultat des Prévisions</vt:lpstr>
      <vt:lpstr>Procédure Opérationnelle</vt:lpstr>
      <vt:lpstr>Infrastructure Logicielle</vt:lpstr>
      <vt:lpstr>L’Infrastructure en Pratique</vt:lpstr>
      <vt:lpstr>Interface R Studio (https://www.rstudio.com/ )</vt:lpstr>
      <vt:lpstr>Contributions </vt:lpstr>
      <vt:lpstr>Questionnaire et Requête de Données</vt:lpstr>
      <vt:lpstr>Principales Références</vt:lpstr>
      <vt:lpstr>Démonstration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Romain Pierre Roland Lafarguette</cp:lastModifiedBy>
  <cp:revision>303</cp:revision>
  <cp:lastPrinted>2018-06-28T11:42:50Z</cp:lastPrinted>
  <dcterms:created xsi:type="dcterms:W3CDTF">2021-01-31T10:57:53Z</dcterms:created>
  <dcterms:modified xsi:type="dcterms:W3CDTF">2022-11-11T01:21:20Z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y fmtid="{D5CDD505-2E9C-101B-9397-08002B2CF9AE}" pid="4" name="MSIP_Label_499964a8-d050-4201-bb55-e8f92047e48e_Enabled">
    <vt:lpwstr>true</vt:lpwstr>
  </property>
  <property fmtid="{D5CDD505-2E9C-101B-9397-08002B2CF9AE}" pid="5" name="MSIP_Label_499964a8-d050-4201-bb55-e8f92047e48e_SetDate">
    <vt:lpwstr>2022-11-11T01:20:58Z</vt:lpwstr>
  </property>
  <property fmtid="{D5CDD505-2E9C-101B-9397-08002B2CF9AE}" pid="6" name="MSIP_Label_499964a8-d050-4201-bb55-e8f92047e48e_Method">
    <vt:lpwstr>Privileged</vt:lpwstr>
  </property>
  <property fmtid="{D5CDD505-2E9C-101B-9397-08002B2CF9AE}" pid="7" name="MSIP_Label_499964a8-d050-4201-bb55-e8f92047e48e_Name">
    <vt:lpwstr>Public</vt:lpwstr>
  </property>
  <property fmtid="{D5CDD505-2E9C-101B-9397-08002B2CF9AE}" pid="8" name="MSIP_Label_499964a8-d050-4201-bb55-e8f92047e48e_SiteId">
    <vt:lpwstr>8506c69f-005d-421b-b670-9a8ccd5aee63</vt:lpwstr>
  </property>
  <property fmtid="{D5CDD505-2E9C-101B-9397-08002B2CF9AE}" pid="9" name="MSIP_Label_499964a8-d050-4201-bb55-e8f92047e48e_ActionId">
    <vt:lpwstr>27efd7e4-3f04-405e-8b07-b2cd22298fd6</vt:lpwstr>
  </property>
  <property fmtid="{D5CDD505-2E9C-101B-9397-08002B2CF9AE}" pid="10" name="MSIP_Label_499964a8-d050-4201-bb55-e8f92047e48e_ContentBits">
    <vt:lpwstr>2</vt:lpwstr>
  </property>
  <property fmtid="{D5CDD505-2E9C-101B-9397-08002B2CF9AE}" pid="11" name="ClassificationContentMarkingFooterLocations">
    <vt:lpwstr>Custom Design:7</vt:lpwstr>
  </property>
  <property fmtid="{D5CDD505-2E9C-101B-9397-08002B2CF9AE}" pid="12" name="ClassificationContentMarkingFooterText">
    <vt:lpwstr>Classification: Public</vt:lpwstr>
  </property>
</Properties>
</file>