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87" r:id="rId2"/>
    <p:sldId id="256" r:id="rId3"/>
    <p:sldId id="272" r:id="rId4"/>
    <p:sldId id="257" r:id="rId5"/>
    <p:sldId id="258" r:id="rId6"/>
    <p:sldId id="259" r:id="rId7"/>
    <p:sldId id="260" r:id="rId8"/>
    <p:sldId id="263" r:id="rId9"/>
    <p:sldId id="264" r:id="rId10"/>
    <p:sldId id="266" r:id="rId11"/>
    <p:sldId id="268" r:id="rId12"/>
    <p:sldId id="269" r:id="rId13"/>
    <p:sldId id="286" r:id="rId14"/>
    <p:sldId id="285" r:id="rId15"/>
    <p:sldId id="271" r:id="rId16"/>
    <p:sldId id="281" r:id="rId17"/>
    <p:sldId id="273" r:id="rId18"/>
    <p:sldId id="274" r:id="rId19"/>
    <p:sldId id="275" r:id="rId20"/>
    <p:sldId id="277" r:id="rId21"/>
    <p:sldId id="278" r:id="rId22"/>
    <p:sldId id="280" r:id="rId23"/>
    <p:sldId id="283" r:id="rId24"/>
    <p:sldId id="28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4BA"/>
    <a:srgbClr val="FF3A3A"/>
    <a:srgbClr val="FFCCFF"/>
    <a:srgbClr val="FF66FF"/>
    <a:srgbClr val="FF00FF"/>
    <a:srgbClr val="CC00CC"/>
    <a:srgbClr val="660066"/>
    <a:srgbClr val="FFCCCC"/>
    <a:srgbClr val="FF99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09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49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755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546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3429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42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971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46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73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43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99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7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05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26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98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29/03/2021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83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B6F61-D118-4428-8F2B-B644BB8457B4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7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B6D2B83-C8CC-4294-AEC2-D686E5015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655" y="223819"/>
            <a:ext cx="10981496" cy="1727813"/>
          </a:xfrm>
        </p:spPr>
        <p:txBody>
          <a:bodyPr/>
          <a:lstStyle/>
          <a:p>
            <a:pPr algn="l"/>
            <a:r>
              <a:rPr lang="fr-FR" u="sng" dirty="0"/>
              <a:t>TIPE :</a:t>
            </a:r>
            <a:r>
              <a:rPr lang="fr-FR" dirty="0"/>
              <a:t> </a:t>
            </a:r>
            <a:r>
              <a:rPr lang="fr-FR" b="1" dirty="0"/>
              <a:t>Cryptage / Décryptage d’images en couleurs</a:t>
            </a:r>
            <a:endParaRPr lang="fr-FR" u="sng" dirty="0"/>
          </a:p>
        </p:txBody>
      </p:sp>
      <p:pic>
        <p:nvPicPr>
          <p:cNvPr id="1026" name="Picture 2" descr="ScanEco : votre solution professionnelle de numérisation ...">
            <a:extLst>
              <a:ext uri="{FF2B5EF4-FFF2-40B4-BE49-F238E27FC236}">
                <a16:creationId xmlns:a16="http://schemas.microsoft.com/office/drawing/2014/main" id="{61415016-AD85-4F71-9F2E-75EBF5818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573" y="4888677"/>
            <a:ext cx="1317926" cy="1317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40E00689-ADDB-49AD-B8E1-3C903A93DC7A}"/>
              </a:ext>
            </a:extLst>
          </p:cNvPr>
          <p:cNvSpPr txBox="1"/>
          <p:nvPr/>
        </p:nvSpPr>
        <p:spPr>
          <a:xfrm>
            <a:off x="590006" y="3157481"/>
            <a:ext cx="510234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Dans la mesure ou les entreprises échangent régulièrement des données, on s’intéresse à sécuriser ces échanges en cryptant ces fichiers.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23CE566-705F-4143-B010-3B5D2E03B827}"/>
              </a:ext>
            </a:extLst>
          </p:cNvPr>
          <p:cNvSpPr txBox="1"/>
          <p:nvPr/>
        </p:nvSpPr>
        <p:spPr>
          <a:xfrm>
            <a:off x="590006" y="5085976"/>
            <a:ext cx="510234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Pour répondre au plus de besoins, on décide de s’intéresser aux images. Car on peut scanner un texte, prendre en photo un schéma …</a:t>
            </a:r>
          </a:p>
        </p:txBody>
      </p:sp>
      <p:pic>
        <p:nvPicPr>
          <p:cNvPr id="1028" name="Picture 4" descr="Inchain.works - Les échanges décentralisés">
            <a:extLst>
              <a:ext uri="{FF2B5EF4-FFF2-40B4-BE49-F238E27FC236}">
                <a16:creationId xmlns:a16="http://schemas.microsoft.com/office/drawing/2014/main" id="{5A00C7D3-11A0-4A38-AFE8-FB4239C20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729" y="2956797"/>
            <a:ext cx="2034618" cy="13246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hiffrer n'est pas &quot;crypter&quot; ! - tutox.fr">
            <a:extLst>
              <a:ext uri="{FF2B5EF4-FFF2-40B4-BE49-F238E27FC236}">
                <a16:creationId xmlns:a16="http://schemas.microsoft.com/office/drawing/2014/main" id="{2865E443-E220-4D87-B771-804F93D15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766" y="3039175"/>
            <a:ext cx="2131540" cy="1163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o Jpg Stock Illustrations – 13,458 Logo Jpg Stock Illustrations, Vectors  &amp; Clipart - Dreamstime">
            <a:extLst>
              <a:ext uri="{FF2B5EF4-FFF2-40B4-BE49-F238E27FC236}">
                <a16:creationId xmlns:a16="http://schemas.microsoft.com/office/drawing/2014/main" id="{C5176B83-DE31-47D3-A5FF-2BA593497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075" y="4888678"/>
            <a:ext cx="1317925" cy="1317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8B1A44E-EC2A-4BC4-8D64-B755B046AFEF}"/>
              </a:ext>
            </a:extLst>
          </p:cNvPr>
          <p:cNvSpPr txBox="1"/>
          <p:nvPr/>
        </p:nvSpPr>
        <p:spPr>
          <a:xfrm>
            <a:off x="938655" y="2067697"/>
            <a:ext cx="3616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u="sng" dirty="0">
                <a:solidFill>
                  <a:srgbClr val="3494BA"/>
                </a:solidFill>
              </a:rPr>
              <a:t>Introduction :</a:t>
            </a:r>
          </a:p>
        </p:txBody>
      </p:sp>
    </p:spTree>
    <p:extLst>
      <p:ext uri="{BB962C8B-B14F-4D97-AF65-F5344CB8AC3E}">
        <p14:creationId xmlns:p14="http://schemas.microsoft.com/office/powerpoint/2010/main" val="66885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B282816-9349-4168-B80C-462F19E4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744898" cy="737937"/>
          </a:xfrm>
        </p:spPr>
        <p:txBody>
          <a:bodyPr/>
          <a:lstStyle/>
          <a:p>
            <a:r>
              <a:rPr lang="fr-FR" u="sng" dirty="0"/>
              <a:t>Explication du code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F337FD-AB08-4225-AE67-767D7DFB2942}"/>
              </a:ext>
            </a:extLst>
          </p:cNvPr>
          <p:cNvSpPr txBox="1"/>
          <p:nvPr/>
        </p:nvSpPr>
        <p:spPr>
          <a:xfrm>
            <a:off x="677332" y="1632634"/>
            <a:ext cx="246210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7) Décryptage affine :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77E97864-3F43-4C0A-9037-FB226BB222D9}"/>
              </a:ext>
            </a:extLst>
          </p:cNvPr>
          <p:cNvGrpSpPr/>
          <p:nvPr/>
        </p:nvGrpSpPr>
        <p:grpSpPr>
          <a:xfrm>
            <a:off x="677332" y="2287062"/>
            <a:ext cx="5425020" cy="2848817"/>
            <a:chOff x="0" y="0"/>
            <a:chExt cx="3790950" cy="1990725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AFB9627B-BD7A-45B2-9D5E-756706B1F553}"/>
                </a:ext>
              </a:extLst>
            </p:cNvPr>
            <p:cNvGrpSpPr/>
            <p:nvPr/>
          </p:nvGrpSpPr>
          <p:grpSpPr>
            <a:xfrm>
              <a:off x="0" y="0"/>
              <a:ext cx="3790950" cy="1990725"/>
              <a:chOff x="0" y="0"/>
              <a:chExt cx="3790950" cy="1990725"/>
            </a:xfrm>
          </p:grpSpPr>
          <p:pic>
            <p:nvPicPr>
              <p:cNvPr id="16" name="Image 15">
                <a:extLst>
                  <a:ext uri="{FF2B5EF4-FFF2-40B4-BE49-F238E27FC236}">
                    <a16:creationId xmlns:a16="http://schemas.microsoft.com/office/drawing/2014/main" id="{D878A941-14ED-4563-A94F-F5F7D4B3EE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3790950" cy="1838325"/>
              </a:xfrm>
              <a:prstGeom prst="rect">
                <a:avLst/>
              </a:prstGeom>
            </p:spPr>
          </p:pic>
          <p:pic>
            <p:nvPicPr>
              <p:cNvPr id="17" name="Image 16">
                <a:extLst>
                  <a:ext uri="{FF2B5EF4-FFF2-40B4-BE49-F238E27FC236}">
                    <a16:creationId xmlns:a16="http://schemas.microsoft.com/office/drawing/2014/main" id="{84E43983-4361-4213-B65B-2CF1E9492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950" y="1704975"/>
                <a:ext cx="304800" cy="285750"/>
              </a:xfrm>
              <a:prstGeom prst="rect">
                <a:avLst/>
              </a:prstGeom>
            </p:spPr>
          </p:pic>
          <p:pic>
            <p:nvPicPr>
              <p:cNvPr id="18" name="Image 17">
                <a:extLst>
                  <a:ext uri="{FF2B5EF4-FFF2-40B4-BE49-F238E27FC236}">
                    <a16:creationId xmlns:a16="http://schemas.microsoft.com/office/drawing/2014/main" id="{F205064B-013C-4288-B60C-8544ED0D93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7500" y="1704975"/>
                <a:ext cx="304800" cy="285750"/>
              </a:xfrm>
              <a:prstGeom prst="rect">
                <a:avLst/>
              </a:prstGeom>
            </p:spPr>
          </p:pic>
        </p:grpSp>
        <p:sp>
          <p:nvSpPr>
            <p:cNvPr id="14" name="Zone de texte 16">
              <a:extLst>
                <a:ext uri="{FF2B5EF4-FFF2-40B4-BE49-F238E27FC236}">
                  <a16:creationId xmlns:a16="http://schemas.microsoft.com/office/drawing/2014/main" id="{D23D8F65-263D-496C-B9B3-74C8615E7C9F}"/>
                </a:ext>
              </a:extLst>
            </p:cNvPr>
            <p:cNvSpPr txBox="1"/>
            <p:nvPr/>
          </p:nvSpPr>
          <p:spPr>
            <a:xfrm>
              <a:off x="91026" y="95164"/>
              <a:ext cx="983696" cy="30617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Fond crypte</a:t>
              </a:r>
              <a:endPara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Zone de texte 20">
              <a:extLst>
                <a:ext uri="{FF2B5EF4-FFF2-40B4-BE49-F238E27FC236}">
                  <a16:creationId xmlns:a16="http://schemas.microsoft.com/office/drawing/2014/main" id="{CDE375B0-2A3B-44FD-B956-B3932F40939D}"/>
                </a:ext>
              </a:extLst>
            </p:cNvPr>
            <p:cNvSpPr txBox="1"/>
            <p:nvPr/>
          </p:nvSpPr>
          <p:spPr>
            <a:xfrm>
              <a:off x="2511496" y="124127"/>
              <a:ext cx="1168520" cy="30617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Fond décrypte</a:t>
              </a:r>
              <a:endPara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B143446C-6B40-4A6D-8357-2D11A2FC4D0D}"/>
              </a:ext>
            </a:extLst>
          </p:cNvPr>
          <p:cNvSpPr txBox="1"/>
          <p:nvPr/>
        </p:nvSpPr>
        <p:spPr>
          <a:xfrm>
            <a:off x="496357" y="5925234"/>
            <a:ext cx="8647643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>
                <a:solidFill>
                  <a:srgbClr val="FF0000"/>
                </a:solidFill>
              </a:rPr>
              <a:t>Remarque :</a:t>
            </a:r>
            <a:r>
              <a:rPr lang="fr-FR" dirty="0">
                <a:solidFill>
                  <a:srgbClr val="FF0000"/>
                </a:solidFill>
              </a:rPr>
              <a:t> On peut appliquer cette méthode 2 car on utilise une clef fixé pour le cryptage et décryptage d’image.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0D7E439-5227-4C9A-8E6F-FAF3123269A9}"/>
              </a:ext>
            </a:extLst>
          </p:cNvPr>
          <p:cNvSpPr txBox="1"/>
          <p:nvPr/>
        </p:nvSpPr>
        <p:spPr>
          <a:xfrm>
            <a:off x="7085543" y="1621681"/>
            <a:ext cx="4830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Méthode 1 :</a:t>
            </a:r>
          </a:p>
          <a:p>
            <a:endParaRPr lang="fr-FR" u="sng" dirty="0"/>
          </a:p>
          <a:p>
            <a:r>
              <a:rPr lang="fr-FR" dirty="0"/>
              <a:t>Résoudre une équation diophantienne</a:t>
            </a:r>
          </a:p>
          <a:p>
            <a:r>
              <a:rPr lang="fr-FR" dirty="0"/>
              <a:t>Pas adapté car une perte de temps considérable pour les calculs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14EBF89-457A-401F-B5C1-66EA7AEB3048}"/>
              </a:ext>
            </a:extLst>
          </p:cNvPr>
          <p:cNvSpPr txBox="1"/>
          <p:nvPr/>
        </p:nvSpPr>
        <p:spPr>
          <a:xfrm>
            <a:off x="7085543" y="3602425"/>
            <a:ext cx="48302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Méthode 2 :</a:t>
            </a:r>
          </a:p>
          <a:p>
            <a:endParaRPr lang="fr-FR" u="sng" dirty="0"/>
          </a:p>
          <a:p>
            <a:r>
              <a:rPr lang="fr-FR" dirty="0"/>
              <a:t>On refais un cryptage seulement sur le tableau de l’image (pour récupérer les coefficients en x, y avec une perte de temps minimale) puis on colle en i, j les pixels en x, y de notre image </a:t>
            </a:r>
          </a:p>
        </p:txBody>
      </p:sp>
    </p:spTree>
    <p:extLst>
      <p:ext uri="{BB962C8B-B14F-4D97-AF65-F5344CB8AC3E}">
        <p14:creationId xmlns:p14="http://schemas.microsoft.com/office/powerpoint/2010/main" val="4116533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0940D5-5829-4254-B9C5-6C02F587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7165089" cy="1303021"/>
          </a:xfrm>
        </p:spPr>
        <p:txBody>
          <a:bodyPr>
            <a:normAutofit/>
          </a:bodyPr>
          <a:lstStyle/>
          <a:p>
            <a:r>
              <a:rPr lang="fr-FR" u="sng" dirty="0"/>
              <a:t>Première application du code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5C04227-D957-4923-899F-C61D543340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61" y="1883506"/>
            <a:ext cx="2215116" cy="2159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EBE45E3-843E-4952-906F-3DF692FAD9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21" y="1918190"/>
            <a:ext cx="2215116" cy="2159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5E72E81-CC04-4E32-A44C-2F02792876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057" y="1883506"/>
            <a:ext cx="2161584" cy="2159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2B9525F-2B3A-4CA3-97E8-7A811807643C}"/>
              </a:ext>
            </a:extLst>
          </p:cNvPr>
          <p:cNvSpPr txBox="1"/>
          <p:nvPr/>
        </p:nvSpPr>
        <p:spPr>
          <a:xfrm>
            <a:off x="911059" y="4254817"/>
            <a:ext cx="20681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/>
              <a:t>Image source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CA2C035-A9AD-4FA1-9FE2-1989F3F44CE0}"/>
              </a:ext>
            </a:extLst>
          </p:cNvPr>
          <p:cNvSpPr txBox="1"/>
          <p:nvPr/>
        </p:nvSpPr>
        <p:spPr>
          <a:xfrm>
            <a:off x="4121057" y="4254816"/>
            <a:ext cx="216158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/>
              <a:t>Image cryptée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840E047-E2EC-45D0-822C-C274C0CE08CC}"/>
              </a:ext>
            </a:extLst>
          </p:cNvPr>
          <p:cNvSpPr txBox="1"/>
          <p:nvPr/>
        </p:nvSpPr>
        <p:spPr>
          <a:xfrm>
            <a:off x="7208110" y="4259254"/>
            <a:ext cx="250093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/>
              <a:t>Image décryptée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F44D90B-F93A-451B-B262-FE29F7E1B5AD}"/>
              </a:ext>
            </a:extLst>
          </p:cNvPr>
          <p:cNvSpPr txBox="1"/>
          <p:nvPr/>
        </p:nvSpPr>
        <p:spPr>
          <a:xfrm>
            <a:off x="479972" y="6055231"/>
            <a:ext cx="79338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u="sng" dirty="0">
                <a:solidFill>
                  <a:srgbClr val="FF0000"/>
                </a:solidFill>
              </a:rPr>
              <a:t>Remarque :</a:t>
            </a:r>
            <a:r>
              <a:rPr lang="fr-FR" dirty="0">
                <a:solidFill>
                  <a:srgbClr val="FF0000"/>
                </a:solidFill>
              </a:rPr>
              <a:t> On observe une sorte de motif périodique sur l’image cryptée.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21B789A-1B84-48D4-A5FE-5508EFEADA6D}"/>
              </a:ext>
            </a:extLst>
          </p:cNvPr>
          <p:cNvSpPr txBox="1"/>
          <p:nvPr/>
        </p:nvSpPr>
        <p:spPr>
          <a:xfrm>
            <a:off x="475096" y="5373460"/>
            <a:ext cx="74789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u="sng" dirty="0"/>
              <a:t>Complexité :</a:t>
            </a:r>
            <a:r>
              <a:rPr lang="fr-FR" dirty="0"/>
              <a:t> Quadratique en O(X * Y) car on parcours l’image entière.</a:t>
            </a:r>
          </a:p>
        </p:txBody>
      </p:sp>
    </p:spTree>
    <p:extLst>
      <p:ext uri="{BB962C8B-B14F-4D97-AF65-F5344CB8AC3E}">
        <p14:creationId xmlns:p14="http://schemas.microsoft.com/office/powerpoint/2010/main" val="78094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DD433C-D567-44F3-87E4-8492DC2F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5262147" cy="799071"/>
          </a:xfrm>
        </p:spPr>
        <p:txBody>
          <a:bodyPr>
            <a:normAutofit/>
          </a:bodyPr>
          <a:lstStyle/>
          <a:p>
            <a:r>
              <a:rPr lang="fr-FR" u="sng" dirty="0"/>
              <a:t>Points forts du code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5B98BE9-5A8F-4135-897A-20E68DE4CEAD}"/>
              </a:ext>
            </a:extLst>
          </p:cNvPr>
          <p:cNvSpPr txBox="1"/>
          <p:nvPr/>
        </p:nvSpPr>
        <p:spPr>
          <a:xfrm>
            <a:off x="677334" y="1598141"/>
            <a:ext cx="133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u="sng" dirty="0"/>
              <a:t>Rapide :</a:t>
            </a:r>
            <a:endParaRPr lang="fr-FR" dirty="0"/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C40B031-5D61-4ECE-83E7-B17F015151C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22" y="2066926"/>
            <a:ext cx="8596668" cy="4590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7070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DD433C-D567-44F3-87E4-8492DC2F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5262147" cy="799071"/>
          </a:xfrm>
        </p:spPr>
        <p:txBody>
          <a:bodyPr>
            <a:normAutofit/>
          </a:bodyPr>
          <a:lstStyle/>
          <a:p>
            <a:r>
              <a:rPr lang="fr-FR" u="sng" dirty="0"/>
              <a:t>Points forts du code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5B98BE9-5A8F-4135-897A-20E68DE4CEAD}"/>
              </a:ext>
            </a:extLst>
          </p:cNvPr>
          <p:cNvSpPr txBox="1"/>
          <p:nvPr/>
        </p:nvSpPr>
        <p:spPr>
          <a:xfrm>
            <a:off x="677334" y="1598141"/>
            <a:ext cx="9735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u="sng" dirty="0"/>
              <a:t>Efficace, légère perte d’information </a:t>
            </a:r>
            <a:r>
              <a:rPr lang="fr-FR" dirty="0"/>
              <a:t>(car on redimensionne l’image, on le la coupe pas) :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endParaRPr lang="fr-FR" dirty="0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89D3ED1A-07B2-4EB8-A691-362EADA08F9D}"/>
              </a:ext>
            </a:extLst>
          </p:cNvPr>
          <p:cNvGrpSpPr/>
          <p:nvPr/>
        </p:nvGrpSpPr>
        <p:grpSpPr>
          <a:xfrm>
            <a:off x="1170883" y="2059806"/>
            <a:ext cx="8748257" cy="4672106"/>
            <a:chOff x="1170883" y="2059806"/>
            <a:chExt cx="8748257" cy="4672106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B0B824FD-C584-49C7-953B-A539A5EA3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883" y="2059806"/>
              <a:ext cx="8748257" cy="467210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6E2DC1E0-1FBB-4167-B08E-081F76C170D8}"/>
                </a:ext>
              </a:extLst>
            </p:cNvPr>
            <p:cNvGrpSpPr/>
            <p:nvPr/>
          </p:nvGrpSpPr>
          <p:grpSpPr>
            <a:xfrm>
              <a:off x="2528236" y="2783681"/>
              <a:ext cx="6220348" cy="2974568"/>
              <a:chOff x="2528236" y="2783681"/>
              <a:chExt cx="6220348" cy="2974568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6B9ED098-E9C4-4335-935E-0045CAF25AD8}"/>
                  </a:ext>
                </a:extLst>
              </p:cNvPr>
              <p:cNvCxnSpPr>
                <a:cxnSpLocks/>
                <a:endCxn id="21" idx="0"/>
              </p:cNvCxnSpPr>
              <p:nvPr/>
            </p:nvCxnSpPr>
            <p:spPr>
              <a:xfrm>
                <a:off x="2609850" y="2783681"/>
                <a:ext cx="28553" cy="1481085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8411165-5803-42A0-9B69-83181C98D136}"/>
                  </a:ext>
                </a:extLst>
              </p:cNvPr>
              <p:cNvSpPr/>
              <p:nvPr/>
            </p:nvSpPr>
            <p:spPr>
              <a:xfrm rot="1292168" flipV="1">
                <a:off x="2528236" y="3830132"/>
                <a:ext cx="3732520" cy="1736125"/>
              </a:xfrm>
              <a:prstGeom prst="arc">
                <a:avLst>
                  <a:gd name="adj1" fmla="val 11260310"/>
                  <a:gd name="adj2" fmla="val 20041404"/>
                </a:avLst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F657751F-0768-40CA-98FC-81FC87D766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6357" y="5758249"/>
                <a:ext cx="3402227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11008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DD433C-D567-44F3-87E4-8492DC2F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5262147" cy="799071"/>
          </a:xfrm>
        </p:spPr>
        <p:txBody>
          <a:bodyPr>
            <a:normAutofit/>
          </a:bodyPr>
          <a:lstStyle/>
          <a:p>
            <a:r>
              <a:rPr lang="fr-FR" u="sng" dirty="0"/>
              <a:t>Points forts du code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5B98BE9-5A8F-4135-897A-20E68DE4CEAD}"/>
                  </a:ext>
                </a:extLst>
              </p:cNvPr>
              <p:cNvSpPr txBox="1"/>
              <p:nvPr/>
            </p:nvSpPr>
            <p:spPr>
              <a:xfrm>
                <a:off x="677333" y="1656435"/>
                <a:ext cx="7791364" cy="4709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fr-FR" u="sng" dirty="0"/>
                  <a:t>Rendu visuel ludique</a:t>
                </a:r>
                <a:r>
                  <a:rPr lang="fr-FR" dirty="0"/>
                  <a:t> « puzzle » pour un pas élevé on a :</a:t>
                </a:r>
              </a:p>
              <a:p>
                <a:endParaRPr lang="fr-FR" dirty="0"/>
              </a:p>
              <a:p>
                <a:pPr marL="285750" indent="-285750">
                  <a:buFontTx/>
                  <a:buChar char="-"/>
                </a:pPr>
                <a:endParaRPr lang="fr-FR" dirty="0"/>
              </a:p>
              <a:p>
                <a:pPr marL="285750" indent="-285750">
                  <a:buFontTx/>
                  <a:buChar char="-"/>
                </a:pPr>
                <a:endParaRPr lang="fr-FR" dirty="0"/>
              </a:p>
              <a:p>
                <a:pPr marL="285750" indent="-285750">
                  <a:buFontTx/>
                  <a:buChar char="-"/>
                </a:pPr>
                <a:endParaRPr lang="fr-FR" dirty="0"/>
              </a:p>
              <a:p>
                <a:pPr marL="285750" indent="-285750">
                  <a:buFontTx/>
                  <a:buChar char="-"/>
                </a:pPr>
                <a:endParaRPr lang="fr-FR" dirty="0"/>
              </a:p>
              <a:p>
                <a:pPr marL="285750" indent="-285750">
                  <a:buFontTx/>
                  <a:buChar char="-"/>
                </a:pPr>
                <a:endParaRPr lang="fr-FR" dirty="0"/>
              </a:p>
              <a:p>
                <a:pPr marL="285750" indent="-285750">
                  <a:buFontTx/>
                  <a:buChar char="-"/>
                </a:pPr>
                <a:endParaRPr lang="fr-FR" dirty="0"/>
              </a:p>
              <a:p>
                <a:pPr marL="285750" indent="-285750">
                  <a:buFontTx/>
                  <a:buChar char="-"/>
                </a:pPr>
                <a:endParaRPr lang="fr-FR" dirty="0"/>
              </a:p>
              <a:p>
                <a:pPr marL="285750" indent="-285750">
                  <a:buFontTx/>
                  <a:buChar char="-"/>
                </a:pPr>
                <a:endParaRPr lang="fr-FR" dirty="0"/>
              </a:p>
              <a:p>
                <a:pPr marL="285750" indent="-285750">
                  <a:buFontTx/>
                  <a:buChar char="-"/>
                </a:pPr>
                <a:r>
                  <a:rPr lang="fr-FR" u="sng" dirty="0"/>
                  <a:t>Impossible à craquer par force brute :</a:t>
                </a:r>
              </a:p>
              <a:p>
                <a:pPr marL="285750" indent="-285750">
                  <a:buFontTx/>
                  <a:buChar char="-"/>
                </a:pPr>
                <a:endParaRPr lang="fr-FR" dirty="0"/>
              </a:p>
              <a:p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Nombre d’opérations à effectuer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24</m:t>
                        </m:r>
                      </m:sup>
                    </m:sSup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∗ </m:t>
                    </m:r>
                    <m:d>
                      <m:d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F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24</m:t>
                              </m:r>
                            </m:e>
                          </m:mr>
                          <m:mr>
                            <m:e>
                              <m:r>
                                <a:rPr lang="fr-F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∗ </m:t>
                    </m:r>
                    <m:d>
                      <m:d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F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fr-F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∗ </m:t>
                    </m:r>
                    <m:sSup>
                      <m:sSup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1080</m:t>
                        </m:r>
                      </m:sup>
                    </m:sSup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= 3.</m:t>
                    </m:r>
                    <m:sSup>
                      <m:sSup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1956</m:t>
                        </m:r>
                      </m:sup>
                    </m:sSup>
                  </m:oMath>
                </a14:m>
                <a:endParaRPr lang="fr-FR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endParaRPr lang="fr-FR" sz="1800" b="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&lt;=&gt;</m:t>
                      </m:r>
                      <m:r>
                        <a:rPr lang="fr-F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9.</m:t>
                      </m:r>
                      <m:sSup>
                        <m:sSupPr>
                          <m:ctrlPr>
                            <a:rPr lang="fr-F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fr-F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fr-F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1924</m:t>
                          </m:r>
                        </m:sup>
                      </m:sSup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𝑚𝑖𝑙𝑙𝑖𝑎𝑟𝑑𝑠</m:t>
                      </m:r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𝑑</m:t>
                      </m:r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′</m:t>
                      </m:r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𝑎𝑛𝑛</m:t>
                      </m:r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é</m:t>
                      </m:r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𝑒𝑠</m:t>
                      </m:r>
                    </m:oMath>
                  </m:oMathPara>
                </a14:m>
                <a:endParaRPr lang="fr-FR" dirty="0"/>
              </a:p>
              <a:p>
                <a:pPr marL="285750" indent="-285750">
                  <a:buFontTx/>
                  <a:buChar char="-"/>
                </a:pPr>
                <a:endParaRPr lang="fr-FR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5B98BE9-5A8F-4135-897A-20E68DE4C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1656435"/>
                <a:ext cx="7791364" cy="4709238"/>
              </a:xfrm>
              <a:prstGeom prst="rect">
                <a:avLst/>
              </a:prstGeom>
              <a:blipFill>
                <a:blip r:embed="rId2"/>
                <a:stretch>
                  <a:fillRect l="-626" t="-9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BDC2D831-5192-4E94-AA11-061C566C71B7}"/>
              </a:ext>
            </a:extLst>
          </p:cNvPr>
          <p:cNvGrpSpPr/>
          <p:nvPr/>
        </p:nvGrpSpPr>
        <p:grpSpPr>
          <a:xfrm>
            <a:off x="995750" y="2295524"/>
            <a:ext cx="5848926" cy="1786581"/>
            <a:chOff x="0" y="0"/>
            <a:chExt cx="5238750" cy="1600200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544B0A9-7CF5-4793-8461-605D29A32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525"/>
              <a:ext cx="1590675" cy="15906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8CB914A9-940F-4AD0-B4C7-C2FD9F9EB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850" y="0"/>
              <a:ext cx="1581150" cy="158623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3FD4862E-45F6-4E7A-9DDE-661EE501F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8075" y="9525"/>
              <a:ext cx="1590675" cy="15906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56746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FADD6F-7D4B-406E-871F-23D835974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609599"/>
            <a:ext cx="5896463" cy="923330"/>
          </a:xfrm>
        </p:spPr>
        <p:txBody>
          <a:bodyPr>
            <a:normAutofit/>
          </a:bodyPr>
          <a:lstStyle/>
          <a:p>
            <a:r>
              <a:rPr lang="fr-FR" u="sng" dirty="0"/>
              <a:t>Limites du code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F09BB1E-9D84-4639-B906-3844A3E57FAC}"/>
              </a:ext>
            </a:extLst>
          </p:cNvPr>
          <p:cNvSpPr txBox="1"/>
          <p:nvPr/>
        </p:nvSpPr>
        <p:spPr>
          <a:xfrm>
            <a:off x="677334" y="1408670"/>
            <a:ext cx="336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 </a:t>
            </a:r>
            <a:r>
              <a:rPr lang="fr-FR" u="sng" dirty="0"/>
              <a:t>Craquage par intelligence :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82BB258-A0D4-4324-B9AB-AD80F204311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59" y="2110503"/>
            <a:ext cx="4588212" cy="3151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06BA302-9CDA-427E-BC94-D198EFEAB726}"/>
              </a:ext>
            </a:extLst>
          </p:cNvPr>
          <p:cNvSpPr txBox="1"/>
          <p:nvPr/>
        </p:nvSpPr>
        <p:spPr>
          <a:xfrm>
            <a:off x="677334" y="5706317"/>
            <a:ext cx="794801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>
                <a:solidFill>
                  <a:srgbClr val="FF0000"/>
                </a:solidFill>
              </a:rPr>
              <a:t>Remarque :</a:t>
            </a:r>
            <a:r>
              <a:rPr lang="fr-FR" dirty="0">
                <a:solidFill>
                  <a:srgbClr val="FF0000"/>
                </a:solidFill>
              </a:rPr>
              <a:t> Il serait donc « facile » de trouver la combinaison des coefficients (a, b, c, d) si on procède sur une ligne (trouver a et b) et sur une colonne (trouver c et d).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5C9DA9-56F0-496C-B2CA-5A2955C6FE08}"/>
              </a:ext>
            </a:extLst>
          </p:cNvPr>
          <p:cNvSpPr txBox="1"/>
          <p:nvPr/>
        </p:nvSpPr>
        <p:spPr>
          <a:xfrm>
            <a:off x="6401450" y="2110503"/>
            <a:ext cx="316267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Ceci montre pourquoi on observe des motifs sur notre image cryptée.</a:t>
            </a:r>
          </a:p>
        </p:txBody>
      </p:sp>
    </p:spTree>
    <p:extLst>
      <p:ext uri="{BB962C8B-B14F-4D97-AF65-F5344CB8AC3E}">
        <p14:creationId xmlns:p14="http://schemas.microsoft.com/office/powerpoint/2010/main" val="3190404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EE660-1ADE-4ABE-B4BA-4A2412B6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575"/>
          </a:xfrm>
        </p:spPr>
        <p:txBody>
          <a:bodyPr>
            <a:normAutofit/>
          </a:bodyPr>
          <a:lstStyle/>
          <a:p>
            <a:r>
              <a:rPr lang="fr-FR" u="sng" dirty="0"/>
              <a:t>Comparaison temps moyens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F8720-23CE-410F-B896-9041855171CB}"/>
              </a:ext>
            </a:extLst>
          </p:cNvPr>
          <p:cNvSpPr txBox="1"/>
          <p:nvPr/>
        </p:nvSpPr>
        <p:spPr>
          <a:xfrm>
            <a:off x="604779" y="1310760"/>
            <a:ext cx="9444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étant dans la peau d’un hacker j’ai décidé de créer un code « force » brut en partant du principe qu’on avait à trouver 4 coefficients et à parcourir </a:t>
            </a:r>
            <a:r>
              <a:rPr lang="fr-FR" b="1" dirty="0"/>
              <a:t>TOUTE</a:t>
            </a:r>
            <a:r>
              <a:rPr lang="fr-FR" dirty="0"/>
              <a:t> l’image.</a:t>
            </a:r>
            <a:endParaRPr lang="fr-FR" u="sng" dirty="0"/>
          </a:p>
          <a:p>
            <a:r>
              <a:rPr lang="fr-FR" u="sng" dirty="0"/>
              <a:t>Graphe sur une moyenne de 100 :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AA3C1944-C0DC-4632-8207-AA2ADA31E10C}"/>
              </a:ext>
            </a:extLst>
          </p:cNvPr>
          <p:cNvGrpSpPr/>
          <p:nvPr/>
        </p:nvGrpSpPr>
        <p:grpSpPr>
          <a:xfrm>
            <a:off x="162984" y="2234090"/>
            <a:ext cx="8156582" cy="4355068"/>
            <a:chOff x="547397" y="1979057"/>
            <a:chExt cx="8726605" cy="4659422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AFEC145D-94AB-43BE-B904-C4571C8DF9C1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397" y="1979057"/>
              <a:ext cx="8726605" cy="46594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8F00BCC-9BCA-4C83-810C-C428BA5027B0}"/>
                </a:ext>
              </a:extLst>
            </p:cNvPr>
            <p:cNvSpPr/>
            <p:nvPr/>
          </p:nvSpPr>
          <p:spPr>
            <a:xfrm>
              <a:off x="7560470" y="2676114"/>
              <a:ext cx="654844" cy="633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72863E6-152E-4442-B1F9-DFA0B573D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6064" y="2616965"/>
              <a:ext cx="683655" cy="118298"/>
            </a:xfrm>
            <a:prstGeom prst="line">
              <a:avLst/>
            </a:prstGeom>
            <a:ln>
              <a:solidFill>
                <a:srgbClr val="FF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3AC89F5D-83DA-4E62-8D90-AA3A8A07BF99}"/>
              </a:ext>
            </a:extLst>
          </p:cNvPr>
          <p:cNvSpPr txBox="1"/>
          <p:nvPr/>
        </p:nvSpPr>
        <p:spPr>
          <a:xfrm>
            <a:off x="8453794" y="2426465"/>
            <a:ext cx="3575222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>
                <a:solidFill>
                  <a:srgbClr val="FF0000"/>
                </a:solidFill>
              </a:rPr>
              <a:t>Remarque :</a:t>
            </a:r>
            <a:r>
              <a:rPr lang="fr-FR" dirty="0">
                <a:solidFill>
                  <a:srgbClr val="FF0000"/>
                </a:solidFill>
              </a:rPr>
              <a:t> Si on procédait comme indiqué précédemment on mettrait quand même plus de temps à la décrypter qu’avec le code source mais moins qu’avec ce code brut (on rajoute simplement une complexité de 2 fois O(min(X,Y)*min(X,Y)), O(X) et O(Y)</a:t>
            </a:r>
          </a:p>
          <a:p>
            <a:r>
              <a:rPr lang="fr-FR" dirty="0">
                <a:solidFill>
                  <a:srgbClr val="FF0000"/>
                </a:solidFill>
              </a:rPr>
              <a:t>Respectivement pour créer toutes les combinaisons de (a, b) et de (c, d) puis pour parcourir toute une ligne puis toute une colonne)</a:t>
            </a:r>
          </a:p>
        </p:txBody>
      </p:sp>
    </p:spTree>
    <p:extLst>
      <p:ext uri="{BB962C8B-B14F-4D97-AF65-F5344CB8AC3E}">
        <p14:creationId xmlns:p14="http://schemas.microsoft.com/office/powerpoint/2010/main" val="3191350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EE660-1ADE-4ABE-B4BA-4A2412B6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u="sng" dirty="0"/>
              <a:t>Solutions contre le craquage intelligent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A9BF3E6-EC00-4002-8974-66EE867A1F74}"/>
              </a:ext>
            </a:extLst>
          </p:cNvPr>
          <p:cNvSpPr txBox="1"/>
          <p:nvPr/>
        </p:nvSpPr>
        <p:spPr>
          <a:xfrm>
            <a:off x="677331" y="1632633"/>
            <a:ext cx="6423685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u="sng" dirty="0"/>
              <a:t>Méthode récursive</a:t>
            </a:r>
            <a:r>
              <a:rPr lang="fr-FR" dirty="0"/>
              <a:t>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53283DA-6585-4EC7-AD7C-0412A2E9B869}"/>
              </a:ext>
            </a:extLst>
          </p:cNvPr>
          <p:cNvSpPr txBox="1"/>
          <p:nvPr/>
        </p:nvSpPr>
        <p:spPr>
          <a:xfrm>
            <a:off x="677330" y="2229398"/>
            <a:ext cx="8392529" cy="45243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Exemple :</a:t>
            </a:r>
            <a:r>
              <a:rPr lang="fr-FR" dirty="0"/>
              <a:t> Sur une image comportant 7 pixels sur chaque lignes et Y = 5 lignes :</a:t>
            </a:r>
          </a:p>
          <a:p>
            <a:endParaRPr lang="fr-FR" dirty="0"/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r>
              <a:rPr lang="fr-FR" dirty="0"/>
              <a:t>On divise par 2 le nombre de colonne (X) tel que  :</a:t>
            </a: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r>
              <a:rPr lang="fr-FR" dirty="0"/>
              <a:t>On fait des rotations des pixels sur </a:t>
            </a:r>
            <a:r>
              <a:rPr lang="fr-FR" u="sng" dirty="0"/>
              <a:t>UNE ligne </a:t>
            </a:r>
            <a:r>
              <a:rPr lang="fr-FR" dirty="0"/>
              <a:t>à l’intérieur suivant un nombre compris dans la clef :</a:t>
            </a:r>
            <a:endParaRPr lang="fr-FR" dirty="0">
              <a:latin typeface="Calibri" panose="020F0502020204030204" pitchFamily="34" charset="0"/>
            </a:endParaRPr>
          </a:p>
          <a:p>
            <a:r>
              <a:rPr lang="fr-FR" dirty="0">
                <a:latin typeface="+mj-lt"/>
              </a:rPr>
              <a:t>Si on prend (1, 3) pour chaque groupe respectif alors on obtient :</a:t>
            </a: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r>
              <a:rPr lang="fr-FR" u="sng" dirty="0">
                <a:solidFill>
                  <a:srgbClr val="FF0000"/>
                </a:solidFill>
              </a:rPr>
              <a:t>Remarque :</a:t>
            </a:r>
            <a:r>
              <a:rPr lang="fr-FR" dirty="0">
                <a:solidFill>
                  <a:srgbClr val="FF0000"/>
                </a:solidFill>
              </a:rPr>
              <a:t> Sur les autres lignes on pose une condition (par exemple : pair ou impair) où les coefficients sont différents.</a:t>
            </a:r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BA8DA483-8A24-438B-90BD-44FBEB19D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018836"/>
              </p:ext>
            </p:extLst>
          </p:nvPr>
        </p:nvGraphicFramePr>
        <p:xfrm>
          <a:off x="990199" y="2608423"/>
          <a:ext cx="50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66913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700358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8493674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028487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4077430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672991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308810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317956"/>
                  </a:ext>
                </a:extLst>
              </a:tr>
            </a:tbl>
          </a:graphicData>
        </a:graphic>
      </p:graphicFrame>
      <p:graphicFrame>
        <p:nvGraphicFramePr>
          <p:cNvPr id="6" name="Tableau 10">
            <a:extLst>
              <a:ext uri="{FF2B5EF4-FFF2-40B4-BE49-F238E27FC236}">
                <a16:creationId xmlns:a16="http://schemas.microsoft.com/office/drawing/2014/main" id="{03B2C08E-800D-4BD4-9BBB-51D77CA4C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20793"/>
              </p:ext>
            </p:extLst>
          </p:nvPr>
        </p:nvGraphicFramePr>
        <p:xfrm>
          <a:off x="990199" y="3677468"/>
          <a:ext cx="50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66913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700358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8493674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028487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4077430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672991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308810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317956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664B8293-75F5-469F-963E-C1F2372A5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167897"/>
              </p:ext>
            </p:extLst>
          </p:nvPr>
        </p:nvGraphicFramePr>
        <p:xfrm>
          <a:off x="990199" y="5353868"/>
          <a:ext cx="50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66913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700358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8493674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028487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4077430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672991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308810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317956"/>
                  </a:ext>
                </a:extLst>
              </a:tr>
            </a:tbl>
          </a:graphicData>
        </a:graphic>
      </p:graphicFrame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F22DCCC-3EA0-42FF-91AB-AAF07EF0F9CA}"/>
              </a:ext>
            </a:extLst>
          </p:cNvPr>
          <p:cNvCxnSpPr>
            <a:cxnSpLocks/>
          </p:cNvCxnSpPr>
          <p:nvPr/>
        </p:nvCxnSpPr>
        <p:spPr>
          <a:xfrm flipV="1">
            <a:off x="1359243" y="5923008"/>
            <a:ext cx="724930" cy="8237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6A51DA5-A057-4919-8A17-F0D61EEA8847}"/>
              </a:ext>
            </a:extLst>
          </p:cNvPr>
          <p:cNvCxnSpPr>
            <a:cxnSpLocks/>
          </p:cNvCxnSpPr>
          <p:nvPr/>
        </p:nvCxnSpPr>
        <p:spPr>
          <a:xfrm>
            <a:off x="3374438" y="5925068"/>
            <a:ext cx="245062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101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EE660-1ADE-4ABE-B4BA-4A2412B6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u="sng" dirty="0"/>
              <a:t>Solutions contre le craquage intelligent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A9BF3E6-EC00-4002-8974-66EE867A1F74}"/>
              </a:ext>
            </a:extLst>
          </p:cNvPr>
          <p:cNvSpPr txBox="1"/>
          <p:nvPr/>
        </p:nvSpPr>
        <p:spPr>
          <a:xfrm>
            <a:off x="677331" y="1632633"/>
            <a:ext cx="6423685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u="sng" dirty="0"/>
              <a:t>Méthode récursive</a:t>
            </a:r>
            <a:r>
              <a:rPr lang="fr-FR" dirty="0"/>
              <a:t> (sur les lignes d’une image ou X = 2k)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53283DA-6585-4EC7-AD7C-0412A2E9B869}"/>
              </a:ext>
            </a:extLst>
          </p:cNvPr>
          <p:cNvSpPr txBox="1"/>
          <p:nvPr/>
        </p:nvSpPr>
        <p:spPr>
          <a:xfrm>
            <a:off x="677329" y="2229398"/>
            <a:ext cx="8400768" cy="42473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Exemple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On répète cette opération (/2) jusqu’à arriver a 1 pixel (comme ça même si il y a un reste le programme tourne car il est récursif)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Sur la même ligne on reprend :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dirty="0"/>
              <a:t>(1, 3)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fr-FR" dirty="0">
              <a:latin typeface="Calibri" panose="020F0502020204030204" pitchFamily="34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fr-FR" dirty="0">
              <a:latin typeface="Calibri" panose="020F0502020204030204" pitchFamily="34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fr-FR" dirty="0">
              <a:latin typeface="Calibri" panose="020F0502020204030204" pitchFamily="34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fr-FR" dirty="0">
              <a:latin typeface="Calibri" panose="020F0502020204030204" pitchFamily="34" charset="0"/>
            </a:endParaRPr>
          </a:p>
        </p:txBody>
      </p:sp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3B9F1461-2DC3-4EFE-97A7-79BB66F81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403582"/>
              </p:ext>
            </p:extLst>
          </p:nvPr>
        </p:nvGraphicFramePr>
        <p:xfrm>
          <a:off x="969502" y="2610671"/>
          <a:ext cx="50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66913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700358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8493674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028487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4077430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672991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308810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317956"/>
                  </a:ext>
                </a:extLst>
              </a:tr>
            </a:tbl>
          </a:graphicData>
        </a:graphic>
      </p:graphicFrame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F36175FD-EFBB-4556-9B9C-01BD3661E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311716"/>
              </p:ext>
            </p:extLst>
          </p:nvPr>
        </p:nvGraphicFramePr>
        <p:xfrm>
          <a:off x="969502" y="3962192"/>
          <a:ext cx="50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66913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700358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8493674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028487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4077430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672991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308810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317956"/>
                  </a:ext>
                </a:extLst>
              </a:tr>
            </a:tbl>
          </a:graphicData>
        </a:graphic>
      </p:graphicFrame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B98E7759-B5A2-43C1-9498-3C12334A0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922732"/>
              </p:ext>
            </p:extLst>
          </p:nvPr>
        </p:nvGraphicFramePr>
        <p:xfrm>
          <a:off x="969502" y="5528400"/>
          <a:ext cx="50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66913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700358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8493674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028487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4077430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672991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308810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317956"/>
                  </a:ext>
                </a:extLst>
              </a:tr>
            </a:tbl>
          </a:graphicData>
        </a:graphic>
      </p:graphicFrame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E13D3A8-8B1F-4F73-BAAC-EE3193DB81AD}"/>
              </a:ext>
            </a:extLst>
          </p:cNvPr>
          <p:cNvCxnSpPr>
            <a:cxnSpLocks/>
          </p:cNvCxnSpPr>
          <p:nvPr/>
        </p:nvCxnSpPr>
        <p:spPr>
          <a:xfrm>
            <a:off x="1321202" y="6112119"/>
            <a:ext cx="749643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A12FFDF-2838-4EF8-9FD0-8B1A3E219B87}"/>
              </a:ext>
            </a:extLst>
          </p:cNvPr>
          <p:cNvCxnSpPr>
            <a:cxnSpLocks/>
          </p:cNvCxnSpPr>
          <p:nvPr/>
        </p:nvCxnSpPr>
        <p:spPr>
          <a:xfrm>
            <a:off x="3489502" y="6109188"/>
            <a:ext cx="749643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226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EE660-1ADE-4ABE-B4BA-4A2412B6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u="sng" dirty="0"/>
              <a:t>Solutions contre le craquage intelligent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A9BF3E6-EC00-4002-8974-66EE867A1F74}"/>
              </a:ext>
            </a:extLst>
          </p:cNvPr>
          <p:cNvSpPr txBox="1"/>
          <p:nvPr/>
        </p:nvSpPr>
        <p:spPr>
          <a:xfrm>
            <a:off x="677331" y="1632633"/>
            <a:ext cx="6423685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u="sng" dirty="0"/>
              <a:t>Méthode récursive</a:t>
            </a:r>
            <a:r>
              <a:rPr lang="fr-FR" dirty="0"/>
              <a:t> (sur les lignes de l’image)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53283DA-6585-4EC7-AD7C-0412A2E9B869}"/>
              </a:ext>
            </a:extLst>
          </p:cNvPr>
          <p:cNvSpPr txBox="1"/>
          <p:nvPr/>
        </p:nvSpPr>
        <p:spPr>
          <a:xfrm>
            <a:off x="677329" y="2229398"/>
            <a:ext cx="8268963" cy="45243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Exemple :</a:t>
            </a:r>
            <a:endParaRPr lang="fr-FR" dirty="0"/>
          </a:p>
          <a:p>
            <a:endParaRPr lang="fr-FR" dirty="0"/>
          </a:p>
          <a:p>
            <a:r>
              <a:rPr lang="fr-FR" dirty="0"/>
              <a:t>On arrive à : 2/2 = 1 donc les rotations sont terminés !</a:t>
            </a:r>
          </a:p>
          <a:p>
            <a:endParaRPr lang="fr-FR" dirty="0"/>
          </a:p>
          <a:p>
            <a:endParaRPr lang="fr-FR" dirty="0"/>
          </a:p>
          <a:p>
            <a:endParaRPr lang="fr-FR" dirty="0">
              <a:latin typeface="Calibri" panose="020F0502020204030204" pitchFamily="34" charset="0"/>
            </a:endParaRPr>
          </a:p>
          <a:p>
            <a:r>
              <a:rPr lang="fr-FR" dirty="0">
                <a:latin typeface="Calibri" panose="020F0502020204030204" pitchFamily="34" charset="0"/>
              </a:rPr>
              <a:t>Donc : </a:t>
            </a: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45" name="Flèche : bas 44">
            <a:extLst>
              <a:ext uri="{FF2B5EF4-FFF2-40B4-BE49-F238E27FC236}">
                <a16:creationId xmlns:a16="http://schemas.microsoft.com/office/drawing/2014/main" id="{60D0406E-E7E1-4212-B122-32B720A93A89}"/>
              </a:ext>
            </a:extLst>
          </p:cNvPr>
          <p:cNvSpPr/>
          <p:nvPr/>
        </p:nvSpPr>
        <p:spPr>
          <a:xfrm>
            <a:off x="3419790" y="5032797"/>
            <a:ext cx="312420" cy="59436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4E253A72-2D80-4A09-8034-71CEF8901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907138"/>
              </p:ext>
            </p:extLst>
          </p:nvPr>
        </p:nvGraphicFramePr>
        <p:xfrm>
          <a:off x="1056000" y="3143055"/>
          <a:ext cx="50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66913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700358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8493674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028487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4077430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672991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308810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317956"/>
                  </a:ext>
                </a:extLst>
              </a:tr>
            </a:tbl>
          </a:graphicData>
        </a:graphic>
      </p:graphicFrame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D3A0EA4C-63F0-4468-95D5-F74C3E7DF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881631"/>
              </p:ext>
            </p:extLst>
          </p:nvPr>
        </p:nvGraphicFramePr>
        <p:xfrm>
          <a:off x="1056000" y="5830435"/>
          <a:ext cx="50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66913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700358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8493674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028487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4077430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672991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308810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317956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9F99A5D6-D476-4CFB-BE0F-A7E798DE0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058667"/>
              </p:ext>
            </p:extLst>
          </p:nvPr>
        </p:nvGraphicFramePr>
        <p:xfrm>
          <a:off x="1056000" y="4211160"/>
          <a:ext cx="50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66913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700358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8493674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028487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4077430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672991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308810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317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46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B6D2B83-C8CC-4294-AEC2-D686E5015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942" y="99098"/>
            <a:ext cx="7766936" cy="2477409"/>
          </a:xfrm>
        </p:spPr>
        <p:txBody>
          <a:bodyPr/>
          <a:lstStyle/>
          <a:p>
            <a:pPr algn="l"/>
            <a:r>
              <a:rPr lang="fr-FR" u="sng" dirty="0"/>
              <a:t>TIPE :</a:t>
            </a:r>
            <a:br>
              <a:rPr lang="fr-FR" u="sng" dirty="0"/>
            </a:br>
            <a:r>
              <a:rPr lang="fr-FR" b="1" dirty="0"/>
              <a:t>Cryptage / Décryptage d’images en couleurs</a:t>
            </a:r>
            <a:endParaRPr lang="fr-FR" u="sng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1113E34-D5E5-4243-9693-4B667DED7883}"/>
              </a:ext>
            </a:extLst>
          </p:cNvPr>
          <p:cNvSpPr txBox="1"/>
          <p:nvPr/>
        </p:nvSpPr>
        <p:spPr>
          <a:xfrm>
            <a:off x="655907" y="3096176"/>
            <a:ext cx="3921211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u="sng" dirty="0"/>
              <a:t>Objectif :</a:t>
            </a:r>
          </a:p>
          <a:p>
            <a:endParaRPr lang="fr-FR" dirty="0"/>
          </a:p>
          <a:p>
            <a:r>
              <a:rPr lang="fr-FR" i="1" u="sng" dirty="0"/>
              <a:t>Créer une application qui:</a:t>
            </a:r>
          </a:p>
          <a:p>
            <a:endParaRPr lang="fr-FR" dirty="0"/>
          </a:p>
          <a:p>
            <a:r>
              <a:rPr lang="fr-FR" dirty="0"/>
              <a:t>	- Prend une « image source », la crypte et renvoi une clef de 24 bits.</a:t>
            </a:r>
          </a:p>
          <a:p>
            <a:r>
              <a:rPr lang="fr-FR" dirty="0"/>
              <a:t>	- Prend une « image cryptée » et une clef de 24 bits, la décrypte.</a:t>
            </a:r>
          </a:p>
          <a:p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FCF96CF-53AA-437F-AD36-3A31BDA52B14}"/>
              </a:ext>
            </a:extLst>
          </p:cNvPr>
          <p:cNvGrpSpPr/>
          <p:nvPr/>
        </p:nvGrpSpPr>
        <p:grpSpPr>
          <a:xfrm>
            <a:off x="5686071" y="2881954"/>
            <a:ext cx="3857626" cy="3661577"/>
            <a:chOff x="5375223" y="2708959"/>
            <a:chExt cx="3857626" cy="3661577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2A3E97F8-9107-48C0-BEC4-1A3C58068F6F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5223" y="2708959"/>
              <a:ext cx="1285875" cy="12858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692481B3-AC94-48A2-9258-8A67BF3F3226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5549" y="2708959"/>
              <a:ext cx="1257300" cy="12573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6" name="Zone de texte 6">
              <a:extLst>
                <a:ext uri="{FF2B5EF4-FFF2-40B4-BE49-F238E27FC236}">
                  <a16:creationId xmlns:a16="http://schemas.microsoft.com/office/drawing/2014/main" id="{429C30B6-9A68-4157-AD51-64872A74C7A0}"/>
                </a:ext>
              </a:extLst>
            </p:cNvPr>
            <p:cNvSpPr txBox="1"/>
            <p:nvPr/>
          </p:nvSpPr>
          <p:spPr>
            <a:xfrm>
              <a:off x="5508572" y="4045387"/>
              <a:ext cx="1019175" cy="2762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Image source</a:t>
              </a:r>
              <a:endPara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Zone de texte 8">
              <a:extLst>
                <a:ext uri="{FF2B5EF4-FFF2-40B4-BE49-F238E27FC236}">
                  <a16:creationId xmlns:a16="http://schemas.microsoft.com/office/drawing/2014/main" id="{AFB0CC66-BB83-44E3-9784-DD9C4F465AE0}"/>
                </a:ext>
              </a:extLst>
            </p:cNvPr>
            <p:cNvSpPr txBox="1"/>
            <p:nvPr/>
          </p:nvSpPr>
          <p:spPr>
            <a:xfrm>
              <a:off x="7987614" y="4048286"/>
              <a:ext cx="1245235" cy="2762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Image décryptée</a:t>
              </a:r>
              <a:endPara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6E6A1E59-C81C-49F4-B5AE-421DA5639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1098" y="4648391"/>
              <a:ext cx="1314451" cy="13144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4" name="Zone de texte 18">
              <a:extLst>
                <a:ext uri="{FF2B5EF4-FFF2-40B4-BE49-F238E27FC236}">
                  <a16:creationId xmlns:a16="http://schemas.microsoft.com/office/drawing/2014/main" id="{BB8D737D-8D10-49D9-A65E-890AB15EC219}"/>
                </a:ext>
              </a:extLst>
            </p:cNvPr>
            <p:cNvSpPr txBox="1"/>
            <p:nvPr/>
          </p:nvSpPr>
          <p:spPr>
            <a:xfrm>
              <a:off x="6767541" y="6111312"/>
              <a:ext cx="1101564" cy="2592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Image cryptée</a:t>
              </a:r>
              <a:endPara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654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EE660-1ADE-4ABE-B4BA-4A2412B6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u="sng" dirty="0"/>
              <a:t>Solutions contre le craquage intelligent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A9BF3E6-EC00-4002-8974-66EE867A1F74}"/>
              </a:ext>
            </a:extLst>
          </p:cNvPr>
          <p:cNvSpPr txBox="1"/>
          <p:nvPr/>
        </p:nvSpPr>
        <p:spPr>
          <a:xfrm>
            <a:off x="677331" y="1632633"/>
            <a:ext cx="6423685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u="sng" dirty="0"/>
              <a:t>Méthode récursive + Rotation RGB (Prochaine diapo):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AA50078-3776-488D-802E-1B78B05727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19" y="2392285"/>
            <a:ext cx="2069986" cy="2013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C23CB45-A341-412F-9FDE-382A0E8D4E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095" y="2397681"/>
            <a:ext cx="2028907" cy="2028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95A5A7F-9F93-4696-B7B6-D4A7546C53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067" y="2397679"/>
            <a:ext cx="2028907" cy="2028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ABE7465-EB0A-47DB-8D55-450C56EFF1D6}"/>
              </a:ext>
            </a:extLst>
          </p:cNvPr>
          <p:cNvSpPr txBox="1"/>
          <p:nvPr/>
        </p:nvSpPr>
        <p:spPr>
          <a:xfrm>
            <a:off x="1242133" y="4625203"/>
            <a:ext cx="200086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400" dirty="0"/>
              <a:t>Image source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5EADF30-C344-451C-89CE-202B8834461F}"/>
              </a:ext>
            </a:extLst>
          </p:cNvPr>
          <p:cNvSpPr txBox="1"/>
          <p:nvPr/>
        </p:nvSpPr>
        <p:spPr>
          <a:xfrm>
            <a:off x="4133032" y="4625202"/>
            <a:ext cx="215636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400" dirty="0"/>
              <a:t>Image cryptée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E5F8B34-D587-4D0E-BC10-14FEEE72F752}"/>
              </a:ext>
            </a:extLst>
          </p:cNvPr>
          <p:cNvSpPr txBox="1"/>
          <p:nvPr/>
        </p:nvSpPr>
        <p:spPr>
          <a:xfrm>
            <a:off x="7179422" y="4625201"/>
            <a:ext cx="249619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400" dirty="0"/>
              <a:t>Image décryptée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E17AA57-4521-43FE-8C93-FF4A371C28BB}"/>
              </a:ext>
            </a:extLst>
          </p:cNvPr>
          <p:cNvSpPr txBox="1"/>
          <p:nvPr/>
        </p:nvSpPr>
        <p:spPr>
          <a:xfrm>
            <a:off x="475096" y="5373460"/>
            <a:ext cx="949758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Complexité :</a:t>
            </a:r>
            <a:r>
              <a:rPr lang="fr-FR" dirty="0"/>
              <a:t> O(X/2 * Y * Y) car on effectue Y fois X/2 fois (dans le pire cas : avant 1 pixel) Y rotations (dans le pire cas). Soit : O(X * Y²) donc plus long que le code précédent.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50A2FA1-F40C-4CE3-8AB1-8FABCA333E2C}"/>
              </a:ext>
            </a:extLst>
          </p:cNvPr>
          <p:cNvSpPr txBox="1"/>
          <p:nvPr/>
        </p:nvSpPr>
        <p:spPr>
          <a:xfrm>
            <a:off x="475096" y="6134159"/>
            <a:ext cx="1104634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>
                <a:solidFill>
                  <a:srgbClr val="FF0000"/>
                </a:solidFill>
              </a:rPr>
              <a:t>Remarque :</a:t>
            </a:r>
            <a:r>
              <a:rPr lang="fr-FR" dirty="0">
                <a:solidFill>
                  <a:srgbClr val="FF0000"/>
                </a:solidFill>
              </a:rPr>
              <a:t> Clef cassable facilement par force brute car les opérations récursive sur les lignes sont facile</a:t>
            </a:r>
          </a:p>
          <a:p>
            <a:r>
              <a:rPr lang="fr-FR" dirty="0">
                <a:solidFill>
                  <a:srgbClr val="FF0000"/>
                </a:solidFill>
              </a:rPr>
              <a:t>a faire tourner par force brute.</a:t>
            </a:r>
          </a:p>
        </p:txBody>
      </p:sp>
    </p:spTree>
    <p:extLst>
      <p:ext uri="{BB962C8B-B14F-4D97-AF65-F5344CB8AC3E}">
        <p14:creationId xmlns:p14="http://schemas.microsoft.com/office/powerpoint/2010/main" val="774243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EE660-1ADE-4ABE-B4BA-4A2412B6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u="sng" dirty="0"/>
              <a:t>Solutions contre le craquage intelligent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A9BF3E6-EC00-4002-8974-66EE867A1F74}"/>
              </a:ext>
            </a:extLst>
          </p:cNvPr>
          <p:cNvSpPr txBox="1"/>
          <p:nvPr/>
        </p:nvSpPr>
        <p:spPr>
          <a:xfrm>
            <a:off x="677331" y="1632633"/>
            <a:ext cx="6423685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u="sng" dirty="0"/>
              <a:t>Méthode rotation RGB :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C14F3D3-A03A-48DD-8473-785CC56CD6DC}"/>
              </a:ext>
            </a:extLst>
          </p:cNvPr>
          <p:cNvSpPr txBox="1"/>
          <p:nvPr/>
        </p:nvSpPr>
        <p:spPr>
          <a:xfrm>
            <a:off x="677328" y="2229398"/>
            <a:ext cx="10642571" cy="45243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Exemple :</a:t>
            </a:r>
            <a:r>
              <a:rPr lang="fr-FR" dirty="0"/>
              <a:t> On utilise les 4 premiers coefficients non utilisés de la clef :</a:t>
            </a:r>
          </a:p>
          <a:p>
            <a:endParaRPr lang="fr-FR" dirty="0"/>
          </a:p>
          <a:p>
            <a:r>
              <a:rPr lang="fr-FR" dirty="0"/>
              <a:t>Clef = [1, 8, 7, </a:t>
            </a:r>
            <a:r>
              <a:rPr lang="fr-FR" dirty="0">
                <a:solidFill>
                  <a:schemeClr val="accent3"/>
                </a:solidFill>
              </a:rPr>
              <a:t>9</a:t>
            </a:r>
            <a:r>
              <a:rPr lang="fr-FR" dirty="0"/>
              <a:t>, </a:t>
            </a:r>
            <a:r>
              <a:rPr lang="fr-FR" dirty="0">
                <a:solidFill>
                  <a:schemeClr val="accent3"/>
                </a:solidFill>
              </a:rPr>
              <a:t>4</a:t>
            </a:r>
            <a:r>
              <a:rPr lang="fr-FR" dirty="0"/>
              <a:t>, </a:t>
            </a:r>
            <a:r>
              <a:rPr lang="fr-FR" dirty="0">
                <a:solidFill>
                  <a:schemeClr val="accent3"/>
                </a:solidFill>
              </a:rPr>
              <a:t>6</a:t>
            </a:r>
            <a:r>
              <a:rPr lang="fr-FR" dirty="0"/>
              <a:t>, 1, 9, </a:t>
            </a:r>
            <a:r>
              <a:rPr lang="fr-FR" dirty="0">
                <a:solidFill>
                  <a:schemeClr val="accent3"/>
                </a:solidFill>
              </a:rPr>
              <a:t>7</a:t>
            </a:r>
            <a:r>
              <a:rPr lang="fr-FR" dirty="0"/>
              <a:t>, </a:t>
            </a:r>
            <a:r>
              <a:rPr lang="fr-FR" dirty="0">
                <a:solidFill>
                  <a:schemeClr val="accent3"/>
                </a:solidFill>
              </a:rPr>
              <a:t>5</a:t>
            </a:r>
            <a:r>
              <a:rPr lang="fr-FR" dirty="0"/>
              <a:t>, </a:t>
            </a:r>
            <a:r>
              <a:rPr lang="fr-FR" dirty="0">
                <a:solidFill>
                  <a:schemeClr val="accent3"/>
                </a:solidFill>
              </a:rPr>
              <a:t>3</a:t>
            </a:r>
            <a:r>
              <a:rPr lang="fr-FR" dirty="0"/>
              <a:t>, </a:t>
            </a:r>
            <a:r>
              <a:rPr lang="fr-FR" dirty="0">
                <a:solidFill>
                  <a:schemeClr val="accent3"/>
                </a:solidFill>
              </a:rPr>
              <a:t>6</a:t>
            </a:r>
            <a:r>
              <a:rPr lang="fr-FR" dirty="0"/>
              <a:t>, </a:t>
            </a:r>
            <a:r>
              <a:rPr lang="fr-FR" dirty="0">
                <a:solidFill>
                  <a:schemeClr val="accent3"/>
                </a:solidFill>
              </a:rPr>
              <a:t>4</a:t>
            </a:r>
            <a:r>
              <a:rPr lang="fr-FR" dirty="0"/>
              <a:t>, 8, 7, 9, </a:t>
            </a:r>
            <a:r>
              <a:rPr lang="fr-FR" dirty="0">
                <a:solidFill>
                  <a:srgbClr val="FF0000"/>
                </a:solidFill>
              </a:rPr>
              <a:t>11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03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20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21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12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58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24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25</a:t>
            </a:r>
            <a:r>
              <a:rPr lang="fr-FR" dirty="0"/>
              <a:t>]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									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b="1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C25E667-D3ED-4F4F-9E95-8C55B0CF9D77}"/>
              </a:ext>
            </a:extLst>
          </p:cNvPr>
          <p:cNvCxnSpPr>
            <a:cxnSpLocks/>
          </p:cNvCxnSpPr>
          <p:nvPr/>
        </p:nvCxnSpPr>
        <p:spPr>
          <a:xfrm flipV="1">
            <a:off x="1584960" y="3116580"/>
            <a:ext cx="0" cy="16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CECE7DD-F3E4-45C9-A21C-9FD33C227C59}"/>
              </a:ext>
            </a:extLst>
          </p:cNvPr>
          <p:cNvCxnSpPr>
            <a:cxnSpLocks/>
          </p:cNvCxnSpPr>
          <p:nvPr/>
        </p:nvCxnSpPr>
        <p:spPr>
          <a:xfrm flipV="1">
            <a:off x="1849278" y="3116580"/>
            <a:ext cx="0" cy="16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6BA8B5E-B508-4AC7-8D55-35AD0B97FAF9}"/>
              </a:ext>
            </a:extLst>
          </p:cNvPr>
          <p:cNvCxnSpPr>
            <a:cxnSpLocks/>
          </p:cNvCxnSpPr>
          <p:nvPr/>
        </p:nvCxnSpPr>
        <p:spPr>
          <a:xfrm flipV="1">
            <a:off x="2108835" y="3116580"/>
            <a:ext cx="0" cy="16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0BC6614-6A16-4652-BBB4-FDAE46A22523}"/>
              </a:ext>
            </a:extLst>
          </p:cNvPr>
          <p:cNvCxnSpPr>
            <a:cxnSpLocks/>
          </p:cNvCxnSpPr>
          <p:nvPr/>
        </p:nvCxnSpPr>
        <p:spPr>
          <a:xfrm flipV="1">
            <a:off x="3228022" y="3116580"/>
            <a:ext cx="0" cy="16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620FBEC9-E127-49C6-804C-E52D8557DE81}"/>
              </a:ext>
            </a:extLst>
          </p:cNvPr>
          <p:cNvSpPr txBox="1"/>
          <p:nvPr/>
        </p:nvSpPr>
        <p:spPr>
          <a:xfrm>
            <a:off x="5170441" y="3469845"/>
            <a:ext cx="108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Tel que :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46E47940-F9CF-4CC3-80A6-36C4B21A8A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232" y="3936888"/>
            <a:ext cx="2161584" cy="2159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A21C2032-7C26-4187-AE4F-E00610FBCF70}"/>
              </a:ext>
            </a:extLst>
          </p:cNvPr>
          <p:cNvSpPr txBox="1"/>
          <p:nvPr/>
        </p:nvSpPr>
        <p:spPr>
          <a:xfrm>
            <a:off x="1444904" y="3207306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  b  c		    d</a:t>
            </a:r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9E4DE134-6B07-4B1D-8F7F-90B4A67A0AAB}"/>
              </a:ext>
            </a:extLst>
          </p:cNvPr>
          <p:cNvSpPr/>
          <p:nvPr/>
        </p:nvSpPr>
        <p:spPr>
          <a:xfrm>
            <a:off x="7928610" y="4845042"/>
            <a:ext cx="434340" cy="36576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8D508D86-9161-4E31-913A-C03CCC89E2F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617" y="3941437"/>
            <a:ext cx="2146565" cy="2155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F0033ECC-6BD9-4E9B-A109-03103F9CC34F}"/>
              </a:ext>
            </a:extLst>
          </p:cNvPr>
          <p:cNvSpPr txBox="1"/>
          <p:nvPr/>
        </p:nvSpPr>
        <p:spPr>
          <a:xfrm>
            <a:off x="5526456" y="6194337"/>
            <a:ext cx="215636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400" dirty="0"/>
              <a:t>Image cryptée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EC7659A-0BF3-4215-8BA2-3785CE412858}"/>
              </a:ext>
            </a:extLst>
          </p:cNvPr>
          <p:cNvSpPr txBox="1"/>
          <p:nvPr/>
        </p:nvSpPr>
        <p:spPr>
          <a:xfrm>
            <a:off x="8036466" y="6194336"/>
            <a:ext cx="306686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400" dirty="0"/>
              <a:t>Image cryptée + RGB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BEB3827-BB15-4623-9AC9-CCF684EDDD6B}"/>
              </a:ext>
            </a:extLst>
          </p:cNvPr>
          <p:cNvSpPr txBox="1"/>
          <p:nvPr/>
        </p:nvSpPr>
        <p:spPr>
          <a:xfrm>
            <a:off x="726208" y="4766312"/>
            <a:ext cx="39775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[R,G,B] = [0, 255, 230]</a:t>
            </a:r>
          </a:p>
          <a:p>
            <a:endParaRPr lang="fr-FR" sz="2800" dirty="0"/>
          </a:p>
          <a:p>
            <a:r>
              <a:rPr lang="fr-FR" sz="2800" dirty="0"/>
              <a:t>    =&gt; 		  [230, 0, 255]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19F1EB4-8E2F-4B57-9A56-191462403983}"/>
              </a:ext>
            </a:extLst>
          </p:cNvPr>
          <p:cNvSpPr txBox="1"/>
          <p:nvPr/>
        </p:nvSpPr>
        <p:spPr>
          <a:xfrm>
            <a:off x="1031476" y="3626454"/>
            <a:ext cx="3825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pose des conditions sur la position du pixel (ligne paire ou impaires et colonne pair ou impair)</a:t>
            </a:r>
          </a:p>
          <a:p>
            <a:r>
              <a:rPr lang="fr-FR" dirty="0"/>
              <a:t>Puis si on prend a = 1: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5C2C25F-AF19-4EEF-A67C-D0160EA67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810" y="4794559"/>
            <a:ext cx="514350" cy="466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445ECAE-CBF7-495F-BBA1-6D8CC6778C84}"/>
              </a:ext>
            </a:extLst>
          </p:cNvPr>
          <p:cNvCxnSpPr>
            <a:cxnSpLocks/>
          </p:cNvCxnSpPr>
          <p:nvPr/>
        </p:nvCxnSpPr>
        <p:spPr>
          <a:xfrm>
            <a:off x="2588027" y="6194336"/>
            <a:ext cx="639995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951BC2A8-FD2C-49F5-A425-AA59BE26C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676" y="5629902"/>
            <a:ext cx="514350" cy="466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8442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EE660-1ADE-4ABE-B4BA-4A2412B6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u="sng" dirty="0"/>
              <a:t>Solutions contre le craquage intelligent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A9BF3E6-EC00-4002-8974-66EE867A1F74}"/>
              </a:ext>
            </a:extLst>
          </p:cNvPr>
          <p:cNvSpPr txBox="1"/>
          <p:nvPr/>
        </p:nvSpPr>
        <p:spPr>
          <a:xfrm>
            <a:off x="677331" y="1632633"/>
            <a:ext cx="6423685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u="sng" dirty="0"/>
              <a:t>Méthode Rotation RGB :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5A691B-6CE1-47F1-8ABE-C43292610631}"/>
              </a:ext>
            </a:extLst>
          </p:cNvPr>
          <p:cNvSpPr txBox="1"/>
          <p:nvPr/>
        </p:nvSpPr>
        <p:spPr>
          <a:xfrm>
            <a:off x="677330" y="2001965"/>
            <a:ext cx="8076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Conséquence (visuelle):</a:t>
            </a:r>
            <a:endParaRPr lang="fr-FR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DC30B5D-A91B-4D8D-96EF-6B1C693D95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74" y="2801777"/>
            <a:ext cx="2186538" cy="2195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52AFE77-F944-4BB8-B4AC-BAA7D55F8A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06" y="2801777"/>
            <a:ext cx="2189695" cy="2189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AB610BA-2CAD-40E3-B01A-6975BEAF90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385" y="2796149"/>
            <a:ext cx="2186538" cy="2195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185D7CB-326C-48C0-B9C5-E45A33CC387F}"/>
              </a:ext>
            </a:extLst>
          </p:cNvPr>
          <p:cNvSpPr txBox="1"/>
          <p:nvPr/>
        </p:nvSpPr>
        <p:spPr>
          <a:xfrm>
            <a:off x="677329" y="5149623"/>
            <a:ext cx="124264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400" dirty="0"/>
              <a:t>Image source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FB0B14E-46E0-477E-B68F-8E3619145772}"/>
              </a:ext>
            </a:extLst>
          </p:cNvPr>
          <p:cNvSpPr txBox="1"/>
          <p:nvPr/>
        </p:nvSpPr>
        <p:spPr>
          <a:xfrm>
            <a:off x="3150880" y="5149623"/>
            <a:ext cx="256512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400" dirty="0"/>
              <a:t>Image cryptée + rotation RGB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65B9527-ED3B-4370-9E47-E893CC613E5E}"/>
              </a:ext>
            </a:extLst>
          </p:cNvPr>
          <p:cNvSpPr txBox="1"/>
          <p:nvPr/>
        </p:nvSpPr>
        <p:spPr>
          <a:xfrm>
            <a:off x="6064479" y="5149623"/>
            <a:ext cx="300434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400" dirty="0"/>
              <a:t>Image décryptée sans rotation RGB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E382F238-C8BA-46CD-AA20-3E1A7958EA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596" y="2796149"/>
            <a:ext cx="2189696" cy="2189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CBB0F08D-1C6F-4AE1-BBC4-76BD63FAB662}"/>
              </a:ext>
            </a:extLst>
          </p:cNvPr>
          <p:cNvSpPr txBox="1"/>
          <p:nvPr/>
        </p:nvSpPr>
        <p:spPr>
          <a:xfrm>
            <a:off x="9127016" y="5149622"/>
            <a:ext cx="303640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400" dirty="0"/>
              <a:t>Image décryptée avec rotation RGB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35815E2-DEB1-42F6-9509-DC66E6F882E3}"/>
              </a:ext>
            </a:extLst>
          </p:cNvPr>
          <p:cNvSpPr txBox="1"/>
          <p:nvPr/>
        </p:nvSpPr>
        <p:spPr>
          <a:xfrm>
            <a:off x="475097" y="6029384"/>
            <a:ext cx="88689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>
                <a:solidFill>
                  <a:srgbClr val="FF0000"/>
                </a:solidFill>
              </a:rPr>
              <a:t>Remarque :</a:t>
            </a:r>
            <a:r>
              <a:rPr lang="fr-FR" dirty="0">
                <a:solidFill>
                  <a:srgbClr val="FF0000"/>
                </a:solidFill>
              </a:rPr>
              <a:t> Si l’image est en niveau de gris (exemple texte) cette méthode est quasi inutile (on observera la même image à des niveaux de gris différents)</a:t>
            </a:r>
          </a:p>
        </p:txBody>
      </p:sp>
    </p:spTree>
    <p:extLst>
      <p:ext uri="{BB962C8B-B14F-4D97-AF65-F5344CB8AC3E}">
        <p14:creationId xmlns:p14="http://schemas.microsoft.com/office/powerpoint/2010/main" val="1714021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02CB22C-7674-4B03-B32B-4C7D12B2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Rendu final: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E34B38E-F5E7-4E73-9FFE-AC9484EA9DDB}"/>
              </a:ext>
            </a:extLst>
          </p:cNvPr>
          <p:cNvSpPr txBox="1"/>
          <p:nvPr/>
        </p:nvSpPr>
        <p:spPr>
          <a:xfrm>
            <a:off x="677334" y="1561068"/>
            <a:ext cx="677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 on combine les deux méthodes de cryptage alors on obtient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1FEA353-F0DE-4FC6-AC94-3DBFB58A1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680" y="2381249"/>
            <a:ext cx="3524250" cy="3524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1AD24D5-728A-4F74-B2BC-DB958E4D8B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06" y="2381249"/>
            <a:ext cx="3524250" cy="3524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0DF350D-E7A1-4268-AB86-A458A2FAB4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055" y="2381250"/>
            <a:ext cx="3524251" cy="3524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AC700A4-9BBB-41AD-815E-ED2E074D9202}"/>
              </a:ext>
            </a:extLst>
          </p:cNvPr>
          <p:cNvSpPr txBox="1"/>
          <p:nvPr/>
        </p:nvSpPr>
        <p:spPr>
          <a:xfrm>
            <a:off x="1155996" y="6125514"/>
            <a:ext cx="200086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400" dirty="0"/>
              <a:t>Image source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4855DC4-E717-48F2-B056-643E42790032}"/>
              </a:ext>
            </a:extLst>
          </p:cNvPr>
          <p:cNvSpPr txBox="1"/>
          <p:nvPr/>
        </p:nvSpPr>
        <p:spPr>
          <a:xfrm>
            <a:off x="4840625" y="6125514"/>
            <a:ext cx="215636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400" dirty="0"/>
              <a:t>Image cryptée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5B89F71-2884-4A7B-B1FE-4B59D3899433}"/>
              </a:ext>
            </a:extLst>
          </p:cNvPr>
          <p:cNvSpPr txBox="1"/>
          <p:nvPr/>
        </p:nvSpPr>
        <p:spPr>
          <a:xfrm>
            <a:off x="8433082" y="6125514"/>
            <a:ext cx="249619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400" dirty="0"/>
              <a:t>Image décryptée</a:t>
            </a:r>
          </a:p>
        </p:txBody>
      </p:sp>
    </p:spTree>
    <p:extLst>
      <p:ext uri="{BB962C8B-B14F-4D97-AF65-F5344CB8AC3E}">
        <p14:creationId xmlns:p14="http://schemas.microsoft.com/office/powerpoint/2010/main" val="1993876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2D4566-2F13-4B36-8420-ED2AB198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99" y="296562"/>
            <a:ext cx="5675069" cy="1219200"/>
          </a:xfrm>
        </p:spPr>
        <p:txBody>
          <a:bodyPr>
            <a:normAutofit fontScale="90000"/>
          </a:bodyPr>
          <a:lstStyle/>
          <a:p>
            <a:r>
              <a:rPr lang="fr-FR" u="sng" dirty="0"/>
              <a:t>Bonus : Interface graphique pour une image en Full HD: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39004142-F9E6-4F00-9B89-58D00DEBC446}"/>
              </a:ext>
            </a:extLst>
          </p:cNvPr>
          <p:cNvGrpSpPr/>
          <p:nvPr/>
        </p:nvGrpSpPr>
        <p:grpSpPr>
          <a:xfrm>
            <a:off x="540893" y="1728433"/>
            <a:ext cx="2781300" cy="4280624"/>
            <a:chOff x="540893" y="1728433"/>
            <a:chExt cx="2781300" cy="4280624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78774940-788A-4714-A150-A73939774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0893" y="2208704"/>
              <a:ext cx="2781299" cy="47036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25C4DB22-7ACB-4BDA-815C-CEE01A671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93" y="2974676"/>
              <a:ext cx="2781300" cy="13811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2967D937-902B-4208-A223-A2162B9E2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893" y="4651406"/>
              <a:ext cx="2781299" cy="13576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2F89CBEE-B492-467A-BC43-588583379E79}"/>
                </a:ext>
              </a:extLst>
            </p:cNvPr>
            <p:cNvSpPr txBox="1"/>
            <p:nvPr/>
          </p:nvSpPr>
          <p:spPr>
            <a:xfrm>
              <a:off x="905931" y="1728433"/>
              <a:ext cx="2051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u="sng" dirty="0"/>
                <a:t>Windows en .EXE</a:t>
              </a:r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1319E61C-7F85-4991-8F2D-B3ACAD041A17}"/>
              </a:ext>
            </a:extLst>
          </p:cNvPr>
          <p:cNvSpPr txBox="1"/>
          <p:nvPr/>
        </p:nvSpPr>
        <p:spPr>
          <a:xfrm>
            <a:off x="6858833" y="1728085"/>
            <a:ext cx="205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Android en .APK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DC26481A-C43C-427D-B0A9-3EF00F96151D}"/>
              </a:ext>
            </a:extLst>
          </p:cNvPr>
          <p:cNvGrpSpPr/>
          <p:nvPr/>
        </p:nvGrpSpPr>
        <p:grpSpPr>
          <a:xfrm>
            <a:off x="3791433" y="2679071"/>
            <a:ext cx="8244048" cy="3499052"/>
            <a:chOff x="4928255" y="2310657"/>
            <a:chExt cx="6868329" cy="2881860"/>
          </a:xfrm>
        </p:grpSpPr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9403F52F-883B-49ED-95E3-9FC0DD056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28255" y="2339590"/>
              <a:ext cx="1431358" cy="284878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7C738CB6-DBAD-4E33-A452-FB6E34000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31074" y="2310657"/>
              <a:ext cx="1431358" cy="28766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A108A0FE-26FB-425D-845B-BCB639A5F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17782" y="2310657"/>
              <a:ext cx="1478802" cy="288186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746C9F27-1A02-442E-B449-0B8C38FAA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33893" y="2310657"/>
              <a:ext cx="1412428" cy="28766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54560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B100A-ACBC-488C-9C3C-389E685F5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650752" cy="757881"/>
          </a:xfrm>
        </p:spPr>
        <p:txBody>
          <a:bodyPr/>
          <a:lstStyle/>
          <a:p>
            <a:r>
              <a:rPr lang="fr-FR" b="1" u="sng" dirty="0"/>
              <a:t>Sommaire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176481-28FE-47B1-93B9-72629CB15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6951"/>
            <a:ext cx="3070882" cy="4823510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fr-FR" dirty="0"/>
              <a:t>Explication du code</a:t>
            </a:r>
          </a:p>
          <a:p>
            <a:endParaRPr lang="fr-FR" dirty="0"/>
          </a:p>
          <a:p>
            <a:r>
              <a:rPr lang="fr-FR" dirty="0"/>
              <a:t>Première application du code</a:t>
            </a:r>
          </a:p>
          <a:p>
            <a:endParaRPr lang="fr-FR" dirty="0"/>
          </a:p>
          <a:p>
            <a:r>
              <a:rPr lang="fr-FR" dirty="0"/>
              <a:t>Points forts du code</a:t>
            </a:r>
          </a:p>
          <a:p>
            <a:endParaRPr lang="fr-FR" dirty="0"/>
          </a:p>
          <a:p>
            <a:r>
              <a:rPr lang="fr-FR" dirty="0"/>
              <a:t>Comparaison temps moyens</a:t>
            </a:r>
          </a:p>
          <a:p>
            <a:endParaRPr lang="fr-FR" dirty="0"/>
          </a:p>
          <a:p>
            <a:r>
              <a:rPr lang="fr-FR" dirty="0"/>
              <a:t>Limites du code</a:t>
            </a:r>
          </a:p>
          <a:p>
            <a:endParaRPr lang="fr-FR" dirty="0"/>
          </a:p>
          <a:p>
            <a:r>
              <a:rPr lang="fr-FR" dirty="0"/>
              <a:t>Solutions contre le craquage intelligent</a:t>
            </a:r>
          </a:p>
          <a:p>
            <a:endParaRPr lang="fr-FR" dirty="0"/>
          </a:p>
          <a:p>
            <a:r>
              <a:rPr lang="fr-FR" dirty="0"/>
              <a:t>Application finale du code</a:t>
            </a:r>
          </a:p>
          <a:p>
            <a:endParaRPr lang="fr-FR" dirty="0"/>
          </a:p>
          <a:p>
            <a:r>
              <a:rPr lang="fr-FR" dirty="0"/>
              <a:t>Bonus : Interface graphique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2050" name="Picture 2" descr="Sommaire du 3 août - Neupré">
            <a:extLst>
              <a:ext uri="{FF2B5EF4-FFF2-40B4-BE49-F238E27FC236}">
                <a16:creationId xmlns:a16="http://schemas.microsoft.com/office/drawing/2014/main" id="{D3ABD329-BB79-4930-80A9-607872B53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674" y="1556951"/>
            <a:ext cx="4822826" cy="4822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24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CE654-2E90-422D-B4E8-2651B5E8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744898" cy="737937"/>
          </a:xfrm>
        </p:spPr>
        <p:txBody>
          <a:bodyPr/>
          <a:lstStyle/>
          <a:p>
            <a:r>
              <a:rPr lang="fr-FR" u="sng" dirty="0"/>
              <a:t>Explication du code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B14254B-53E3-49E7-86E5-206970E2F00D}"/>
              </a:ext>
            </a:extLst>
          </p:cNvPr>
          <p:cNvSpPr txBox="1"/>
          <p:nvPr/>
        </p:nvSpPr>
        <p:spPr>
          <a:xfrm>
            <a:off x="677333" y="1632634"/>
            <a:ext cx="784481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1) Redimensionner « image source » où </a:t>
            </a:r>
            <a:r>
              <a:rPr lang="fr-FR" u="sng" dirty="0"/>
              <a:t>X et Y sont des nombres premiers </a:t>
            </a:r>
            <a:r>
              <a:rPr lang="fr-FR" dirty="0"/>
              <a:t>: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4933B359-70CA-4A97-B443-3A9CDF7CCCCD}"/>
              </a:ext>
            </a:extLst>
          </p:cNvPr>
          <p:cNvGrpSpPr/>
          <p:nvPr/>
        </p:nvGrpSpPr>
        <p:grpSpPr>
          <a:xfrm>
            <a:off x="677333" y="2001966"/>
            <a:ext cx="1258006" cy="1542579"/>
            <a:chOff x="715993" y="1978496"/>
            <a:chExt cx="1258006" cy="1542579"/>
          </a:xfrm>
        </p:grpSpPr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2E02CEA5-E6FE-4A8B-AE48-3C482D64B42E}"/>
                </a:ext>
              </a:extLst>
            </p:cNvPr>
            <p:cNvCxnSpPr>
              <a:cxnSpLocks/>
            </p:cNvCxnSpPr>
            <p:nvPr/>
          </p:nvCxnSpPr>
          <p:spPr>
            <a:xfrm>
              <a:off x="1133475" y="2232025"/>
              <a:ext cx="82391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1309EE2F-03CE-443E-BD76-E36157F9C605}"/>
                </a:ext>
              </a:extLst>
            </p:cNvPr>
            <p:cNvCxnSpPr>
              <a:cxnSpLocks/>
            </p:cNvCxnSpPr>
            <p:nvPr/>
          </p:nvCxnSpPr>
          <p:spPr>
            <a:xfrm>
              <a:off x="996950" y="2371725"/>
              <a:ext cx="0" cy="11269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B19CAA80-063B-4CDE-8985-A4E420A99B3A}"/>
                </a:ext>
              </a:extLst>
            </p:cNvPr>
            <p:cNvGrpSpPr/>
            <p:nvPr/>
          </p:nvGrpSpPr>
          <p:grpSpPr>
            <a:xfrm>
              <a:off x="715993" y="1978496"/>
              <a:ext cx="1258006" cy="1542579"/>
              <a:chOff x="715993" y="1978496"/>
              <a:chExt cx="1258006" cy="1542579"/>
            </a:xfrm>
          </p:grpSpPr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C8569157-F80E-4F01-8F56-F4723AA25ADA}"/>
                  </a:ext>
                </a:extLst>
              </p:cNvPr>
              <p:cNvGrpSpPr/>
              <p:nvPr/>
            </p:nvGrpSpPr>
            <p:grpSpPr>
              <a:xfrm>
                <a:off x="1060132" y="2287063"/>
                <a:ext cx="913867" cy="1234012"/>
                <a:chOff x="1060132" y="2287063"/>
                <a:chExt cx="913867" cy="1234012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6A7DDD3-2289-4D85-B7B6-7DE8D46EAD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0132" y="2287063"/>
                  <a:ext cx="913867" cy="1234012"/>
                </a:xfrm>
                <a:prstGeom prst="rect">
                  <a:avLst/>
                </a:prstGeom>
                <a:solidFill>
                  <a:srgbClr val="719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cxnSp>
              <p:nvCxnSpPr>
                <p:cNvPr id="12" name="Connecteur droit 11">
                  <a:extLst>
                    <a:ext uri="{FF2B5EF4-FFF2-40B4-BE49-F238E27FC236}">
                      <a16:creationId xmlns:a16="http://schemas.microsoft.com/office/drawing/2014/main" id="{7E40E967-4610-424A-A6A6-C603209E3A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33475" y="2371725"/>
                  <a:ext cx="82391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B9E4E19E-D66B-465D-96A1-F912CBA29B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36650" y="2371725"/>
                  <a:ext cx="0" cy="112691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7C3F1CB2-B17E-467A-87BD-C32D5801EDB9}"/>
                  </a:ext>
                </a:extLst>
              </p:cNvPr>
              <p:cNvSpPr txBox="1"/>
              <p:nvPr/>
            </p:nvSpPr>
            <p:spPr>
              <a:xfrm>
                <a:off x="1377380" y="1978496"/>
                <a:ext cx="2793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X</a:t>
                </a:r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D77E33E9-0E2B-4A92-A896-E26BEAFEF433}"/>
                  </a:ext>
                </a:extLst>
              </p:cNvPr>
              <p:cNvSpPr txBox="1"/>
              <p:nvPr/>
            </p:nvSpPr>
            <p:spPr>
              <a:xfrm>
                <a:off x="715993" y="2765569"/>
                <a:ext cx="2793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Y</a:t>
                </a:r>
              </a:p>
            </p:txBody>
          </p:sp>
        </p:grp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F6623B04-311D-40A2-B02B-DDA0940B2E7E}"/>
              </a:ext>
            </a:extLst>
          </p:cNvPr>
          <p:cNvSpPr txBox="1"/>
          <p:nvPr/>
        </p:nvSpPr>
        <p:spPr>
          <a:xfrm>
            <a:off x="677333" y="4024085"/>
            <a:ext cx="863142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2) Créer la clef :</a:t>
            </a:r>
          </a:p>
          <a:p>
            <a:endParaRPr lang="fr-FR" dirty="0"/>
          </a:p>
          <a:p>
            <a:r>
              <a:rPr lang="fr-FR" dirty="0"/>
              <a:t> - 16 caractères générés aléatoirement</a:t>
            </a:r>
          </a:p>
          <a:p>
            <a:r>
              <a:rPr lang="fr-FR" dirty="0"/>
              <a:t> - 8 caractères qui correspondent à la date du jour </a:t>
            </a:r>
          </a:p>
          <a:p>
            <a:r>
              <a:rPr lang="fr-FR" dirty="0"/>
              <a:t> - 8 caractères qui correspondent l'heure d’envoi (jusqu’au millième de seconde) 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067A3FD-144C-43E8-9D1E-8048AEE23F14}"/>
              </a:ext>
            </a:extLst>
          </p:cNvPr>
          <p:cNvSpPr txBox="1"/>
          <p:nvPr/>
        </p:nvSpPr>
        <p:spPr>
          <a:xfrm>
            <a:off x="2241806" y="2650076"/>
            <a:ext cx="4975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Puis créer « fond crypte », « fond décrypte » sur lesquels on collera les pixels cryptés :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747AF11B-F422-4B37-BA21-16CBB60288B5}"/>
              </a:ext>
            </a:extLst>
          </p:cNvPr>
          <p:cNvGrpSpPr/>
          <p:nvPr/>
        </p:nvGrpSpPr>
        <p:grpSpPr>
          <a:xfrm>
            <a:off x="7211216" y="2017749"/>
            <a:ext cx="1258006" cy="1542579"/>
            <a:chOff x="715993" y="1978496"/>
            <a:chExt cx="1258006" cy="1542579"/>
          </a:xfrm>
        </p:grpSpPr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CE981629-26C3-4535-8BB8-5F04FC5F1CE5}"/>
                </a:ext>
              </a:extLst>
            </p:cNvPr>
            <p:cNvCxnSpPr>
              <a:cxnSpLocks/>
            </p:cNvCxnSpPr>
            <p:nvPr/>
          </p:nvCxnSpPr>
          <p:spPr>
            <a:xfrm>
              <a:off x="1133475" y="2232025"/>
              <a:ext cx="82391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D4BA79B0-87DF-435E-AD4B-A4BEAFC29358}"/>
                </a:ext>
              </a:extLst>
            </p:cNvPr>
            <p:cNvCxnSpPr>
              <a:cxnSpLocks/>
            </p:cNvCxnSpPr>
            <p:nvPr/>
          </p:nvCxnSpPr>
          <p:spPr>
            <a:xfrm>
              <a:off x="996950" y="2371725"/>
              <a:ext cx="0" cy="11269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C820CA34-5776-4D22-A110-6120EAD67D67}"/>
                </a:ext>
              </a:extLst>
            </p:cNvPr>
            <p:cNvGrpSpPr/>
            <p:nvPr/>
          </p:nvGrpSpPr>
          <p:grpSpPr>
            <a:xfrm>
              <a:off x="715993" y="1978496"/>
              <a:ext cx="1258006" cy="1542579"/>
              <a:chOff x="715993" y="1978496"/>
              <a:chExt cx="1258006" cy="1542579"/>
            </a:xfrm>
          </p:grpSpPr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BE71E9C1-75F9-4311-B568-8D8EAC20F981}"/>
                  </a:ext>
                </a:extLst>
              </p:cNvPr>
              <p:cNvGrpSpPr/>
              <p:nvPr/>
            </p:nvGrpSpPr>
            <p:grpSpPr>
              <a:xfrm>
                <a:off x="1060132" y="2287063"/>
                <a:ext cx="913867" cy="1234012"/>
                <a:chOff x="1060132" y="2287063"/>
                <a:chExt cx="913867" cy="1234012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0919306-98EE-4964-9DC5-47F38F91E3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0132" y="2287063"/>
                  <a:ext cx="913867" cy="123401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cxnSp>
              <p:nvCxnSpPr>
                <p:cNvPr id="39" name="Connecteur droit 38">
                  <a:extLst>
                    <a:ext uri="{FF2B5EF4-FFF2-40B4-BE49-F238E27FC236}">
                      <a16:creationId xmlns:a16="http://schemas.microsoft.com/office/drawing/2014/main" id="{CC517C4E-6BCB-494A-99CD-07CE8E3CCD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33475" y="2371725"/>
                  <a:ext cx="82391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>
                  <a:extLst>
                    <a:ext uri="{FF2B5EF4-FFF2-40B4-BE49-F238E27FC236}">
                      <a16:creationId xmlns:a16="http://schemas.microsoft.com/office/drawing/2014/main" id="{363008CC-3A94-4117-8AE2-C576069B24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36650" y="2371725"/>
                  <a:ext cx="0" cy="112691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B9ECADBD-9008-45CF-B408-15C846362939}"/>
                  </a:ext>
                </a:extLst>
              </p:cNvPr>
              <p:cNvSpPr txBox="1"/>
              <p:nvPr/>
            </p:nvSpPr>
            <p:spPr>
              <a:xfrm>
                <a:off x="1377380" y="1978496"/>
                <a:ext cx="2793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X</a:t>
                </a:r>
              </a:p>
            </p:txBody>
          </p:sp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EE54368F-ED24-4772-B02C-3FDCC95BC353}"/>
                  </a:ext>
                </a:extLst>
              </p:cNvPr>
              <p:cNvSpPr txBox="1"/>
              <p:nvPr/>
            </p:nvSpPr>
            <p:spPr>
              <a:xfrm>
                <a:off x="715993" y="2765569"/>
                <a:ext cx="2793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Y</a:t>
                </a:r>
              </a:p>
            </p:txBody>
          </p:sp>
        </p:grp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C529E540-D2B6-4B36-AEE4-17F4D6D138D4}"/>
              </a:ext>
            </a:extLst>
          </p:cNvPr>
          <p:cNvGrpSpPr/>
          <p:nvPr/>
        </p:nvGrpSpPr>
        <p:grpSpPr>
          <a:xfrm>
            <a:off x="8775689" y="2015827"/>
            <a:ext cx="1258006" cy="1542579"/>
            <a:chOff x="715993" y="1978496"/>
            <a:chExt cx="1258006" cy="1542579"/>
          </a:xfrm>
        </p:grpSpPr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594C3090-8E95-4E8F-9CA2-5F1A5376E80B}"/>
                </a:ext>
              </a:extLst>
            </p:cNvPr>
            <p:cNvCxnSpPr>
              <a:cxnSpLocks/>
            </p:cNvCxnSpPr>
            <p:nvPr/>
          </p:nvCxnSpPr>
          <p:spPr>
            <a:xfrm>
              <a:off x="1133475" y="2232025"/>
              <a:ext cx="82391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11214133-9A17-4821-8915-9D96AAD5E6E5}"/>
                </a:ext>
              </a:extLst>
            </p:cNvPr>
            <p:cNvCxnSpPr>
              <a:cxnSpLocks/>
            </p:cNvCxnSpPr>
            <p:nvPr/>
          </p:nvCxnSpPr>
          <p:spPr>
            <a:xfrm>
              <a:off x="996950" y="2371725"/>
              <a:ext cx="0" cy="11269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FF095D1F-2672-48DB-BFD6-B559A993030D}"/>
                </a:ext>
              </a:extLst>
            </p:cNvPr>
            <p:cNvGrpSpPr/>
            <p:nvPr/>
          </p:nvGrpSpPr>
          <p:grpSpPr>
            <a:xfrm>
              <a:off x="715993" y="1978496"/>
              <a:ext cx="1258006" cy="1542579"/>
              <a:chOff x="715993" y="1978496"/>
              <a:chExt cx="1258006" cy="1542579"/>
            </a:xfrm>
          </p:grpSpPr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7656C84A-A3DE-497B-9D84-0B69EA07B20C}"/>
                  </a:ext>
                </a:extLst>
              </p:cNvPr>
              <p:cNvGrpSpPr/>
              <p:nvPr/>
            </p:nvGrpSpPr>
            <p:grpSpPr>
              <a:xfrm>
                <a:off x="1060132" y="2287063"/>
                <a:ext cx="913867" cy="1234012"/>
                <a:chOff x="1060132" y="2287063"/>
                <a:chExt cx="913867" cy="1234012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584C799C-90BC-4CDA-B6FD-9DFD9BF045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0132" y="2287063"/>
                  <a:ext cx="913867" cy="123401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676BD314-EDFA-49DA-A9BA-262CEC6BAD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33475" y="2371725"/>
                  <a:ext cx="82391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necteur droit 49">
                  <a:extLst>
                    <a:ext uri="{FF2B5EF4-FFF2-40B4-BE49-F238E27FC236}">
                      <a16:creationId xmlns:a16="http://schemas.microsoft.com/office/drawing/2014/main" id="{193C209E-D4A4-4D64-BF7E-680B9C4E23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36650" y="2371725"/>
                  <a:ext cx="0" cy="112691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6ADE31-492D-4279-A76D-AAB5C6563D8D}"/>
                  </a:ext>
                </a:extLst>
              </p:cNvPr>
              <p:cNvSpPr txBox="1"/>
              <p:nvPr/>
            </p:nvSpPr>
            <p:spPr>
              <a:xfrm>
                <a:off x="1377380" y="1978496"/>
                <a:ext cx="2793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X</a:t>
                </a:r>
              </a:p>
            </p:txBody>
          </p:sp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6FC9BE52-EDE2-478D-881E-A21E7BF8D145}"/>
                  </a:ext>
                </a:extLst>
              </p:cNvPr>
              <p:cNvSpPr txBox="1"/>
              <p:nvPr/>
            </p:nvSpPr>
            <p:spPr>
              <a:xfrm>
                <a:off x="715993" y="2765569"/>
                <a:ext cx="2793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Y</a:t>
                </a:r>
              </a:p>
            </p:txBody>
          </p:sp>
        </p:grpSp>
      </p:grpSp>
      <p:sp>
        <p:nvSpPr>
          <p:cNvPr id="51" name="Zone de texte 6">
            <a:extLst>
              <a:ext uri="{FF2B5EF4-FFF2-40B4-BE49-F238E27FC236}">
                <a16:creationId xmlns:a16="http://schemas.microsoft.com/office/drawing/2014/main" id="{DBC52809-E09C-45F8-8413-21F81818E7C8}"/>
              </a:ext>
            </a:extLst>
          </p:cNvPr>
          <p:cNvSpPr txBox="1"/>
          <p:nvPr/>
        </p:nvSpPr>
        <p:spPr>
          <a:xfrm>
            <a:off x="968537" y="3591076"/>
            <a:ext cx="1019736" cy="2759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Image source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Zone de texte 6">
            <a:extLst>
              <a:ext uri="{FF2B5EF4-FFF2-40B4-BE49-F238E27FC236}">
                <a16:creationId xmlns:a16="http://schemas.microsoft.com/office/drawing/2014/main" id="{7E0EDFCA-BBDA-4884-A311-CBB39A31BF88}"/>
              </a:ext>
            </a:extLst>
          </p:cNvPr>
          <p:cNvSpPr txBox="1"/>
          <p:nvPr/>
        </p:nvSpPr>
        <p:spPr>
          <a:xfrm>
            <a:off x="7502420" y="3619585"/>
            <a:ext cx="1019736" cy="2759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a typeface="Calibri" panose="020F0502020204030204" pitchFamily="34" charset="0"/>
                <a:cs typeface="Times New Roman" panose="02020603050405020304" pitchFamily="18" charset="0"/>
              </a:rPr>
              <a:t>Fond crypte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Zone de texte 6">
            <a:extLst>
              <a:ext uri="{FF2B5EF4-FFF2-40B4-BE49-F238E27FC236}">
                <a16:creationId xmlns:a16="http://schemas.microsoft.com/office/drawing/2014/main" id="{BE769712-4D44-40A7-ADDF-F0788B7E1005}"/>
              </a:ext>
            </a:extLst>
          </p:cNvPr>
          <p:cNvSpPr txBox="1"/>
          <p:nvPr/>
        </p:nvSpPr>
        <p:spPr>
          <a:xfrm>
            <a:off x="9027465" y="3640121"/>
            <a:ext cx="1098591" cy="2759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a typeface="Calibri" panose="020F0502020204030204" pitchFamily="34" charset="0"/>
                <a:cs typeface="Times New Roman" panose="02020603050405020304" pitchFamily="18" charset="0"/>
              </a:rPr>
              <a:t>Fond décrypte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E4D0B9B0-2B95-41FD-947D-2844A2986771}"/>
              </a:ext>
            </a:extLst>
          </p:cNvPr>
          <p:cNvSpPr txBox="1"/>
          <p:nvPr/>
        </p:nvSpPr>
        <p:spPr>
          <a:xfrm>
            <a:off x="677333" y="5609416"/>
            <a:ext cx="576465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Exemple :</a:t>
            </a:r>
            <a:r>
              <a:rPr lang="fr-FR" dirty="0"/>
              <a:t> 1879461975364879 11032021 12582425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BC552963-52B9-4D9A-8CAE-F122784D92B6}"/>
              </a:ext>
            </a:extLst>
          </p:cNvPr>
          <p:cNvSpPr txBox="1"/>
          <p:nvPr/>
        </p:nvSpPr>
        <p:spPr>
          <a:xfrm>
            <a:off x="677332" y="6063734"/>
            <a:ext cx="109431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rgbClr val="FF0000"/>
                </a:solidFill>
              </a:rPr>
              <a:t>Remarque :</a:t>
            </a:r>
            <a:r>
              <a:rPr lang="fr-FR" dirty="0">
                <a:solidFill>
                  <a:srgbClr val="FF0000"/>
                </a:solidFill>
              </a:rPr>
              <a:t> Grâce à la date et à l’heure, on se déplace dans la liste des 16 premiers caractères. On va effectuer par la suite plusieurs actions qui vont augmenter la difficulté pour décrypter par force brut</a:t>
            </a:r>
          </a:p>
        </p:txBody>
      </p:sp>
    </p:spTree>
    <p:extLst>
      <p:ext uri="{BB962C8B-B14F-4D97-AF65-F5344CB8AC3E}">
        <p14:creationId xmlns:p14="http://schemas.microsoft.com/office/powerpoint/2010/main" val="9939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B282816-9349-4168-B80C-462F19E4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744898" cy="737937"/>
          </a:xfrm>
        </p:spPr>
        <p:txBody>
          <a:bodyPr/>
          <a:lstStyle/>
          <a:p>
            <a:r>
              <a:rPr lang="fr-FR" u="sng" dirty="0"/>
              <a:t>Explication du code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F337FD-AB08-4225-AE67-767D7DFB2942}"/>
              </a:ext>
            </a:extLst>
          </p:cNvPr>
          <p:cNvSpPr txBox="1"/>
          <p:nvPr/>
        </p:nvSpPr>
        <p:spPr>
          <a:xfrm>
            <a:off x="677333" y="1632634"/>
            <a:ext cx="294731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3) Extraire 8 coefficients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C477315-5B2A-43A8-9524-DB11A17C7D74}"/>
              </a:ext>
            </a:extLst>
          </p:cNvPr>
          <p:cNvSpPr txBox="1"/>
          <p:nvPr/>
        </p:nvSpPr>
        <p:spPr>
          <a:xfrm>
            <a:off x="677333" y="2287063"/>
            <a:ext cx="9479922" cy="45243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Exemple :</a:t>
            </a:r>
            <a:r>
              <a:rPr lang="fr-FR" dirty="0"/>
              <a:t> Clef = [1, 8, 7, </a:t>
            </a:r>
            <a:r>
              <a:rPr lang="fr-FR" dirty="0">
                <a:solidFill>
                  <a:srgbClr val="FFC000"/>
                </a:solidFill>
              </a:rPr>
              <a:t>9</a:t>
            </a:r>
            <a:r>
              <a:rPr lang="fr-FR" dirty="0"/>
              <a:t>, </a:t>
            </a:r>
            <a:r>
              <a:rPr lang="fr-FR" dirty="0">
                <a:solidFill>
                  <a:srgbClr val="92D050"/>
                </a:solidFill>
              </a:rPr>
              <a:t>4</a:t>
            </a:r>
            <a:r>
              <a:rPr lang="fr-FR" dirty="0"/>
              <a:t>, </a:t>
            </a:r>
            <a:r>
              <a:rPr lang="fr-FR" dirty="0">
                <a:solidFill>
                  <a:srgbClr val="7030A0"/>
                </a:solidFill>
              </a:rPr>
              <a:t>6</a:t>
            </a:r>
            <a:r>
              <a:rPr lang="fr-FR" dirty="0"/>
              <a:t>, 1, 9, </a:t>
            </a:r>
            <a:r>
              <a:rPr lang="fr-FR" dirty="0">
                <a:solidFill>
                  <a:srgbClr val="C00000"/>
                </a:solidFill>
              </a:rPr>
              <a:t>7</a:t>
            </a:r>
            <a:r>
              <a:rPr lang="fr-FR" dirty="0"/>
              <a:t>, </a:t>
            </a:r>
            <a:r>
              <a:rPr lang="fr-FR" dirty="0">
                <a:solidFill>
                  <a:srgbClr val="00B050"/>
                </a:solidFill>
              </a:rPr>
              <a:t>5</a:t>
            </a:r>
            <a:r>
              <a:rPr lang="fr-FR" dirty="0"/>
              <a:t>, </a:t>
            </a:r>
            <a:r>
              <a:rPr lang="fr-FR" dirty="0">
                <a:solidFill>
                  <a:srgbClr val="002060"/>
                </a:solidFill>
              </a:rPr>
              <a:t>3</a:t>
            </a:r>
            <a:r>
              <a:rPr lang="fr-FR" dirty="0"/>
              <a:t>, </a:t>
            </a:r>
            <a:r>
              <a:rPr lang="fr-FR" dirty="0">
                <a:solidFill>
                  <a:srgbClr val="FF0000"/>
                </a:solidFill>
              </a:rPr>
              <a:t>6</a:t>
            </a:r>
            <a:r>
              <a:rPr lang="fr-FR" dirty="0"/>
              <a:t>, </a:t>
            </a:r>
            <a:r>
              <a:rPr lang="fr-FR" dirty="0">
                <a:solidFill>
                  <a:srgbClr val="00B0F0"/>
                </a:solidFill>
              </a:rPr>
              <a:t>4</a:t>
            </a:r>
            <a:r>
              <a:rPr lang="fr-FR" dirty="0"/>
              <a:t>, 8, 7, 9, </a:t>
            </a:r>
            <a:r>
              <a:rPr lang="fr-FR" dirty="0">
                <a:solidFill>
                  <a:srgbClr val="FF0000"/>
                </a:solidFill>
              </a:rPr>
              <a:t>11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rgbClr val="FFC000"/>
                </a:solidFill>
              </a:rPr>
              <a:t>03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rgbClr val="92D050"/>
                </a:solidFill>
              </a:rPr>
              <a:t>20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rgbClr val="7030A0"/>
                </a:solidFill>
              </a:rPr>
              <a:t>21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rgbClr val="00B0F0"/>
                </a:solidFill>
              </a:rPr>
              <a:t>12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58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rgbClr val="C00000"/>
                </a:solidFill>
              </a:rPr>
              <a:t>24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rgbClr val="00B050"/>
                </a:solidFill>
              </a:rPr>
              <a:t>25</a:t>
            </a:r>
            <a:r>
              <a:rPr lang="fr-FR" dirty="0"/>
              <a:t>]</a:t>
            </a:r>
          </a:p>
          <a:p>
            <a:endParaRPr lang="fr-FR" dirty="0"/>
          </a:p>
          <a:p>
            <a:r>
              <a:rPr lang="fr-FR" dirty="0"/>
              <a:t>	    Position : [0, 1, 2, 3, 4, 5, 6, 7, 8, 9, 10, 11, 12, 13, 14, 15</a:t>
            </a:r>
            <a:r>
              <a:rPr lang="fr-FR" sz="1600" dirty="0"/>
              <a:t>]</a:t>
            </a:r>
            <a:endParaRPr lang="fr-FR" dirty="0"/>
          </a:p>
          <a:p>
            <a:endParaRPr lang="fr-FR" dirty="0"/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x = Clef[11 mod (16)] = 6</a:t>
            </a: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Ay =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Clef[3 mod (16)] = 9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Bx = Clef[20 mod (16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)] = Clef[4 mod(16)] = 4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 = Clef[21 mod (16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)] = Clef[5 mod(16)] = 6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x = Clef[12 mod (16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)] = 4</a:t>
            </a: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Cy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= Clef[58 mod (16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)] = Clef[10 mod(16)] = 3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x = Clef[24 mod (16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)] = Clef[8 mod(16)] = 7</a:t>
            </a: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Dy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= Clef[25 mod (16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)] = Clef[9 mod(16)] = 5</a:t>
            </a:r>
            <a:endParaRPr lang="fr-FR" dirty="0"/>
          </a:p>
          <a:p>
            <a:endParaRPr lang="fr-FR" dirty="0"/>
          </a:p>
        </p:txBody>
      </p:sp>
      <p:sp>
        <p:nvSpPr>
          <p:cNvPr id="9" name="Flèche : droite à entaille 8">
            <a:extLst>
              <a:ext uri="{FF2B5EF4-FFF2-40B4-BE49-F238E27FC236}">
                <a16:creationId xmlns:a16="http://schemas.microsoft.com/office/drawing/2014/main" id="{E562857C-873E-416F-A658-09F78D324764}"/>
              </a:ext>
            </a:extLst>
          </p:cNvPr>
          <p:cNvSpPr/>
          <p:nvPr/>
        </p:nvSpPr>
        <p:spPr>
          <a:xfrm>
            <a:off x="2643448" y="1926378"/>
            <a:ext cx="4106488" cy="43627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16 premiers coefficients</a:t>
            </a:r>
          </a:p>
        </p:txBody>
      </p:sp>
      <p:sp>
        <p:nvSpPr>
          <p:cNvPr id="11" name="Flèche : droite à entaille 10">
            <a:extLst>
              <a:ext uri="{FF2B5EF4-FFF2-40B4-BE49-F238E27FC236}">
                <a16:creationId xmlns:a16="http://schemas.microsoft.com/office/drawing/2014/main" id="{15E3FC0D-0D35-4A9B-8E00-B01D8A04E717}"/>
              </a:ext>
            </a:extLst>
          </p:cNvPr>
          <p:cNvSpPr/>
          <p:nvPr/>
        </p:nvSpPr>
        <p:spPr>
          <a:xfrm>
            <a:off x="7035339" y="1926378"/>
            <a:ext cx="2823556" cy="43627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Date / heures</a:t>
            </a:r>
          </a:p>
        </p:txBody>
      </p:sp>
    </p:spTree>
    <p:extLst>
      <p:ext uri="{BB962C8B-B14F-4D97-AF65-F5344CB8AC3E}">
        <p14:creationId xmlns:p14="http://schemas.microsoft.com/office/powerpoint/2010/main" val="265960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B282816-9349-4168-B80C-462F19E4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744898" cy="737937"/>
          </a:xfrm>
        </p:spPr>
        <p:txBody>
          <a:bodyPr/>
          <a:lstStyle/>
          <a:p>
            <a:r>
              <a:rPr lang="fr-FR" u="sng" dirty="0"/>
              <a:t>Explication du code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F337FD-AB08-4225-AE67-767D7DFB2942}"/>
              </a:ext>
            </a:extLst>
          </p:cNvPr>
          <p:cNvSpPr txBox="1"/>
          <p:nvPr/>
        </p:nvSpPr>
        <p:spPr>
          <a:xfrm>
            <a:off x="677332" y="1632634"/>
            <a:ext cx="911745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4) Créer la matrice W (10x10) qui contient des coefficients aléatoires compris entre 1 et min(X, Y) non compris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C477315-5B2A-43A8-9524-DB11A17C7D74}"/>
              </a:ext>
            </a:extLst>
          </p:cNvPr>
          <p:cNvSpPr txBox="1"/>
          <p:nvPr/>
        </p:nvSpPr>
        <p:spPr>
          <a:xfrm>
            <a:off x="677332" y="2548405"/>
            <a:ext cx="7840592" cy="36933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Exemple :</a:t>
            </a:r>
            <a:r>
              <a:rPr lang="fr-FR" dirty="0"/>
              <a:t> Sur une image 5x7 :</a:t>
            </a:r>
          </a:p>
          <a:p>
            <a:endParaRPr lang="fr-FR" dirty="0"/>
          </a:p>
          <a:p>
            <a:r>
              <a:rPr lang="fr-FR" dirty="0"/>
              <a:t>W =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3" name="Tableau 6">
            <a:extLst>
              <a:ext uri="{FF2B5EF4-FFF2-40B4-BE49-F238E27FC236}">
                <a16:creationId xmlns:a16="http://schemas.microsoft.com/office/drawing/2014/main" id="{3F700CF1-5DB2-47E4-B3EF-559CDBAC2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392096"/>
              </p:ext>
            </p:extLst>
          </p:nvPr>
        </p:nvGraphicFramePr>
        <p:xfrm>
          <a:off x="4219397" y="2863128"/>
          <a:ext cx="4160219" cy="3008290"/>
        </p:xfrm>
        <a:graphic>
          <a:graphicData uri="http://schemas.openxmlformats.org/drawingml/2006/table">
            <a:tbl>
              <a:tblPr firstRow="1" bandRow="1">
                <a:solidFill>
                  <a:srgbClr val="003399"/>
                </a:solidFill>
                <a:tableStyleId>{5C22544A-7EE6-4342-B048-85BDC9FD1C3A}</a:tableStyleId>
              </a:tblPr>
              <a:tblGrid>
                <a:gridCol w="594317">
                  <a:extLst>
                    <a:ext uri="{9D8B030D-6E8A-4147-A177-3AD203B41FA5}">
                      <a16:colId xmlns:a16="http://schemas.microsoft.com/office/drawing/2014/main" val="1754285302"/>
                    </a:ext>
                  </a:extLst>
                </a:gridCol>
                <a:gridCol w="594317">
                  <a:extLst>
                    <a:ext uri="{9D8B030D-6E8A-4147-A177-3AD203B41FA5}">
                      <a16:colId xmlns:a16="http://schemas.microsoft.com/office/drawing/2014/main" val="1193509867"/>
                    </a:ext>
                  </a:extLst>
                </a:gridCol>
                <a:gridCol w="594317">
                  <a:extLst>
                    <a:ext uri="{9D8B030D-6E8A-4147-A177-3AD203B41FA5}">
                      <a16:colId xmlns:a16="http://schemas.microsoft.com/office/drawing/2014/main" val="1522603349"/>
                    </a:ext>
                  </a:extLst>
                </a:gridCol>
                <a:gridCol w="594317">
                  <a:extLst>
                    <a:ext uri="{9D8B030D-6E8A-4147-A177-3AD203B41FA5}">
                      <a16:colId xmlns:a16="http://schemas.microsoft.com/office/drawing/2014/main" val="665963204"/>
                    </a:ext>
                  </a:extLst>
                </a:gridCol>
                <a:gridCol w="594317">
                  <a:extLst>
                    <a:ext uri="{9D8B030D-6E8A-4147-A177-3AD203B41FA5}">
                      <a16:colId xmlns:a16="http://schemas.microsoft.com/office/drawing/2014/main" val="3737866013"/>
                    </a:ext>
                  </a:extLst>
                </a:gridCol>
                <a:gridCol w="594317">
                  <a:extLst>
                    <a:ext uri="{9D8B030D-6E8A-4147-A177-3AD203B41FA5}">
                      <a16:colId xmlns:a16="http://schemas.microsoft.com/office/drawing/2014/main" val="1665095605"/>
                    </a:ext>
                  </a:extLst>
                </a:gridCol>
                <a:gridCol w="594317">
                  <a:extLst>
                    <a:ext uri="{9D8B030D-6E8A-4147-A177-3AD203B41FA5}">
                      <a16:colId xmlns:a16="http://schemas.microsoft.com/office/drawing/2014/main" val="840586216"/>
                    </a:ext>
                  </a:extLst>
                </a:gridCol>
              </a:tblGrid>
              <a:tr h="601658">
                <a:tc>
                  <a:txBody>
                    <a:bodyPr/>
                    <a:lstStyle/>
                    <a:p>
                      <a:pPr algn="l"/>
                      <a:endParaRPr lang="fr-FR" sz="2600" dirty="0">
                        <a:solidFill>
                          <a:schemeClr val="tx1"/>
                        </a:solidFill>
                      </a:endParaRP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03001"/>
                  </a:ext>
                </a:extLst>
              </a:tr>
              <a:tr h="601658">
                <a:tc>
                  <a:txBody>
                    <a:bodyPr/>
                    <a:lstStyle/>
                    <a:p>
                      <a:pPr algn="l"/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568244"/>
                  </a:ext>
                </a:extLst>
              </a:tr>
              <a:tr h="601658">
                <a:tc>
                  <a:txBody>
                    <a:bodyPr/>
                    <a:lstStyle/>
                    <a:p>
                      <a:pPr algn="l"/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09826"/>
                  </a:ext>
                </a:extLst>
              </a:tr>
              <a:tr h="601658">
                <a:tc>
                  <a:txBody>
                    <a:bodyPr/>
                    <a:lstStyle/>
                    <a:p>
                      <a:pPr algn="l"/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162900"/>
                  </a:ext>
                </a:extLst>
              </a:tr>
              <a:tr h="601658">
                <a:tc>
                  <a:txBody>
                    <a:bodyPr/>
                    <a:lstStyle/>
                    <a:p>
                      <a:pPr algn="l"/>
                      <a:endParaRPr lang="fr-FR" sz="2600" dirty="0">
                        <a:solidFill>
                          <a:srgbClr val="7030A0"/>
                        </a:solidFill>
                      </a:endParaRP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62135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D00B20B9-F0AC-4B16-8541-E6BB72099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582" y="3136167"/>
            <a:ext cx="2672275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[[3, 4, 4, 4, 3, 4, 1, 3, 1, 4], [4, 4, </a:t>
            </a:r>
            <a:r>
              <a:rPr lang="fr-FR" altLang="fr-FR" sz="1600" dirty="0">
                <a:solidFill>
                  <a:srgbClr val="000000"/>
                </a:solidFill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3, 3, 3, 1, 4, 3, 3], [4, 4, 4, 3, 2, 1, 3, 4, 3, 3], [3, 3, 2, 1, 4, 4, 1, 1, 1, 4], [2, 2, 1, 1, 3, 4, 4, 1, 2, 1], [3, 2, 4, 2, 2, 2, 1, 4, 4, 1], [3, 3, 1, 3, 2, 4, 1, 4, 2, 3], [1, 4, 3, 2, 3, </a:t>
            </a:r>
            <a:r>
              <a:rPr lang="fr-FR" altLang="fr-FR" sz="1600" dirty="0">
                <a:solidFill>
                  <a:srgbClr val="000000"/>
                </a:solidFill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4, 2, 4, 3], [4, 4, 1, 3, 5, 4, 2, 4, 1, 1], [1, 4, 2, 3, 1, 1, 3, 1, 3, 3]]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629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B282816-9349-4168-B80C-462F19E4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744898" cy="737937"/>
          </a:xfrm>
        </p:spPr>
        <p:txBody>
          <a:bodyPr/>
          <a:lstStyle/>
          <a:p>
            <a:r>
              <a:rPr lang="fr-FR" u="sng" dirty="0"/>
              <a:t>Explication du code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F337FD-AB08-4225-AE67-767D7DFB2942}"/>
              </a:ext>
            </a:extLst>
          </p:cNvPr>
          <p:cNvSpPr txBox="1"/>
          <p:nvPr/>
        </p:nvSpPr>
        <p:spPr>
          <a:xfrm>
            <a:off x="677333" y="1632634"/>
            <a:ext cx="85490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5) On prend 4 coefficients de la matrice à partir des coefficients sorti de la clef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C477315-5B2A-43A8-9524-DB11A17C7D74}"/>
              </a:ext>
            </a:extLst>
          </p:cNvPr>
          <p:cNvSpPr txBox="1"/>
          <p:nvPr/>
        </p:nvSpPr>
        <p:spPr>
          <a:xfrm>
            <a:off x="677333" y="2146277"/>
            <a:ext cx="8549046" cy="39703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Exemple :</a:t>
            </a:r>
            <a:r>
              <a:rPr lang="fr-FR" dirty="0"/>
              <a:t> Sur une image 5x7 (on restreint les coefficients pour ne pas sortir de la matrice W) :</a:t>
            </a:r>
          </a:p>
          <a:p>
            <a:endParaRPr lang="fr-FR" dirty="0"/>
          </a:p>
          <a:p>
            <a:r>
              <a:rPr lang="fr-FR" dirty="0"/>
              <a:t>W =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3BD74C-BE42-4069-9B7A-5922789AACF0}"/>
              </a:ext>
            </a:extLst>
          </p:cNvPr>
          <p:cNvSpPr txBox="1"/>
          <p:nvPr/>
        </p:nvSpPr>
        <p:spPr>
          <a:xfrm>
            <a:off x="6038335" y="4019367"/>
            <a:ext cx="30556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Donc :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A = W[Ax][Ay] = W[6][9] = </a:t>
            </a:r>
            <a:r>
              <a:rPr lang="fr-FR" dirty="0">
                <a:solidFill>
                  <a:srgbClr val="FF0000"/>
                </a:solidFill>
              </a:rPr>
              <a:t>3</a:t>
            </a:r>
          </a:p>
          <a:p>
            <a:r>
              <a:rPr lang="fr-FR" dirty="0"/>
              <a:t>B = W[Bx][By] = W[4][6] = </a:t>
            </a:r>
            <a:r>
              <a:rPr lang="fr-FR" dirty="0">
                <a:solidFill>
                  <a:srgbClr val="FFC000"/>
                </a:solidFill>
              </a:rPr>
              <a:t>4</a:t>
            </a:r>
            <a:endParaRPr lang="fr-FR" dirty="0"/>
          </a:p>
          <a:p>
            <a:r>
              <a:rPr lang="fr-FR" dirty="0"/>
              <a:t>C = W[Cx][</a:t>
            </a:r>
            <a:r>
              <a:rPr lang="fr-FR" dirty="0" err="1"/>
              <a:t>Cy</a:t>
            </a:r>
            <a:r>
              <a:rPr lang="fr-FR" dirty="0"/>
              <a:t>] = W[4][3] = </a:t>
            </a:r>
            <a:r>
              <a:rPr lang="fr-FR" dirty="0">
                <a:solidFill>
                  <a:srgbClr val="00B050"/>
                </a:solidFill>
              </a:rPr>
              <a:t>1</a:t>
            </a:r>
          </a:p>
          <a:p>
            <a:r>
              <a:rPr lang="fr-FR" dirty="0"/>
              <a:t>D = W[</a:t>
            </a:r>
            <a:r>
              <a:rPr lang="fr-FR" dirty="0" err="1"/>
              <a:t>Dx</a:t>
            </a:r>
            <a:r>
              <a:rPr lang="fr-FR" dirty="0"/>
              <a:t>][Dy] = W[7][5] = </a:t>
            </a:r>
            <a:r>
              <a:rPr lang="fr-FR" dirty="0">
                <a:solidFill>
                  <a:srgbClr val="00B0F0"/>
                </a:solidFill>
              </a:rPr>
              <a:t>2</a:t>
            </a:r>
          </a:p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5F95EA-2C30-4AEB-84ED-8F3DB1D67AFE}"/>
              </a:ext>
            </a:extLst>
          </p:cNvPr>
          <p:cNvSpPr txBox="1"/>
          <p:nvPr/>
        </p:nvSpPr>
        <p:spPr>
          <a:xfrm>
            <a:off x="3931919" y="3003163"/>
            <a:ext cx="29925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0</a:t>
            </a:r>
          </a:p>
          <a:p>
            <a:r>
              <a:rPr lang="fr-FR" sz="1600" dirty="0"/>
              <a:t>1</a:t>
            </a:r>
          </a:p>
          <a:p>
            <a:r>
              <a:rPr lang="fr-FR" sz="1600" dirty="0"/>
              <a:t>2</a:t>
            </a:r>
          </a:p>
          <a:p>
            <a:r>
              <a:rPr lang="fr-FR" sz="1600" dirty="0"/>
              <a:t>3</a:t>
            </a:r>
          </a:p>
          <a:p>
            <a:r>
              <a:rPr lang="fr-FR" sz="1600" dirty="0"/>
              <a:t>4</a:t>
            </a:r>
          </a:p>
          <a:p>
            <a:r>
              <a:rPr lang="fr-FR" sz="1600" dirty="0"/>
              <a:t>5</a:t>
            </a:r>
          </a:p>
          <a:p>
            <a:r>
              <a:rPr lang="fr-FR" sz="1600" dirty="0"/>
              <a:t>6</a:t>
            </a:r>
          </a:p>
          <a:p>
            <a:r>
              <a:rPr lang="fr-FR" sz="1600" dirty="0"/>
              <a:t>7</a:t>
            </a:r>
          </a:p>
          <a:p>
            <a:r>
              <a:rPr lang="fr-FR" sz="1600" dirty="0"/>
              <a:t>8</a:t>
            </a:r>
          </a:p>
          <a:p>
            <a:r>
              <a:rPr lang="fr-FR" sz="1600" dirty="0"/>
              <a:t>9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7F87F3A-5197-43D6-8B68-762978D2E231}"/>
              </a:ext>
            </a:extLst>
          </p:cNvPr>
          <p:cNvSpPr txBox="1"/>
          <p:nvPr/>
        </p:nvSpPr>
        <p:spPr>
          <a:xfrm>
            <a:off x="1108194" y="5465376"/>
            <a:ext cx="2672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  0</a:t>
            </a:r>
            <a:r>
              <a:rPr lang="fr-FR" sz="1600" dirty="0">
                <a:solidFill>
                  <a:schemeClr val="bg1"/>
                </a:solidFill>
              </a:rPr>
              <a:t>,</a:t>
            </a:r>
            <a:r>
              <a:rPr lang="fr-FR" sz="1600" dirty="0"/>
              <a:t> 1</a:t>
            </a:r>
            <a:r>
              <a:rPr lang="fr-FR" sz="1600" dirty="0">
                <a:solidFill>
                  <a:schemeClr val="bg1"/>
                </a:solidFill>
              </a:rPr>
              <a:t>,</a:t>
            </a:r>
            <a:r>
              <a:rPr lang="fr-FR" sz="1600" dirty="0"/>
              <a:t> 2</a:t>
            </a:r>
            <a:r>
              <a:rPr lang="fr-FR" sz="1600" dirty="0">
                <a:solidFill>
                  <a:schemeClr val="bg1"/>
                </a:solidFill>
              </a:rPr>
              <a:t>,</a:t>
            </a:r>
            <a:r>
              <a:rPr lang="fr-FR" sz="1600" dirty="0"/>
              <a:t> 3</a:t>
            </a:r>
            <a:r>
              <a:rPr lang="fr-FR" sz="1600" dirty="0">
                <a:solidFill>
                  <a:schemeClr val="bg1"/>
                </a:solidFill>
              </a:rPr>
              <a:t>,</a:t>
            </a:r>
            <a:r>
              <a:rPr lang="fr-FR" sz="1600" dirty="0"/>
              <a:t> 4</a:t>
            </a:r>
            <a:r>
              <a:rPr lang="fr-FR" sz="1600" dirty="0">
                <a:solidFill>
                  <a:schemeClr val="bg1"/>
                </a:solidFill>
              </a:rPr>
              <a:t>,</a:t>
            </a:r>
            <a:r>
              <a:rPr lang="fr-FR" sz="1600" dirty="0"/>
              <a:t> 5</a:t>
            </a:r>
            <a:r>
              <a:rPr lang="fr-FR" sz="1600" dirty="0">
                <a:solidFill>
                  <a:schemeClr val="bg1"/>
                </a:solidFill>
              </a:rPr>
              <a:t>,</a:t>
            </a:r>
            <a:r>
              <a:rPr lang="fr-FR" sz="1600" dirty="0"/>
              <a:t> 6</a:t>
            </a:r>
            <a:r>
              <a:rPr lang="fr-FR" sz="1600" dirty="0">
                <a:solidFill>
                  <a:schemeClr val="bg1"/>
                </a:solidFill>
              </a:rPr>
              <a:t>,</a:t>
            </a:r>
            <a:r>
              <a:rPr lang="fr-FR" sz="1600" dirty="0"/>
              <a:t> 7</a:t>
            </a:r>
            <a:r>
              <a:rPr lang="fr-FR" sz="1600" dirty="0">
                <a:solidFill>
                  <a:schemeClr val="bg1"/>
                </a:solidFill>
              </a:rPr>
              <a:t>,</a:t>
            </a:r>
            <a:r>
              <a:rPr lang="fr-FR" sz="1600" dirty="0"/>
              <a:t> 8</a:t>
            </a:r>
            <a:r>
              <a:rPr lang="fr-FR" sz="1600" dirty="0">
                <a:solidFill>
                  <a:schemeClr val="bg1"/>
                </a:solidFill>
              </a:rPr>
              <a:t>,</a:t>
            </a:r>
            <a:r>
              <a:rPr lang="fr-FR" sz="1600" dirty="0"/>
              <a:t> 9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3A9095D-2259-4491-907E-BCE00D75B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44" y="3003163"/>
            <a:ext cx="2672275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[[3, 4, 4, 4, 3, 4, 1, 3, 1, 4], [4, 4, </a:t>
            </a:r>
            <a:r>
              <a:rPr lang="fr-FR" altLang="fr-FR" sz="1600" dirty="0">
                <a:solidFill>
                  <a:srgbClr val="000000"/>
                </a:solidFill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3, 3, 3, 1, 4, 3, 3], [4, 4, 4, 3, 2, 1, 3, 4, 3, 3], [3, 3, 2, 1, 4, 4, 1, 1, 1, 4], [2, 2, 1,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3, 4,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</a:rPr>
              <a:t>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1, 2, 1], [3, 2, 4, 2, 2, 2, 1, 4, 4, 1], [3, 3, 1, 3, 2, 4, 1, 4, 2,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3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], [1, 4, 3, 2, 3, </a:t>
            </a:r>
            <a:r>
              <a:rPr lang="fr-FR" altLang="fr-FR" sz="1600" dirty="0">
                <a:solidFill>
                  <a:srgbClr val="00B0F0"/>
                </a:solidFill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4, 2, 4, 3], [4, 4, 1, 3, 5, 4, 2, 4, 1, 1], [1, 4, 2, 3, 1, 1, 3, 1, 3, 3]]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0190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B282816-9349-4168-B80C-462F19E4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744898" cy="737937"/>
          </a:xfrm>
        </p:spPr>
        <p:txBody>
          <a:bodyPr/>
          <a:lstStyle/>
          <a:p>
            <a:r>
              <a:rPr lang="fr-FR" u="sng" dirty="0"/>
              <a:t>Explication du code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F337FD-AB08-4225-AE67-767D7DFB2942}"/>
              </a:ext>
            </a:extLst>
          </p:cNvPr>
          <p:cNvSpPr txBox="1"/>
          <p:nvPr/>
        </p:nvSpPr>
        <p:spPr>
          <a:xfrm>
            <a:off x="677332" y="1632634"/>
            <a:ext cx="220591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6) Cryptage affine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C477315-5B2A-43A8-9524-DB11A17C7D74}"/>
              </a:ext>
            </a:extLst>
          </p:cNvPr>
          <p:cNvSpPr txBox="1"/>
          <p:nvPr/>
        </p:nvSpPr>
        <p:spPr>
          <a:xfrm>
            <a:off x="677331" y="2287063"/>
            <a:ext cx="10615509" cy="45243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Exemple :</a:t>
            </a:r>
            <a:r>
              <a:rPr lang="fr-FR" dirty="0"/>
              <a:t> Sur une image 5x7 :</a:t>
            </a:r>
          </a:p>
          <a:p>
            <a:endParaRPr lang="fr-FR" dirty="0"/>
          </a:p>
          <a:p>
            <a:r>
              <a:rPr lang="fr-FR" dirty="0"/>
              <a:t>A = 3, B = 4, C = 1, D = 2</a:t>
            </a:r>
          </a:p>
          <a:p>
            <a:endParaRPr lang="fr-FR" dirty="0"/>
          </a:p>
          <a:p>
            <a:r>
              <a:rPr lang="fr-FR" dirty="0"/>
              <a:t>On prend i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ϵ [0, 5[ et j ϵ [0, 7[:</a:t>
            </a:r>
          </a:p>
          <a:p>
            <a:endParaRPr lang="fr-FR" dirty="0">
              <a:latin typeface="Calibri" panose="020F0502020204030204" pitchFamily="34" charset="0"/>
            </a:endParaRPr>
          </a:p>
          <a:p>
            <a:r>
              <a:rPr lang="fr-FR" dirty="0">
                <a:latin typeface="Calibri" panose="020F0502020204030204" pitchFamily="34" charset="0"/>
              </a:rPr>
              <a:t>X = (A * i + B) mod(5) = (3 * i + 4) mod(5)</a:t>
            </a:r>
          </a:p>
          <a:p>
            <a:r>
              <a:rPr lang="fr-FR" dirty="0">
                <a:latin typeface="Calibri" panose="020F0502020204030204" pitchFamily="34" charset="0"/>
              </a:rPr>
              <a:t>Y = (C * j + D) mod(7) = (1 * j + 2) mod(7)</a:t>
            </a: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E426D7F2-C186-4BAD-9FD9-869E2627CC56}"/>
              </a:ext>
            </a:extLst>
          </p:cNvPr>
          <p:cNvGrpSpPr/>
          <p:nvPr/>
        </p:nvGrpSpPr>
        <p:grpSpPr>
          <a:xfrm>
            <a:off x="1087781" y="4721860"/>
            <a:ext cx="3590924" cy="2021840"/>
            <a:chOff x="0" y="0"/>
            <a:chExt cx="3566160" cy="2008505"/>
          </a:xfrm>
        </p:grpSpPr>
        <p:sp>
          <p:nvSpPr>
            <p:cNvPr id="10" name="Zone de texte 73">
              <a:extLst>
                <a:ext uri="{FF2B5EF4-FFF2-40B4-BE49-F238E27FC236}">
                  <a16:creationId xmlns:a16="http://schemas.microsoft.com/office/drawing/2014/main" id="{1D9B9E70-1237-4F35-8297-7E96CCD55A8E}"/>
                </a:ext>
              </a:extLst>
            </p:cNvPr>
            <p:cNvSpPr txBox="1"/>
            <p:nvPr/>
          </p:nvSpPr>
          <p:spPr>
            <a:xfrm>
              <a:off x="0" y="19050"/>
              <a:ext cx="1024890" cy="2762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Image source</a:t>
              </a:r>
              <a:endPara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C37DC7E4-1474-4783-9817-2CAE823D6689}"/>
                </a:ext>
              </a:extLst>
            </p:cNvPr>
            <p:cNvGrpSpPr/>
            <p:nvPr/>
          </p:nvGrpSpPr>
          <p:grpSpPr>
            <a:xfrm>
              <a:off x="0" y="389890"/>
              <a:ext cx="3566160" cy="1618615"/>
              <a:chOff x="0" y="-635"/>
              <a:chExt cx="3566160" cy="1618615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B8772D2B-C757-4062-975D-63F080BD67ED}"/>
                  </a:ext>
                </a:extLst>
              </p:cNvPr>
              <p:cNvGrpSpPr/>
              <p:nvPr/>
            </p:nvGrpSpPr>
            <p:grpSpPr>
              <a:xfrm>
                <a:off x="0" y="-635"/>
                <a:ext cx="3566160" cy="1347470"/>
                <a:chOff x="0" y="-635"/>
                <a:chExt cx="3566160" cy="1347470"/>
              </a:xfrm>
            </p:grpSpPr>
            <p:grpSp>
              <p:nvGrpSpPr>
                <p:cNvPr id="16" name="Groupe 15">
                  <a:extLst>
                    <a:ext uri="{FF2B5EF4-FFF2-40B4-BE49-F238E27FC236}">
                      <a16:creationId xmlns:a16="http://schemas.microsoft.com/office/drawing/2014/main" id="{F3D05932-4F30-4BFC-810B-CB4D4CFDB0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-635"/>
                  <a:ext cx="3395980" cy="1347470"/>
                  <a:chOff x="1832" y="4731"/>
                  <a:chExt cx="5348" cy="2122"/>
                </a:xfrm>
              </p:grpSpPr>
              <p:grpSp>
                <p:nvGrpSpPr>
                  <p:cNvPr id="18" name="Group 43">
                    <a:extLst>
                      <a:ext uri="{FF2B5EF4-FFF2-40B4-BE49-F238E27FC236}">
                        <a16:creationId xmlns:a16="http://schemas.microsoft.com/office/drawing/2014/main" id="{33E293A0-6529-4B1F-9318-A68FD3993F8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832" y="4731"/>
                    <a:ext cx="5054" cy="2122"/>
                    <a:chOff x="1832" y="-642"/>
                    <a:chExt cx="5054" cy="2122"/>
                  </a:xfrm>
                </p:grpSpPr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1742466F-F1C9-471F-9CFF-08D7B768923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2" y="-642"/>
                      <a:ext cx="1404" cy="1896"/>
                    </a:xfrm>
                    <a:prstGeom prst="rect">
                      <a:avLst/>
                    </a:prstGeom>
                    <a:solidFill>
                      <a:srgbClr val="719EC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23" name="Freeform 45">
                      <a:extLst>
                        <a:ext uri="{FF2B5EF4-FFF2-40B4-BE49-F238E27FC236}">
                          <a16:creationId xmlns:a16="http://schemas.microsoft.com/office/drawing/2014/main" id="{7F44311B-A2B6-4199-A45E-1B267D917C7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32" y="-642"/>
                      <a:ext cx="1404" cy="1896"/>
                    </a:xfrm>
                    <a:custGeom>
                      <a:avLst/>
                      <a:gdLst>
                        <a:gd name="T0" fmla="+- 0 2534 1832"/>
                        <a:gd name="T1" fmla="*/ T0 w 1404"/>
                        <a:gd name="T2" fmla="+- 0 1255 -641"/>
                        <a:gd name="T3" fmla="*/ 1255 h 1896"/>
                        <a:gd name="T4" fmla="+- 0 1832 1832"/>
                        <a:gd name="T5" fmla="*/ T4 w 1404"/>
                        <a:gd name="T6" fmla="+- 0 1255 -641"/>
                        <a:gd name="T7" fmla="*/ 1255 h 1896"/>
                        <a:gd name="T8" fmla="+- 0 1832 1832"/>
                        <a:gd name="T9" fmla="*/ T8 w 1404"/>
                        <a:gd name="T10" fmla="+- 0 -641 -641"/>
                        <a:gd name="T11" fmla="*/ -641 h 1896"/>
                        <a:gd name="T12" fmla="+- 0 3236 1832"/>
                        <a:gd name="T13" fmla="*/ T12 w 1404"/>
                        <a:gd name="T14" fmla="+- 0 -641 -641"/>
                        <a:gd name="T15" fmla="*/ -641 h 1896"/>
                        <a:gd name="T16" fmla="+- 0 3236 1832"/>
                        <a:gd name="T17" fmla="*/ T16 w 1404"/>
                        <a:gd name="T18" fmla="+- 0 1255 -641"/>
                        <a:gd name="T19" fmla="*/ 1255 h 1896"/>
                        <a:gd name="T20" fmla="+- 0 2534 1832"/>
                        <a:gd name="T21" fmla="*/ T20 w 1404"/>
                        <a:gd name="T22" fmla="+- 0 1255 -641"/>
                        <a:gd name="T23" fmla="*/ 1255 h 1896"/>
                      </a:gdLst>
                      <a:ahLst/>
                      <a:cxnLst>
                        <a:cxn ang="0">
                          <a:pos x="T1" y="T3"/>
                        </a:cxn>
                        <a:cxn ang="0">
                          <a:pos x="T5" y="T7"/>
                        </a:cxn>
                        <a:cxn ang="0">
                          <a:pos x="T9" y="T11"/>
                        </a:cxn>
                        <a:cxn ang="0">
                          <a:pos x="T13" y="T15"/>
                        </a:cxn>
                        <a:cxn ang="0">
                          <a:pos x="T17" y="T19"/>
                        </a:cxn>
                        <a:cxn ang="0">
                          <a:pos x="T21" y="T23"/>
                        </a:cxn>
                      </a:cxnLst>
                      <a:rect l="0" t="0" r="r" b="b"/>
                      <a:pathLst>
                        <a:path w="1404" h="1896">
                          <a:moveTo>
                            <a:pt x="702" y="1896"/>
                          </a:moveTo>
                          <a:lnTo>
                            <a:pt x="0" y="1896"/>
                          </a:lnTo>
                          <a:lnTo>
                            <a:pt x="0" y="0"/>
                          </a:lnTo>
                          <a:lnTo>
                            <a:pt x="1404" y="0"/>
                          </a:lnTo>
                          <a:lnTo>
                            <a:pt x="1404" y="1896"/>
                          </a:lnTo>
                          <a:lnTo>
                            <a:pt x="702" y="1896"/>
                          </a:lnTo>
                          <a:close/>
                        </a:path>
                      </a:pathLst>
                    </a:custGeom>
                    <a:noFill/>
                    <a:ln w="0">
                      <a:solidFill>
                        <a:srgbClr val="3364A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cxnSp>
                  <p:nvCxnSpPr>
                    <p:cNvPr id="24" name="Line 46">
                      <a:extLst>
                        <a:ext uri="{FF2B5EF4-FFF2-40B4-BE49-F238E27FC236}">
                          <a16:creationId xmlns:a16="http://schemas.microsoft.com/office/drawing/2014/main" id="{68731182-DC84-484D-BE28-A57FBA1E78EC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076" y="1395"/>
                      <a:ext cx="916" cy="0"/>
                    </a:xfrm>
                    <a:prstGeom prst="line">
                      <a:avLst/>
                    </a:prstGeom>
                    <a:noFill/>
                    <a:ln w="1270">
                      <a:solidFill>
                        <a:srgbClr val="3364A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25" name="AutoShape 47">
                      <a:extLst>
                        <a:ext uri="{FF2B5EF4-FFF2-40B4-BE49-F238E27FC236}">
                          <a16:creationId xmlns:a16="http://schemas.microsoft.com/office/drawing/2014/main" id="{DB912F91-3C75-4591-A4E7-26A2A9BA012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32" y="1310"/>
                      <a:ext cx="1404" cy="170"/>
                    </a:xfrm>
                    <a:custGeom>
                      <a:avLst/>
                      <a:gdLst>
                        <a:gd name="T0" fmla="+- 0 2088 1832"/>
                        <a:gd name="T1" fmla="*/ T0 w 1404"/>
                        <a:gd name="T2" fmla="+- 0 1311 1311"/>
                        <a:gd name="T3" fmla="*/ 1311 h 170"/>
                        <a:gd name="T4" fmla="+- 0 1832 1832"/>
                        <a:gd name="T5" fmla="*/ T4 w 1404"/>
                        <a:gd name="T6" fmla="+- 0 1395 1311"/>
                        <a:gd name="T7" fmla="*/ 1395 h 170"/>
                        <a:gd name="T8" fmla="+- 0 2088 1832"/>
                        <a:gd name="T9" fmla="*/ T8 w 1404"/>
                        <a:gd name="T10" fmla="+- 0 1481 1311"/>
                        <a:gd name="T11" fmla="*/ 1481 h 170"/>
                        <a:gd name="T12" fmla="+- 0 2088 1832"/>
                        <a:gd name="T13" fmla="*/ T12 w 1404"/>
                        <a:gd name="T14" fmla="+- 0 1311 1311"/>
                        <a:gd name="T15" fmla="*/ 1311 h 170"/>
                        <a:gd name="T16" fmla="+- 0 3236 1832"/>
                        <a:gd name="T17" fmla="*/ T16 w 1404"/>
                        <a:gd name="T18" fmla="+- 0 1395 1311"/>
                        <a:gd name="T19" fmla="*/ 1395 h 170"/>
                        <a:gd name="T20" fmla="+- 0 2982 1832"/>
                        <a:gd name="T21" fmla="*/ T20 w 1404"/>
                        <a:gd name="T22" fmla="+- 0 1311 1311"/>
                        <a:gd name="T23" fmla="*/ 1311 h 170"/>
                        <a:gd name="T24" fmla="+- 0 2982 1832"/>
                        <a:gd name="T25" fmla="*/ T24 w 1404"/>
                        <a:gd name="T26" fmla="+- 0 1481 1311"/>
                        <a:gd name="T27" fmla="*/ 1481 h 170"/>
                        <a:gd name="T28" fmla="+- 0 3236 1832"/>
                        <a:gd name="T29" fmla="*/ T28 w 1404"/>
                        <a:gd name="T30" fmla="+- 0 1395 1311"/>
                        <a:gd name="T31" fmla="*/ 1395 h 170"/>
                      </a:gdLst>
                      <a:ahLst/>
                      <a:cxnLst>
                        <a:cxn ang="0">
                          <a:pos x="T1" y="T3"/>
                        </a:cxn>
                        <a:cxn ang="0">
                          <a:pos x="T5" y="T7"/>
                        </a:cxn>
                        <a:cxn ang="0">
                          <a:pos x="T9" y="T11"/>
                        </a:cxn>
                        <a:cxn ang="0">
                          <a:pos x="T13" y="T15"/>
                        </a:cxn>
                        <a:cxn ang="0">
                          <a:pos x="T17" y="T19"/>
                        </a:cxn>
                        <a:cxn ang="0">
                          <a:pos x="T21" y="T23"/>
                        </a:cxn>
                        <a:cxn ang="0">
                          <a:pos x="T25" y="T27"/>
                        </a:cxn>
                        <a:cxn ang="0">
                          <a:pos x="T29" y="T31"/>
                        </a:cxn>
                      </a:cxnLst>
                      <a:rect l="0" t="0" r="r" b="b"/>
                      <a:pathLst>
                        <a:path w="1404" h="170">
                          <a:moveTo>
                            <a:pt x="256" y="0"/>
                          </a:moveTo>
                          <a:lnTo>
                            <a:pt x="0" y="84"/>
                          </a:lnTo>
                          <a:lnTo>
                            <a:pt x="256" y="170"/>
                          </a:lnTo>
                          <a:lnTo>
                            <a:pt x="256" y="0"/>
                          </a:lnTo>
                          <a:moveTo>
                            <a:pt x="1404" y="84"/>
                          </a:moveTo>
                          <a:lnTo>
                            <a:pt x="1150" y="0"/>
                          </a:lnTo>
                          <a:lnTo>
                            <a:pt x="1150" y="170"/>
                          </a:lnTo>
                          <a:lnTo>
                            <a:pt x="1404" y="84"/>
                          </a:lnTo>
                        </a:path>
                      </a:pathLst>
                    </a:custGeom>
                    <a:solidFill>
                      <a:srgbClr val="3364A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cxnSp>
                  <p:nvCxnSpPr>
                    <p:cNvPr id="26" name="Line 48">
                      <a:extLst>
                        <a:ext uri="{FF2B5EF4-FFF2-40B4-BE49-F238E27FC236}">
                          <a16:creationId xmlns:a16="http://schemas.microsoft.com/office/drawing/2014/main" id="{5DD39A6D-F3DE-4F40-A147-D4A1E0A77AE9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446" y="-395"/>
                      <a:ext cx="0" cy="1406"/>
                    </a:xfrm>
                    <a:prstGeom prst="line">
                      <a:avLst/>
                    </a:prstGeom>
                    <a:noFill/>
                    <a:ln w="1270">
                      <a:solidFill>
                        <a:srgbClr val="3364A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27" name="AutoShape 49">
                      <a:extLst>
                        <a:ext uri="{FF2B5EF4-FFF2-40B4-BE49-F238E27FC236}">
                          <a16:creationId xmlns:a16="http://schemas.microsoft.com/office/drawing/2014/main" id="{0DC08385-522E-4352-956B-0A3F87591EB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362" y="-640"/>
                      <a:ext cx="170" cy="1895"/>
                    </a:xfrm>
                    <a:custGeom>
                      <a:avLst/>
                      <a:gdLst>
                        <a:gd name="T0" fmla="+- 0 3532 3362"/>
                        <a:gd name="T1" fmla="*/ T0 w 170"/>
                        <a:gd name="T2" fmla="+- 0 1001 -639"/>
                        <a:gd name="T3" fmla="*/ 1001 h 1895"/>
                        <a:gd name="T4" fmla="+- 0 3362 3362"/>
                        <a:gd name="T5" fmla="*/ T4 w 170"/>
                        <a:gd name="T6" fmla="+- 0 1001 -639"/>
                        <a:gd name="T7" fmla="*/ 1001 h 1895"/>
                        <a:gd name="T8" fmla="+- 0 3446 3362"/>
                        <a:gd name="T9" fmla="*/ T8 w 170"/>
                        <a:gd name="T10" fmla="+- 0 1255 -639"/>
                        <a:gd name="T11" fmla="*/ 1255 h 1895"/>
                        <a:gd name="T12" fmla="+- 0 3532 3362"/>
                        <a:gd name="T13" fmla="*/ T12 w 170"/>
                        <a:gd name="T14" fmla="+- 0 1001 -639"/>
                        <a:gd name="T15" fmla="*/ 1001 h 1895"/>
                        <a:gd name="T16" fmla="+- 0 3532 3362"/>
                        <a:gd name="T17" fmla="*/ T16 w 170"/>
                        <a:gd name="T18" fmla="+- 0 -385 -639"/>
                        <a:gd name="T19" fmla="*/ -385 h 1895"/>
                        <a:gd name="T20" fmla="+- 0 3446 3362"/>
                        <a:gd name="T21" fmla="*/ T20 w 170"/>
                        <a:gd name="T22" fmla="+- 0 -639 -639"/>
                        <a:gd name="T23" fmla="*/ -639 h 1895"/>
                        <a:gd name="T24" fmla="+- 0 3362 3362"/>
                        <a:gd name="T25" fmla="*/ T24 w 170"/>
                        <a:gd name="T26" fmla="+- 0 -385 -639"/>
                        <a:gd name="T27" fmla="*/ -385 h 1895"/>
                        <a:gd name="T28" fmla="+- 0 3532 3362"/>
                        <a:gd name="T29" fmla="*/ T28 w 170"/>
                        <a:gd name="T30" fmla="+- 0 -385 -639"/>
                        <a:gd name="T31" fmla="*/ -385 h 1895"/>
                      </a:gdLst>
                      <a:ahLst/>
                      <a:cxnLst>
                        <a:cxn ang="0">
                          <a:pos x="T1" y="T3"/>
                        </a:cxn>
                        <a:cxn ang="0">
                          <a:pos x="T5" y="T7"/>
                        </a:cxn>
                        <a:cxn ang="0">
                          <a:pos x="T9" y="T11"/>
                        </a:cxn>
                        <a:cxn ang="0">
                          <a:pos x="T13" y="T15"/>
                        </a:cxn>
                        <a:cxn ang="0">
                          <a:pos x="T17" y="T19"/>
                        </a:cxn>
                        <a:cxn ang="0">
                          <a:pos x="T21" y="T23"/>
                        </a:cxn>
                        <a:cxn ang="0">
                          <a:pos x="T25" y="T27"/>
                        </a:cxn>
                        <a:cxn ang="0">
                          <a:pos x="T29" y="T31"/>
                        </a:cxn>
                      </a:cxnLst>
                      <a:rect l="0" t="0" r="r" b="b"/>
                      <a:pathLst>
                        <a:path w="170" h="1895">
                          <a:moveTo>
                            <a:pt x="170" y="1640"/>
                          </a:moveTo>
                          <a:lnTo>
                            <a:pt x="0" y="1640"/>
                          </a:lnTo>
                          <a:lnTo>
                            <a:pt x="84" y="1894"/>
                          </a:lnTo>
                          <a:lnTo>
                            <a:pt x="170" y="1640"/>
                          </a:lnTo>
                          <a:moveTo>
                            <a:pt x="170" y="254"/>
                          </a:moveTo>
                          <a:lnTo>
                            <a:pt x="84" y="0"/>
                          </a:lnTo>
                          <a:lnTo>
                            <a:pt x="0" y="254"/>
                          </a:lnTo>
                          <a:lnTo>
                            <a:pt x="170" y="254"/>
                          </a:lnTo>
                        </a:path>
                      </a:pathLst>
                    </a:custGeom>
                    <a:solidFill>
                      <a:srgbClr val="3364A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029EB9DF-EE24-49C2-9976-C1DDE9C7D40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82" y="-642"/>
                      <a:ext cx="1404" cy="1896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29" name="Freeform 51">
                      <a:extLst>
                        <a:ext uri="{FF2B5EF4-FFF2-40B4-BE49-F238E27FC236}">
                          <a16:creationId xmlns:a16="http://schemas.microsoft.com/office/drawing/2014/main" id="{1E73E1CC-9378-4569-9F1C-08283DB09FC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482" y="-642"/>
                      <a:ext cx="1404" cy="1896"/>
                    </a:xfrm>
                    <a:custGeom>
                      <a:avLst/>
                      <a:gdLst>
                        <a:gd name="T0" fmla="+- 0 6184 5482"/>
                        <a:gd name="T1" fmla="*/ T0 w 1404"/>
                        <a:gd name="T2" fmla="+- 0 1255 -641"/>
                        <a:gd name="T3" fmla="*/ 1255 h 1896"/>
                        <a:gd name="T4" fmla="+- 0 5482 5482"/>
                        <a:gd name="T5" fmla="*/ T4 w 1404"/>
                        <a:gd name="T6" fmla="+- 0 1255 -641"/>
                        <a:gd name="T7" fmla="*/ 1255 h 1896"/>
                        <a:gd name="T8" fmla="+- 0 5482 5482"/>
                        <a:gd name="T9" fmla="*/ T8 w 1404"/>
                        <a:gd name="T10" fmla="+- 0 -641 -641"/>
                        <a:gd name="T11" fmla="*/ -641 h 1896"/>
                        <a:gd name="T12" fmla="+- 0 6886 5482"/>
                        <a:gd name="T13" fmla="*/ T12 w 1404"/>
                        <a:gd name="T14" fmla="+- 0 -641 -641"/>
                        <a:gd name="T15" fmla="*/ -641 h 1896"/>
                        <a:gd name="T16" fmla="+- 0 6886 5482"/>
                        <a:gd name="T17" fmla="*/ T16 w 1404"/>
                        <a:gd name="T18" fmla="+- 0 1255 -641"/>
                        <a:gd name="T19" fmla="*/ 1255 h 1896"/>
                        <a:gd name="T20" fmla="+- 0 6184 5482"/>
                        <a:gd name="T21" fmla="*/ T20 w 1404"/>
                        <a:gd name="T22" fmla="+- 0 1255 -641"/>
                        <a:gd name="T23" fmla="*/ 1255 h 1896"/>
                      </a:gdLst>
                      <a:ahLst/>
                      <a:cxnLst>
                        <a:cxn ang="0">
                          <a:pos x="T1" y="T3"/>
                        </a:cxn>
                        <a:cxn ang="0">
                          <a:pos x="T5" y="T7"/>
                        </a:cxn>
                        <a:cxn ang="0">
                          <a:pos x="T9" y="T11"/>
                        </a:cxn>
                        <a:cxn ang="0">
                          <a:pos x="T13" y="T15"/>
                        </a:cxn>
                        <a:cxn ang="0">
                          <a:pos x="T17" y="T19"/>
                        </a:cxn>
                        <a:cxn ang="0">
                          <a:pos x="T21" y="T23"/>
                        </a:cxn>
                      </a:cxnLst>
                      <a:rect l="0" t="0" r="r" b="b"/>
                      <a:pathLst>
                        <a:path w="1404" h="1896">
                          <a:moveTo>
                            <a:pt x="702" y="1896"/>
                          </a:moveTo>
                          <a:lnTo>
                            <a:pt x="0" y="1896"/>
                          </a:lnTo>
                          <a:lnTo>
                            <a:pt x="0" y="0"/>
                          </a:lnTo>
                          <a:lnTo>
                            <a:pt x="1404" y="0"/>
                          </a:lnTo>
                          <a:lnTo>
                            <a:pt x="1404" y="1896"/>
                          </a:lnTo>
                          <a:lnTo>
                            <a:pt x="702" y="1896"/>
                          </a:lnTo>
                          <a:close/>
                        </a:path>
                      </a:pathLst>
                    </a:custGeom>
                    <a:noFill/>
                    <a:ln w="0">
                      <a:solidFill>
                        <a:srgbClr val="3364A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D95FA320-0976-42B6-839E-01DEC869D4A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94" y="342"/>
                      <a:ext cx="352" cy="350"/>
                    </a:xfrm>
                    <a:prstGeom prst="rect">
                      <a:avLst/>
                    </a:prstGeom>
                    <a:solidFill>
                      <a:srgbClr val="EC1B2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" name="Freeform 53">
                      <a:extLst>
                        <a:ext uri="{FF2B5EF4-FFF2-40B4-BE49-F238E27FC236}">
                          <a16:creationId xmlns:a16="http://schemas.microsoft.com/office/drawing/2014/main" id="{04B868DC-E07C-42F7-88B5-B42EECA439E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94" y="342"/>
                      <a:ext cx="352" cy="350"/>
                    </a:xfrm>
                    <a:custGeom>
                      <a:avLst/>
                      <a:gdLst>
                        <a:gd name="T0" fmla="+- 0 6570 6394"/>
                        <a:gd name="T1" fmla="*/ T0 w 352"/>
                        <a:gd name="T2" fmla="+- 0 693 343"/>
                        <a:gd name="T3" fmla="*/ 693 h 350"/>
                        <a:gd name="T4" fmla="+- 0 6394 6394"/>
                        <a:gd name="T5" fmla="*/ T4 w 352"/>
                        <a:gd name="T6" fmla="+- 0 693 343"/>
                        <a:gd name="T7" fmla="*/ 693 h 350"/>
                        <a:gd name="T8" fmla="+- 0 6394 6394"/>
                        <a:gd name="T9" fmla="*/ T8 w 352"/>
                        <a:gd name="T10" fmla="+- 0 343 343"/>
                        <a:gd name="T11" fmla="*/ 343 h 350"/>
                        <a:gd name="T12" fmla="+- 0 6746 6394"/>
                        <a:gd name="T13" fmla="*/ T12 w 352"/>
                        <a:gd name="T14" fmla="+- 0 343 343"/>
                        <a:gd name="T15" fmla="*/ 343 h 350"/>
                        <a:gd name="T16" fmla="+- 0 6746 6394"/>
                        <a:gd name="T17" fmla="*/ T16 w 352"/>
                        <a:gd name="T18" fmla="+- 0 693 343"/>
                        <a:gd name="T19" fmla="*/ 693 h 350"/>
                        <a:gd name="T20" fmla="+- 0 6570 6394"/>
                        <a:gd name="T21" fmla="*/ T20 w 352"/>
                        <a:gd name="T22" fmla="+- 0 693 343"/>
                        <a:gd name="T23" fmla="*/ 693 h 350"/>
                      </a:gdLst>
                      <a:ahLst/>
                      <a:cxnLst>
                        <a:cxn ang="0">
                          <a:pos x="T1" y="T3"/>
                        </a:cxn>
                        <a:cxn ang="0">
                          <a:pos x="T5" y="T7"/>
                        </a:cxn>
                        <a:cxn ang="0">
                          <a:pos x="T9" y="T11"/>
                        </a:cxn>
                        <a:cxn ang="0">
                          <a:pos x="T13" y="T15"/>
                        </a:cxn>
                        <a:cxn ang="0">
                          <a:pos x="T17" y="T19"/>
                        </a:cxn>
                        <a:cxn ang="0">
                          <a:pos x="T21" y="T23"/>
                        </a:cxn>
                      </a:cxnLst>
                      <a:rect l="0" t="0" r="r" b="b"/>
                      <a:pathLst>
                        <a:path w="352" h="350">
                          <a:moveTo>
                            <a:pt x="176" y="350"/>
                          </a:moveTo>
                          <a:lnTo>
                            <a:pt x="0" y="350"/>
                          </a:lnTo>
                          <a:lnTo>
                            <a:pt x="0" y="0"/>
                          </a:lnTo>
                          <a:lnTo>
                            <a:pt x="352" y="0"/>
                          </a:lnTo>
                          <a:lnTo>
                            <a:pt x="352" y="350"/>
                          </a:lnTo>
                          <a:lnTo>
                            <a:pt x="176" y="350"/>
                          </a:lnTo>
                          <a:close/>
                        </a:path>
                      </a:pathLst>
                    </a:custGeom>
                    <a:noFill/>
                    <a:ln w="0">
                      <a:solidFill>
                        <a:srgbClr val="3364A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cxnSp>
                  <p:nvCxnSpPr>
                    <p:cNvPr id="32" name="Line 54">
                      <a:extLst>
                        <a:ext uri="{FF2B5EF4-FFF2-40B4-BE49-F238E27FC236}">
                          <a16:creationId xmlns:a16="http://schemas.microsoft.com/office/drawing/2014/main" id="{66903208-42FE-4569-BD8A-AFAAF3F604E8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726" y="1395"/>
                      <a:ext cx="916" cy="0"/>
                    </a:xfrm>
                    <a:prstGeom prst="line">
                      <a:avLst/>
                    </a:prstGeom>
                    <a:noFill/>
                    <a:ln w="1270">
                      <a:solidFill>
                        <a:srgbClr val="3364A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33" name="AutoShape 55">
                      <a:extLst>
                        <a:ext uri="{FF2B5EF4-FFF2-40B4-BE49-F238E27FC236}">
                          <a16:creationId xmlns:a16="http://schemas.microsoft.com/office/drawing/2014/main" id="{676C9629-5DD5-441D-B9BE-6709385BC7A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482" y="1310"/>
                      <a:ext cx="1404" cy="170"/>
                    </a:xfrm>
                    <a:custGeom>
                      <a:avLst/>
                      <a:gdLst>
                        <a:gd name="T0" fmla="+- 0 5736 5482"/>
                        <a:gd name="T1" fmla="*/ T0 w 1404"/>
                        <a:gd name="T2" fmla="+- 0 1311 1311"/>
                        <a:gd name="T3" fmla="*/ 1311 h 170"/>
                        <a:gd name="T4" fmla="+- 0 5482 5482"/>
                        <a:gd name="T5" fmla="*/ T4 w 1404"/>
                        <a:gd name="T6" fmla="+- 0 1395 1311"/>
                        <a:gd name="T7" fmla="*/ 1395 h 170"/>
                        <a:gd name="T8" fmla="+- 0 5736 5482"/>
                        <a:gd name="T9" fmla="*/ T8 w 1404"/>
                        <a:gd name="T10" fmla="+- 0 1481 1311"/>
                        <a:gd name="T11" fmla="*/ 1481 h 170"/>
                        <a:gd name="T12" fmla="+- 0 5736 5482"/>
                        <a:gd name="T13" fmla="*/ T12 w 1404"/>
                        <a:gd name="T14" fmla="+- 0 1311 1311"/>
                        <a:gd name="T15" fmla="*/ 1311 h 170"/>
                        <a:gd name="T16" fmla="+- 0 6886 5482"/>
                        <a:gd name="T17" fmla="*/ T16 w 1404"/>
                        <a:gd name="T18" fmla="+- 0 1395 1311"/>
                        <a:gd name="T19" fmla="*/ 1395 h 170"/>
                        <a:gd name="T20" fmla="+- 0 6630 5482"/>
                        <a:gd name="T21" fmla="*/ T20 w 1404"/>
                        <a:gd name="T22" fmla="+- 0 1311 1311"/>
                        <a:gd name="T23" fmla="*/ 1311 h 170"/>
                        <a:gd name="T24" fmla="+- 0 6630 5482"/>
                        <a:gd name="T25" fmla="*/ T24 w 1404"/>
                        <a:gd name="T26" fmla="+- 0 1481 1311"/>
                        <a:gd name="T27" fmla="*/ 1481 h 170"/>
                        <a:gd name="T28" fmla="+- 0 6886 5482"/>
                        <a:gd name="T29" fmla="*/ T28 w 1404"/>
                        <a:gd name="T30" fmla="+- 0 1395 1311"/>
                        <a:gd name="T31" fmla="*/ 1395 h 170"/>
                      </a:gdLst>
                      <a:ahLst/>
                      <a:cxnLst>
                        <a:cxn ang="0">
                          <a:pos x="T1" y="T3"/>
                        </a:cxn>
                        <a:cxn ang="0">
                          <a:pos x="T5" y="T7"/>
                        </a:cxn>
                        <a:cxn ang="0">
                          <a:pos x="T9" y="T11"/>
                        </a:cxn>
                        <a:cxn ang="0">
                          <a:pos x="T13" y="T15"/>
                        </a:cxn>
                        <a:cxn ang="0">
                          <a:pos x="T17" y="T19"/>
                        </a:cxn>
                        <a:cxn ang="0">
                          <a:pos x="T21" y="T23"/>
                        </a:cxn>
                        <a:cxn ang="0">
                          <a:pos x="T25" y="T27"/>
                        </a:cxn>
                        <a:cxn ang="0">
                          <a:pos x="T29" y="T31"/>
                        </a:cxn>
                      </a:cxnLst>
                      <a:rect l="0" t="0" r="r" b="b"/>
                      <a:pathLst>
                        <a:path w="1404" h="170">
                          <a:moveTo>
                            <a:pt x="254" y="0"/>
                          </a:moveTo>
                          <a:lnTo>
                            <a:pt x="0" y="84"/>
                          </a:lnTo>
                          <a:lnTo>
                            <a:pt x="254" y="170"/>
                          </a:lnTo>
                          <a:lnTo>
                            <a:pt x="254" y="0"/>
                          </a:lnTo>
                          <a:moveTo>
                            <a:pt x="1404" y="84"/>
                          </a:moveTo>
                          <a:lnTo>
                            <a:pt x="1148" y="0"/>
                          </a:lnTo>
                          <a:lnTo>
                            <a:pt x="1148" y="170"/>
                          </a:lnTo>
                          <a:lnTo>
                            <a:pt x="1404" y="84"/>
                          </a:lnTo>
                        </a:path>
                      </a:pathLst>
                    </a:custGeom>
                    <a:solidFill>
                      <a:srgbClr val="3364A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cxnSp>
                  <p:nvCxnSpPr>
                    <p:cNvPr id="34" name="Line 56">
                      <a:extLst>
                        <a:ext uri="{FF2B5EF4-FFF2-40B4-BE49-F238E27FC236}">
                          <a16:creationId xmlns:a16="http://schemas.microsoft.com/office/drawing/2014/main" id="{26E6CDCD-1A8E-43FA-BAC3-66EDF33EACC0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114" y="-499"/>
                      <a:ext cx="3980" cy="91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64C194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35" name="Freeform 57">
                      <a:extLst>
                        <a:ext uri="{FF2B5EF4-FFF2-40B4-BE49-F238E27FC236}">
                          <a16:creationId xmlns:a16="http://schemas.microsoft.com/office/drawing/2014/main" id="{3897E31D-534D-47D5-9E97-EF2DF88B112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056" y="306"/>
                      <a:ext cx="338" cy="208"/>
                    </a:xfrm>
                    <a:custGeom>
                      <a:avLst/>
                      <a:gdLst>
                        <a:gd name="T0" fmla="+- 0 6104 6056"/>
                        <a:gd name="T1" fmla="*/ T0 w 338"/>
                        <a:gd name="T2" fmla="+- 0 307 307"/>
                        <a:gd name="T3" fmla="*/ 307 h 208"/>
                        <a:gd name="T4" fmla="+- 0 6056 6056"/>
                        <a:gd name="T5" fmla="*/ T4 w 338"/>
                        <a:gd name="T6" fmla="+- 0 515 307"/>
                        <a:gd name="T7" fmla="*/ 515 h 208"/>
                        <a:gd name="T8" fmla="+- 0 6394 6056"/>
                        <a:gd name="T9" fmla="*/ T8 w 338"/>
                        <a:gd name="T10" fmla="+- 0 483 307"/>
                        <a:gd name="T11" fmla="*/ 483 h 208"/>
                        <a:gd name="T12" fmla="+- 0 6104 6056"/>
                        <a:gd name="T13" fmla="*/ T12 w 338"/>
                        <a:gd name="T14" fmla="+- 0 307 307"/>
                        <a:gd name="T15" fmla="*/ 307 h 208"/>
                      </a:gdLst>
                      <a:ahLst/>
                      <a:cxnLst>
                        <a:cxn ang="0">
                          <a:pos x="T1" y="T3"/>
                        </a:cxn>
                        <a:cxn ang="0">
                          <a:pos x="T5" y="T7"/>
                        </a:cxn>
                        <a:cxn ang="0">
                          <a:pos x="T9" y="T11"/>
                        </a:cxn>
                        <a:cxn ang="0">
                          <a:pos x="T13" y="T15"/>
                        </a:cxn>
                      </a:cxnLst>
                      <a:rect l="0" t="0" r="r" b="b"/>
                      <a:pathLst>
                        <a:path w="338" h="208">
                          <a:moveTo>
                            <a:pt x="48" y="0"/>
                          </a:moveTo>
                          <a:lnTo>
                            <a:pt x="0" y="208"/>
                          </a:lnTo>
                          <a:lnTo>
                            <a:pt x="338" y="176"/>
                          </a:lnTo>
                          <a:lnTo>
                            <a:pt x="48" y="0"/>
                          </a:lnTo>
                          <a:close/>
                        </a:path>
                      </a:pathLst>
                    </a:custGeom>
                    <a:solidFill>
                      <a:srgbClr val="64C19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6" name="Text Box 58">
                      <a:extLst>
                        <a:ext uri="{FF2B5EF4-FFF2-40B4-BE49-F238E27FC236}">
                          <a16:creationId xmlns:a16="http://schemas.microsoft.com/office/drawing/2014/main" id="{625922E2-AAAC-457B-8F35-CF3F58425FA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20" y="100"/>
                      <a:ext cx="261" cy="4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0" tIns="0" rIns="0" bIns="0" anchor="t" anchorCtr="0" upright="1">
                      <a:noAutofit/>
                    </a:bodyPr>
                    <a:lstStyle/>
                    <a:p>
                      <a:pPr>
                        <a:lnSpc>
                          <a:spcPts val="2010"/>
                        </a:lnSpc>
                        <a:spcAft>
                          <a:spcPts val="80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7" name="Text Box 59">
                      <a:extLst>
                        <a:ext uri="{FF2B5EF4-FFF2-40B4-BE49-F238E27FC236}">
                          <a16:creationId xmlns:a16="http://schemas.microsoft.com/office/drawing/2014/main" id="{6DBB9C7E-0319-4613-B03A-296F4DA4DAE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426" y="408"/>
                      <a:ext cx="441" cy="22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0" tIns="0" rIns="0" bIns="0" anchor="t" anchorCtr="0" upright="1">
                      <a:noAutofit/>
                    </a:bodyPr>
                    <a:lstStyle/>
                    <a:p>
                      <a:pPr>
                        <a:lnSpc>
                          <a:spcPts val="1115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fr-FR" sz="1000" baseline="-25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fr-FR" sz="1000" spc="-10" baseline="-25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fr-FR" sz="1000" baseline="-25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" name="Text Box 60">
                      <a:extLst>
                        <a:ext uri="{FF2B5EF4-FFF2-40B4-BE49-F238E27FC236}">
                          <a16:creationId xmlns:a16="http://schemas.microsoft.com/office/drawing/2014/main" id="{C1EED3B8-D269-4885-9AD1-BEC44A03648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2" y="-642"/>
                      <a:ext cx="280" cy="352"/>
                    </a:xfrm>
                    <a:prstGeom prst="rect">
                      <a:avLst/>
                    </a:prstGeom>
                    <a:solidFill>
                      <a:srgbClr val="EC1B23"/>
                    </a:solidFill>
                    <a:ln w="0">
                      <a:solidFill>
                        <a:srgbClr val="3364A3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rot="0" vert="horz" wrap="square" lIns="0" tIns="0" rIns="0" bIns="0" anchor="t" anchorCtr="0" upright="1">
                      <a:noAutofit/>
                    </a:bodyPr>
                    <a:lstStyle/>
                    <a:p>
                      <a:pPr marL="19050">
                        <a:lnSpc>
                          <a:spcPct val="107000"/>
                        </a:lnSpc>
                        <a:spcBef>
                          <a:spcPts val="310"/>
                        </a:spcBef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fr-FR" sz="1000" baseline="-25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i,j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9" name="Group 61">
                    <a:extLst>
                      <a:ext uri="{FF2B5EF4-FFF2-40B4-BE49-F238E27FC236}">
                        <a16:creationId xmlns:a16="http://schemas.microsoft.com/office/drawing/2014/main" id="{B26A74A9-A23D-4432-9E33-BF2B8E525D8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010" y="4733"/>
                    <a:ext cx="170" cy="1895"/>
                    <a:chOff x="7010" y="-640"/>
                    <a:chExt cx="170" cy="1895"/>
                  </a:xfrm>
                </p:grpSpPr>
                <p:cxnSp>
                  <p:nvCxnSpPr>
                    <p:cNvPr id="20" name="Line 62">
                      <a:extLst>
                        <a:ext uri="{FF2B5EF4-FFF2-40B4-BE49-F238E27FC236}">
                          <a16:creationId xmlns:a16="http://schemas.microsoft.com/office/drawing/2014/main" id="{945E80F3-7B49-4AB0-8265-9E2C509AC9A5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96" y="-395"/>
                      <a:ext cx="0" cy="1406"/>
                    </a:xfrm>
                    <a:prstGeom prst="line">
                      <a:avLst/>
                    </a:prstGeom>
                    <a:noFill/>
                    <a:ln w="1270">
                      <a:solidFill>
                        <a:srgbClr val="3364A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21" name="AutoShape 63">
                      <a:extLst>
                        <a:ext uri="{FF2B5EF4-FFF2-40B4-BE49-F238E27FC236}">
                          <a16:creationId xmlns:a16="http://schemas.microsoft.com/office/drawing/2014/main" id="{8C1EB727-8ADD-449C-A917-B4D92F55813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010" y="-640"/>
                      <a:ext cx="170" cy="1895"/>
                    </a:xfrm>
                    <a:custGeom>
                      <a:avLst/>
                      <a:gdLst>
                        <a:gd name="T0" fmla="+- 0 7180 7010"/>
                        <a:gd name="T1" fmla="*/ T0 w 170"/>
                        <a:gd name="T2" fmla="+- 0 1001 -639"/>
                        <a:gd name="T3" fmla="*/ 1001 h 1895"/>
                        <a:gd name="T4" fmla="+- 0 7010 7010"/>
                        <a:gd name="T5" fmla="*/ T4 w 170"/>
                        <a:gd name="T6" fmla="+- 0 1001 -639"/>
                        <a:gd name="T7" fmla="*/ 1001 h 1895"/>
                        <a:gd name="T8" fmla="+- 0 7096 7010"/>
                        <a:gd name="T9" fmla="*/ T8 w 170"/>
                        <a:gd name="T10" fmla="+- 0 1255 -639"/>
                        <a:gd name="T11" fmla="*/ 1255 h 1895"/>
                        <a:gd name="T12" fmla="+- 0 7180 7010"/>
                        <a:gd name="T13" fmla="*/ T12 w 170"/>
                        <a:gd name="T14" fmla="+- 0 1001 -639"/>
                        <a:gd name="T15" fmla="*/ 1001 h 1895"/>
                        <a:gd name="T16" fmla="+- 0 7180 7010"/>
                        <a:gd name="T17" fmla="*/ T16 w 170"/>
                        <a:gd name="T18" fmla="+- 0 -385 -639"/>
                        <a:gd name="T19" fmla="*/ -385 h 1895"/>
                        <a:gd name="T20" fmla="+- 0 7096 7010"/>
                        <a:gd name="T21" fmla="*/ T20 w 170"/>
                        <a:gd name="T22" fmla="+- 0 -639 -639"/>
                        <a:gd name="T23" fmla="*/ -639 h 1895"/>
                        <a:gd name="T24" fmla="+- 0 7010 7010"/>
                        <a:gd name="T25" fmla="*/ T24 w 170"/>
                        <a:gd name="T26" fmla="+- 0 -385 -639"/>
                        <a:gd name="T27" fmla="*/ -385 h 1895"/>
                        <a:gd name="T28" fmla="+- 0 7180 7010"/>
                        <a:gd name="T29" fmla="*/ T28 w 170"/>
                        <a:gd name="T30" fmla="+- 0 -385 -639"/>
                        <a:gd name="T31" fmla="*/ -385 h 1895"/>
                      </a:gdLst>
                      <a:ahLst/>
                      <a:cxnLst>
                        <a:cxn ang="0">
                          <a:pos x="T1" y="T3"/>
                        </a:cxn>
                        <a:cxn ang="0">
                          <a:pos x="T5" y="T7"/>
                        </a:cxn>
                        <a:cxn ang="0">
                          <a:pos x="T9" y="T11"/>
                        </a:cxn>
                        <a:cxn ang="0">
                          <a:pos x="T13" y="T15"/>
                        </a:cxn>
                        <a:cxn ang="0">
                          <a:pos x="T17" y="T19"/>
                        </a:cxn>
                        <a:cxn ang="0">
                          <a:pos x="T21" y="T23"/>
                        </a:cxn>
                        <a:cxn ang="0">
                          <a:pos x="T25" y="T27"/>
                        </a:cxn>
                        <a:cxn ang="0">
                          <a:pos x="T29" y="T31"/>
                        </a:cxn>
                      </a:cxnLst>
                      <a:rect l="0" t="0" r="r" b="b"/>
                      <a:pathLst>
                        <a:path w="170" h="1895">
                          <a:moveTo>
                            <a:pt x="170" y="1640"/>
                          </a:moveTo>
                          <a:lnTo>
                            <a:pt x="0" y="1640"/>
                          </a:lnTo>
                          <a:lnTo>
                            <a:pt x="86" y="1894"/>
                          </a:lnTo>
                          <a:lnTo>
                            <a:pt x="170" y="1640"/>
                          </a:lnTo>
                          <a:moveTo>
                            <a:pt x="170" y="254"/>
                          </a:moveTo>
                          <a:lnTo>
                            <a:pt x="86" y="0"/>
                          </a:lnTo>
                          <a:lnTo>
                            <a:pt x="0" y="254"/>
                          </a:lnTo>
                          <a:lnTo>
                            <a:pt x="170" y="254"/>
                          </a:lnTo>
                        </a:path>
                      </a:pathLst>
                    </a:custGeom>
                    <a:solidFill>
                      <a:srgbClr val="3364A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</p:grpSp>
            <p:sp>
              <p:nvSpPr>
                <p:cNvPr id="17" name="Text Box 58">
                  <a:extLst>
                    <a:ext uri="{FF2B5EF4-FFF2-40B4-BE49-F238E27FC236}">
                      <a16:creationId xmlns:a16="http://schemas.microsoft.com/office/drawing/2014/main" id="{CBA44B99-0A55-4FCB-B6C7-E70FF4816B7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00425" y="476250"/>
                  <a:ext cx="165735" cy="2559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noAutofit/>
                </a:bodyPr>
                <a:lstStyle/>
                <a:p>
                  <a:pPr>
                    <a:lnSpc>
                      <a:spcPts val="2010"/>
                    </a:lnSpc>
                    <a:spcAft>
                      <a:spcPts val="800"/>
                    </a:spcAft>
                  </a:pPr>
                  <a:r>
                    <a:rPr lang="fr-FR" sz="1800">
                      <a:effectLst/>
                      <a:latin typeface="Arial" panose="020B06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Y</a:t>
                  </a:r>
                  <a:endParaRPr lang="fr-FR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4" name="Text Box 58">
                <a:extLst>
                  <a:ext uri="{FF2B5EF4-FFF2-40B4-BE49-F238E27FC236}">
                    <a16:creationId xmlns:a16="http://schemas.microsoft.com/office/drawing/2014/main" id="{BC3D184D-31CC-4C58-BCF7-B0F08B4A69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050" y="1352550"/>
                <a:ext cx="165735" cy="2559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>
                  <a:lnSpc>
                    <a:spcPts val="2010"/>
                  </a:lnSpc>
                  <a:spcAft>
                    <a:spcPts val="800"/>
                  </a:spcAft>
                </a:pPr>
                <a:r>
                  <a:rPr lang="fr-FR" sz="180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endParaRPr lang="fr-FR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 Box 58">
                <a:extLst>
                  <a:ext uri="{FF2B5EF4-FFF2-40B4-BE49-F238E27FC236}">
                    <a16:creationId xmlns:a16="http://schemas.microsoft.com/office/drawing/2014/main" id="{7DBCD6AF-D0AB-41E7-895D-0BC2BA37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3675" y="1362075"/>
                <a:ext cx="165735" cy="2559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>
                  <a:lnSpc>
                    <a:spcPts val="2010"/>
                  </a:lnSpc>
                  <a:spcAft>
                    <a:spcPts val="800"/>
                  </a:spcAft>
                </a:pPr>
                <a:r>
                  <a:rPr lang="fr-FR" sz="180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endParaRPr lang="fr-FR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" name="Zone de texte 79">
              <a:extLst>
                <a:ext uri="{FF2B5EF4-FFF2-40B4-BE49-F238E27FC236}">
                  <a16:creationId xmlns:a16="http://schemas.microsoft.com/office/drawing/2014/main" id="{5AF35CF4-E7B5-42FA-85C2-B849BDFA1949}"/>
                </a:ext>
              </a:extLst>
            </p:cNvPr>
            <p:cNvSpPr txBox="1"/>
            <p:nvPr/>
          </p:nvSpPr>
          <p:spPr>
            <a:xfrm>
              <a:off x="2324099" y="0"/>
              <a:ext cx="963929" cy="2762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Fond crypte</a:t>
              </a:r>
              <a:endPara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2D6D1D2-0246-4494-8C5E-AD82CE2BA9FC}"/>
              </a:ext>
            </a:extLst>
          </p:cNvPr>
          <p:cNvSpPr txBox="1"/>
          <p:nvPr/>
        </p:nvSpPr>
        <p:spPr>
          <a:xfrm>
            <a:off x="5585477" y="5588637"/>
            <a:ext cx="533842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>
                <a:solidFill>
                  <a:srgbClr val="FF0000"/>
                </a:solidFill>
              </a:rPr>
              <a:t>Remarque :</a:t>
            </a:r>
            <a:r>
              <a:rPr lang="fr-FR" dirty="0">
                <a:solidFill>
                  <a:srgbClr val="FF0000"/>
                </a:solidFill>
              </a:rPr>
              <a:t> A et C doivent absolument être diffèrent du modulo (condition vérifié car le minimum dans le matrice n’est pas compris</a:t>
            </a:r>
            <a:endParaRPr lang="fr-FR" u="sng" dirty="0">
              <a:solidFill>
                <a:srgbClr val="FF0000"/>
              </a:solidFill>
            </a:endParaRPr>
          </a:p>
        </p:txBody>
      </p:sp>
      <p:graphicFrame>
        <p:nvGraphicFramePr>
          <p:cNvPr id="41" name="Tableau 6">
            <a:extLst>
              <a:ext uri="{FF2B5EF4-FFF2-40B4-BE49-F238E27FC236}">
                <a16:creationId xmlns:a16="http://schemas.microsoft.com/office/drawing/2014/main" id="{37E93C39-0BEC-4CD3-9D52-15528DBED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556771"/>
              </p:ext>
            </p:extLst>
          </p:nvPr>
        </p:nvGraphicFramePr>
        <p:xfrm>
          <a:off x="5585477" y="2675887"/>
          <a:ext cx="5442283" cy="2642130"/>
        </p:xfrm>
        <a:graphic>
          <a:graphicData uri="http://schemas.openxmlformats.org/drawingml/2006/table">
            <a:tbl>
              <a:tblPr firstRow="1" bandRow="1">
                <a:solidFill>
                  <a:srgbClr val="003399"/>
                </a:solidFill>
                <a:tableStyleId>{5C22544A-7EE6-4342-B048-85BDC9FD1C3A}</a:tableStyleId>
              </a:tblPr>
              <a:tblGrid>
                <a:gridCol w="777469">
                  <a:extLst>
                    <a:ext uri="{9D8B030D-6E8A-4147-A177-3AD203B41FA5}">
                      <a16:colId xmlns:a16="http://schemas.microsoft.com/office/drawing/2014/main" val="1754285302"/>
                    </a:ext>
                  </a:extLst>
                </a:gridCol>
                <a:gridCol w="777469">
                  <a:extLst>
                    <a:ext uri="{9D8B030D-6E8A-4147-A177-3AD203B41FA5}">
                      <a16:colId xmlns:a16="http://schemas.microsoft.com/office/drawing/2014/main" val="1193509867"/>
                    </a:ext>
                  </a:extLst>
                </a:gridCol>
                <a:gridCol w="777469">
                  <a:extLst>
                    <a:ext uri="{9D8B030D-6E8A-4147-A177-3AD203B41FA5}">
                      <a16:colId xmlns:a16="http://schemas.microsoft.com/office/drawing/2014/main" val="1522603349"/>
                    </a:ext>
                  </a:extLst>
                </a:gridCol>
                <a:gridCol w="777469">
                  <a:extLst>
                    <a:ext uri="{9D8B030D-6E8A-4147-A177-3AD203B41FA5}">
                      <a16:colId xmlns:a16="http://schemas.microsoft.com/office/drawing/2014/main" val="665963204"/>
                    </a:ext>
                  </a:extLst>
                </a:gridCol>
                <a:gridCol w="777469">
                  <a:extLst>
                    <a:ext uri="{9D8B030D-6E8A-4147-A177-3AD203B41FA5}">
                      <a16:colId xmlns:a16="http://schemas.microsoft.com/office/drawing/2014/main" val="3737866013"/>
                    </a:ext>
                  </a:extLst>
                </a:gridCol>
                <a:gridCol w="777469">
                  <a:extLst>
                    <a:ext uri="{9D8B030D-6E8A-4147-A177-3AD203B41FA5}">
                      <a16:colId xmlns:a16="http://schemas.microsoft.com/office/drawing/2014/main" val="1665095605"/>
                    </a:ext>
                  </a:extLst>
                </a:gridCol>
                <a:gridCol w="777469">
                  <a:extLst>
                    <a:ext uri="{9D8B030D-6E8A-4147-A177-3AD203B41FA5}">
                      <a16:colId xmlns:a16="http://schemas.microsoft.com/office/drawing/2014/main" val="840586216"/>
                    </a:ext>
                  </a:extLst>
                </a:gridCol>
              </a:tblGrid>
              <a:tr h="288664"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0,0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0,1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0,2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0,3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0,4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0,5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0,6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03001"/>
                  </a:ext>
                </a:extLst>
              </a:tr>
              <a:tr h="288664"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1,0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1,1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1,2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1,3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1,4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1,5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1,6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568244"/>
                  </a:ext>
                </a:extLst>
              </a:tr>
              <a:tr h="288664"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2,0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2,1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2,2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2,3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2,4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2,5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2,6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09826"/>
                  </a:ext>
                </a:extLst>
              </a:tr>
              <a:tr h="288664"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3,0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3,1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3,2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3,3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3,4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3,5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3,6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162900"/>
                  </a:ext>
                </a:extLst>
              </a:tr>
              <a:tr h="288664"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4,0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4,1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4,2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4,3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4,4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4,5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4,6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62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88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B282816-9349-4168-B80C-462F19E4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744898" cy="737937"/>
          </a:xfrm>
        </p:spPr>
        <p:txBody>
          <a:bodyPr/>
          <a:lstStyle/>
          <a:p>
            <a:r>
              <a:rPr lang="fr-FR" u="sng" dirty="0"/>
              <a:t>Explication du code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F337FD-AB08-4225-AE67-767D7DFB2942}"/>
              </a:ext>
            </a:extLst>
          </p:cNvPr>
          <p:cNvSpPr txBox="1"/>
          <p:nvPr/>
        </p:nvSpPr>
        <p:spPr>
          <a:xfrm>
            <a:off x="677332" y="1632634"/>
            <a:ext cx="220591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6) Cryptage affine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C477315-5B2A-43A8-9524-DB11A17C7D74}"/>
              </a:ext>
            </a:extLst>
          </p:cNvPr>
          <p:cNvSpPr txBox="1"/>
          <p:nvPr/>
        </p:nvSpPr>
        <p:spPr>
          <a:xfrm>
            <a:off x="677332" y="2104183"/>
            <a:ext cx="5788253" cy="45243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Exemple :</a:t>
            </a:r>
          </a:p>
          <a:p>
            <a:endParaRPr lang="fr-FR" u="sng" dirty="0"/>
          </a:p>
          <a:p>
            <a:endParaRPr lang="fr-FR" u="sng" dirty="0"/>
          </a:p>
          <a:p>
            <a:endParaRPr lang="fr-FR" u="sng" dirty="0"/>
          </a:p>
          <a:p>
            <a:endParaRPr lang="fr-FR" u="sng" dirty="0"/>
          </a:p>
          <a:p>
            <a:r>
              <a:rPr lang="fr-FR" dirty="0"/>
              <a:t>(0,0) =&gt; ((3 * 0 + 4) mod(5), (1 * 0 + 2) mod(7)) = (4,2)</a:t>
            </a:r>
          </a:p>
          <a:p>
            <a:r>
              <a:rPr lang="fr-FR" dirty="0"/>
              <a:t>(0,1) =&gt; ((3 * 0 + 4) mod(5), (1 * 1 + 2) mod(7)) = (4,3)</a:t>
            </a:r>
          </a:p>
          <a:p>
            <a:r>
              <a:rPr lang="fr-FR" dirty="0"/>
              <a:t>(0,2) =&gt; ((3 * 0 + 4) mod(5), (1 * 2 + 2) mod(7)) = (4,4)</a:t>
            </a:r>
          </a:p>
          <a:p>
            <a:r>
              <a:rPr lang="fr-FR" dirty="0"/>
              <a:t>(0,3) =&gt; ((3 * 0 + 4) mod(5), (1 * 3 + 2) mod(7)) = (4,5)</a:t>
            </a:r>
          </a:p>
          <a:p>
            <a:r>
              <a:rPr lang="fr-FR" dirty="0"/>
              <a:t>(0,4) =&gt; ((3 * 0 + 4) mod(5), (1 * 4 + 2) mod(7)) = (4,6)</a:t>
            </a:r>
          </a:p>
          <a:p>
            <a:r>
              <a:rPr lang="fr-FR" dirty="0"/>
              <a:t>(0,5) =&gt; ((3 * 0 + 4) mod(5), (1 * 5 + 2) mod(7)) = (4,0)</a:t>
            </a:r>
          </a:p>
          <a:p>
            <a:r>
              <a:rPr lang="fr-FR" dirty="0"/>
              <a:t>(0,6) =&gt; ((3 * 0 + 4) mod(5), (1 * 6 + 2) mod(7)) = (4,1)</a:t>
            </a:r>
          </a:p>
          <a:p>
            <a:endParaRPr lang="fr-FR" dirty="0"/>
          </a:p>
          <a:p>
            <a:r>
              <a:rPr lang="fr-FR" dirty="0"/>
              <a:t>…</a:t>
            </a:r>
          </a:p>
          <a:p>
            <a:r>
              <a:rPr lang="fr-FR" dirty="0"/>
              <a:t>…</a:t>
            </a:r>
          </a:p>
          <a:p>
            <a:r>
              <a:rPr lang="fr-FR" dirty="0"/>
              <a:t>…</a:t>
            </a:r>
          </a:p>
        </p:txBody>
      </p:sp>
      <p:sp>
        <p:nvSpPr>
          <p:cNvPr id="3" name="Flèche : bas 2">
            <a:extLst>
              <a:ext uri="{FF2B5EF4-FFF2-40B4-BE49-F238E27FC236}">
                <a16:creationId xmlns:a16="http://schemas.microsoft.com/office/drawing/2014/main" id="{4687FEF4-0A8D-4834-B6CD-AE0EA7BC9B15}"/>
              </a:ext>
            </a:extLst>
          </p:cNvPr>
          <p:cNvSpPr/>
          <p:nvPr/>
        </p:nvSpPr>
        <p:spPr>
          <a:xfrm>
            <a:off x="9030515" y="3196867"/>
            <a:ext cx="312420" cy="59436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410962E-7574-4F65-9C9A-129EF908C26A}"/>
              </a:ext>
            </a:extLst>
          </p:cNvPr>
          <p:cNvSpPr txBox="1"/>
          <p:nvPr/>
        </p:nvSpPr>
        <p:spPr>
          <a:xfrm>
            <a:off x="749087" y="2505670"/>
            <a:ext cx="337312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On prend i </a:t>
            </a:r>
            <a:r>
              <a:rPr lang="fr-FR" sz="1800" dirty="0">
                <a:effectLst/>
                <a:ea typeface="Calibri" panose="020F0502020204030204" pitchFamily="34" charset="0"/>
              </a:rPr>
              <a:t>ϵ [0, 5[ et j ϵ [0, 7[:</a:t>
            </a:r>
            <a:endParaRPr lang="fr-FR" dirty="0"/>
          </a:p>
          <a:p>
            <a:r>
              <a:rPr lang="fr-FR" dirty="0"/>
              <a:t>X = (3 * i + 4) mod(5)</a:t>
            </a:r>
          </a:p>
          <a:p>
            <a:r>
              <a:rPr lang="fr-FR" dirty="0"/>
              <a:t>Y = (1 * j + 2) mod(7)</a:t>
            </a:r>
          </a:p>
        </p:txBody>
      </p:sp>
      <p:graphicFrame>
        <p:nvGraphicFramePr>
          <p:cNvPr id="10" name="Tableau 6">
            <a:extLst>
              <a:ext uri="{FF2B5EF4-FFF2-40B4-BE49-F238E27FC236}">
                <a16:creationId xmlns:a16="http://schemas.microsoft.com/office/drawing/2014/main" id="{A60043D4-C1F9-4F4E-9492-C6DFEA5D1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272151"/>
              </p:ext>
            </p:extLst>
          </p:nvPr>
        </p:nvGraphicFramePr>
        <p:xfrm>
          <a:off x="6621793" y="359596"/>
          <a:ext cx="5442283" cy="2642130"/>
        </p:xfrm>
        <a:graphic>
          <a:graphicData uri="http://schemas.openxmlformats.org/drawingml/2006/table">
            <a:tbl>
              <a:tblPr firstRow="1" bandRow="1">
                <a:solidFill>
                  <a:srgbClr val="003399"/>
                </a:solidFill>
                <a:tableStyleId>{5C22544A-7EE6-4342-B048-85BDC9FD1C3A}</a:tableStyleId>
              </a:tblPr>
              <a:tblGrid>
                <a:gridCol w="777469">
                  <a:extLst>
                    <a:ext uri="{9D8B030D-6E8A-4147-A177-3AD203B41FA5}">
                      <a16:colId xmlns:a16="http://schemas.microsoft.com/office/drawing/2014/main" val="1754285302"/>
                    </a:ext>
                  </a:extLst>
                </a:gridCol>
                <a:gridCol w="777469">
                  <a:extLst>
                    <a:ext uri="{9D8B030D-6E8A-4147-A177-3AD203B41FA5}">
                      <a16:colId xmlns:a16="http://schemas.microsoft.com/office/drawing/2014/main" val="1193509867"/>
                    </a:ext>
                  </a:extLst>
                </a:gridCol>
                <a:gridCol w="777469">
                  <a:extLst>
                    <a:ext uri="{9D8B030D-6E8A-4147-A177-3AD203B41FA5}">
                      <a16:colId xmlns:a16="http://schemas.microsoft.com/office/drawing/2014/main" val="1522603349"/>
                    </a:ext>
                  </a:extLst>
                </a:gridCol>
                <a:gridCol w="777469">
                  <a:extLst>
                    <a:ext uri="{9D8B030D-6E8A-4147-A177-3AD203B41FA5}">
                      <a16:colId xmlns:a16="http://schemas.microsoft.com/office/drawing/2014/main" val="665963204"/>
                    </a:ext>
                  </a:extLst>
                </a:gridCol>
                <a:gridCol w="777469">
                  <a:extLst>
                    <a:ext uri="{9D8B030D-6E8A-4147-A177-3AD203B41FA5}">
                      <a16:colId xmlns:a16="http://schemas.microsoft.com/office/drawing/2014/main" val="3737866013"/>
                    </a:ext>
                  </a:extLst>
                </a:gridCol>
                <a:gridCol w="777469">
                  <a:extLst>
                    <a:ext uri="{9D8B030D-6E8A-4147-A177-3AD203B41FA5}">
                      <a16:colId xmlns:a16="http://schemas.microsoft.com/office/drawing/2014/main" val="1665095605"/>
                    </a:ext>
                  </a:extLst>
                </a:gridCol>
                <a:gridCol w="777469">
                  <a:extLst>
                    <a:ext uri="{9D8B030D-6E8A-4147-A177-3AD203B41FA5}">
                      <a16:colId xmlns:a16="http://schemas.microsoft.com/office/drawing/2014/main" val="840586216"/>
                    </a:ext>
                  </a:extLst>
                </a:gridCol>
              </a:tblGrid>
              <a:tr h="288664"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0,0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0,1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0,2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0,3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0,4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0,5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0,6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03001"/>
                  </a:ext>
                </a:extLst>
              </a:tr>
              <a:tr h="288664"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1,0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1,1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1,2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1,3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1,4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1,5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1,6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568244"/>
                  </a:ext>
                </a:extLst>
              </a:tr>
              <a:tr h="288664"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2,0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2,1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2,2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2,3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2,4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2,5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2,6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09826"/>
                  </a:ext>
                </a:extLst>
              </a:tr>
              <a:tr h="288664"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3,0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3,1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3,2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3,3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3,4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3,5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3,6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162900"/>
                  </a:ext>
                </a:extLst>
              </a:tr>
              <a:tr h="288664"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4,0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4,1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4,2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4,3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4,4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4,5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4,6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62135"/>
                  </a:ext>
                </a:extLst>
              </a:tr>
            </a:tbl>
          </a:graphicData>
        </a:graphic>
      </p:graphicFrame>
      <p:graphicFrame>
        <p:nvGraphicFramePr>
          <p:cNvPr id="11" name="Tableau 6">
            <a:extLst>
              <a:ext uri="{FF2B5EF4-FFF2-40B4-BE49-F238E27FC236}">
                <a16:creationId xmlns:a16="http://schemas.microsoft.com/office/drawing/2014/main" id="{7416F99C-9CAE-435F-9A33-2CBD78517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29588"/>
              </p:ext>
            </p:extLst>
          </p:nvPr>
        </p:nvGraphicFramePr>
        <p:xfrm>
          <a:off x="6621794" y="3986368"/>
          <a:ext cx="5442283" cy="2642130"/>
        </p:xfrm>
        <a:graphic>
          <a:graphicData uri="http://schemas.openxmlformats.org/drawingml/2006/table">
            <a:tbl>
              <a:tblPr firstRow="1" bandRow="1">
                <a:solidFill>
                  <a:srgbClr val="003399"/>
                </a:solidFill>
                <a:tableStyleId>{5C22544A-7EE6-4342-B048-85BDC9FD1C3A}</a:tableStyleId>
              </a:tblPr>
              <a:tblGrid>
                <a:gridCol w="777469">
                  <a:extLst>
                    <a:ext uri="{9D8B030D-6E8A-4147-A177-3AD203B41FA5}">
                      <a16:colId xmlns:a16="http://schemas.microsoft.com/office/drawing/2014/main" val="1754285302"/>
                    </a:ext>
                  </a:extLst>
                </a:gridCol>
                <a:gridCol w="777469">
                  <a:extLst>
                    <a:ext uri="{9D8B030D-6E8A-4147-A177-3AD203B41FA5}">
                      <a16:colId xmlns:a16="http://schemas.microsoft.com/office/drawing/2014/main" val="1193509867"/>
                    </a:ext>
                  </a:extLst>
                </a:gridCol>
                <a:gridCol w="777469">
                  <a:extLst>
                    <a:ext uri="{9D8B030D-6E8A-4147-A177-3AD203B41FA5}">
                      <a16:colId xmlns:a16="http://schemas.microsoft.com/office/drawing/2014/main" val="1522603349"/>
                    </a:ext>
                  </a:extLst>
                </a:gridCol>
                <a:gridCol w="777469">
                  <a:extLst>
                    <a:ext uri="{9D8B030D-6E8A-4147-A177-3AD203B41FA5}">
                      <a16:colId xmlns:a16="http://schemas.microsoft.com/office/drawing/2014/main" val="665963204"/>
                    </a:ext>
                  </a:extLst>
                </a:gridCol>
                <a:gridCol w="777469">
                  <a:extLst>
                    <a:ext uri="{9D8B030D-6E8A-4147-A177-3AD203B41FA5}">
                      <a16:colId xmlns:a16="http://schemas.microsoft.com/office/drawing/2014/main" val="3737866013"/>
                    </a:ext>
                  </a:extLst>
                </a:gridCol>
                <a:gridCol w="777469">
                  <a:extLst>
                    <a:ext uri="{9D8B030D-6E8A-4147-A177-3AD203B41FA5}">
                      <a16:colId xmlns:a16="http://schemas.microsoft.com/office/drawing/2014/main" val="1665095605"/>
                    </a:ext>
                  </a:extLst>
                </a:gridCol>
                <a:gridCol w="777469">
                  <a:extLst>
                    <a:ext uri="{9D8B030D-6E8A-4147-A177-3AD203B41FA5}">
                      <a16:colId xmlns:a16="http://schemas.microsoft.com/office/drawing/2014/main" val="840586216"/>
                    </a:ext>
                  </a:extLst>
                </a:gridCol>
              </a:tblGrid>
              <a:tr h="288664"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2,5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2,6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2,0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2,1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2,2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2,3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2,4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03001"/>
                  </a:ext>
                </a:extLst>
              </a:tr>
              <a:tr h="288664"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4,5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4,6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4,0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4,1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4,2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4,3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4,4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568244"/>
                  </a:ext>
                </a:extLst>
              </a:tr>
              <a:tr h="288664"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1,5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1,6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1,0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1,1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1,2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1,3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1,4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09826"/>
                  </a:ext>
                </a:extLst>
              </a:tr>
              <a:tr h="288664"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3,5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3,6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3,0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3,1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3,2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3,3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3,4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162900"/>
                  </a:ext>
                </a:extLst>
              </a:tr>
              <a:tr h="288664"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0,5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0,6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0,0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0,1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0,2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0,3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BFBFBF"/>
                          </a:solidFill>
                        </a:rPr>
                        <a:t>0,4</a:t>
                      </a: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62135"/>
                  </a:ext>
                </a:extLst>
              </a:tr>
            </a:tbl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CB9C7397-0918-4DD0-A57C-19DA3023AB14}"/>
              </a:ext>
            </a:extLst>
          </p:cNvPr>
          <p:cNvSpPr txBox="1"/>
          <p:nvPr/>
        </p:nvSpPr>
        <p:spPr>
          <a:xfrm>
            <a:off x="1358699" y="5794149"/>
            <a:ext cx="500400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>
                <a:solidFill>
                  <a:srgbClr val="FF0000"/>
                </a:solidFill>
              </a:rPr>
              <a:t>Remarque :</a:t>
            </a:r>
            <a:r>
              <a:rPr lang="fr-FR" dirty="0">
                <a:solidFill>
                  <a:srgbClr val="FF0000"/>
                </a:solidFill>
              </a:rPr>
              <a:t> On observe que la colonne blanche reste une colonne blanche.</a:t>
            </a:r>
          </a:p>
        </p:txBody>
      </p:sp>
    </p:spTree>
    <p:extLst>
      <p:ext uri="{BB962C8B-B14F-4D97-AF65-F5344CB8AC3E}">
        <p14:creationId xmlns:p14="http://schemas.microsoft.com/office/powerpoint/2010/main" val="28621600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1570</TotalTime>
  <Words>2675</Words>
  <Application>Microsoft Office PowerPoint</Application>
  <PresentationFormat>Grand écran</PresentationFormat>
  <Paragraphs>471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Symbol</vt:lpstr>
      <vt:lpstr>Trebuchet MS</vt:lpstr>
      <vt:lpstr>Wingdings 3</vt:lpstr>
      <vt:lpstr>Facette</vt:lpstr>
      <vt:lpstr>TIPE : Cryptage / Décryptage d’images en couleurs</vt:lpstr>
      <vt:lpstr>TIPE : Cryptage / Décryptage d’images en couleurs</vt:lpstr>
      <vt:lpstr>Sommaire :</vt:lpstr>
      <vt:lpstr>Explication du code :</vt:lpstr>
      <vt:lpstr>Explication du code :</vt:lpstr>
      <vt:lpstr>Explication du code :</vt:lpstr>
      <vt:lpstr>Explication du code :</vt:lpstr>
      <vt:lpstr>Explication du code :</vt:lpstr>
      <vt:lpstr>Explication du code :</vt:lpstr>
      <vt:lpstr>Explication du code :</vt:lpstr>
      <vt:lpstr>Première application du code :</vt:lpstr>
      <vt:lpstr>Points forts du code :</vt:lpstr>
      <vt:lpstr>Points forts du code :</vt:lpstr>
      <vt:lpstr>Points forts du code :</vt:lpstr>
      <vt:lpstr>Limites du code :</vt:lpstr>
      <vt:lpstr>Comparaison temps moyens :</vt:lpstr>
      <vt:lpstr>Solutions contre le craquage intelligent :</vt:lpstr>
      <vt:lpstr>Solutions contre le craquage intelligent :</vt:lpstr>
      <vt:lpstr>Solutions contre le craquage intelligent :</vt:lpstr>
      <vt:lpstr>Solutions contre le craquage intelligent :</vt:lpstr>
      <vt:lpstr>Solutions contre le craquage intelligent :</vt:lpstr>
      <vt:lpstr>Solutions contre le craquage intelligent :</vt:lpstr>
      <vt:lpstr>Rendu final:</vt:lpstr>
      <vt:lpstr>Bonus : Interface graphique pour une image en Full HD: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TIPE : Cryptage / Décryptage d’images en couleurs</dc:title>
  <dc:creator>37romainpasquier@gmail.com</dc:creator>
  <cp:lastModifiedBy>37romainpasquier@gmail.com</cp:lastModifiedBy>
  <cp:revision>226</cp:revision>
  <dcterms:created xsi:type="dcterms:W3CDTF">2021-03-11T08:06:13Z</dcterms:created>
  <dcterms:modified xsi:type="dcterms:W3CDTF">2021-03-29T21:19:31Z</dcterms:modified>
</cp:coreProperties>
</file>