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62" r:id="rId2"/>
    <p:sldId id="256" r:id="rId3"/>
    <p:sldId id="258" r:id="rId4"/>
    <p:sldId id="259" r:id="rId5"/>
    <p:sldId id="261"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2AB8C9-4638-4416-8C8A-92820F27016F}"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2805115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2AB8C9-4638-4416-8C8A-92820F27016F}"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666123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2AB8C9-4638-4416-8C8A-92820F27016F}"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808E4E-7ECA-4B02-BBF8-DF54BAEFFF2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8156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62AB8C9-4638-4416-8C8A-92820F27016F}"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3608295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62AB8C9-4638-4416-8C8A-92820F27016F}"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808E4E-7ECA-4B02-BBF8-DF54BAEFFF2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8026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62AB8C9-4638-4416-8C8A-92820F27016F}"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133594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2AB8C9-4638-4416-8C8A-92820F27016F}"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801159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2AB8C9-4638-4416-8C8A-92820F27016F}"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226051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2AB8C9-4638-4416-8C8A-92820F27016F}"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7088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2AB8C9-4638-4416-8C8A-92820F27016F}"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239857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2AB8C9-4638-4416-8C8A-92820F27016F}"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349267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2AB8C9-4638-4416-8C8A-92820F27016F}" type="datetimeFigureOut">
              <a:rPr lang="en-US" smtClean="0"/>
              <a:t>9/21/2025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212308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2AB8C9-4638-4416-8C8A-92820F27016F}" type="datetimeFigureOut">
              <a:rPr lang="en-US" smtClean="0"/>
              <a:t>9/21/2025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1744701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AB8C9-4638-4416-8C8A-92820F27016F}" type="datetimeFigureOut">
              <a:rPr lang="en-US" smtClean="0"/>
              <a:t>9/21/2025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151747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2AB8C9-4638-4416-8C8A-92820F27016F}"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204842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2AB8C9-4638-4416-8C8A-92820F27016F}"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808E4E-7ECA-4B02-BBF8-DF54BAEFFF2A}" type="slidenum">
              <a:rPr lang="en-US" smtClean="0"/>
              <a:t>‹#›</a:t>
            </a:fld>
            <a:endParaRPr lang="en-US"/>
          </a:p>
        </p:txBody>
      </p:sp>
    </p:spTree>
    <p:extLst>
      <p:ext uri="{BB962C8B-B14F-4D97-AF65-F5344CB8AC3E}">
        <p14:creationId xmlns:p14="http://schemas.microsoft.com/office/powerpoint/2010/main" val="832052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2AB8C9-4638-4416-8C8A-92820F27016F}" type="datetimeFigureOut">
              <a:rPr lang="en-US" smtClean="0"/>
              <a:t>9/21/2025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808E4E-7ECA-4B02-BBF8-DF54BAEFFF2A}" type="slidenum">
              <a:rPr lang="en-US" smtClean="0"/>
              <a:t>‹#›</a:t>
            </a:fld>
            <a:endParaRPr lang="en-US"/>
          </a:p>
        </p:txBody>
      </p:sp>
    </p:spTree>
    <p:extLst>
      <p:ext uri="{BB962C8B-B14F-4D97-AF65-F5344CB8AC3E}">
        <p14:creationId xmlns:p14="http://schemas.microsoft.com/office/powerpoint/2010/main" val="4283418942"/>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8143" y="993371"/>
            <a:ext cx="8915399" cy="2262781"/>
          </a:xfrm>
        </p:spPr>
        <p:txBody>
          <a:bodyPr/>
          <a:lstStyle/>
          <a:p>
            <a:pPr algn="ctr"/>
            <a:r>
              <a:rPr lang="en-US" b="1" dirty="0" smtClean="0">
                <a:solidFill>
                  <a:schemeClr val="accent4"/>
                </a:solidFill>
                <a:latin typeface="Bell MT" panose="02020503060305020303" pitchFamily="18" charset="0"/>
              </a:rPr>
              <a:t>FINAL PROJECTS</a:t>
            </a:r>
            <a:endParaRPr lang="en-US" b="1" dirty="0">
              <a:solidFill>
                <a:schemeClr val="accent4"/>
              </a:solidFill>
              <a:latin typeface="Bell MT" panose="02020503060305020303" pitchFamily="18" charset="0"/>
            </a:endParaRPr>
          </a:p>
        </p:txBody>
      </p:sp>
      <p:sp>
        <p:nvSpPr>
          <p:cNvPr id="3" name="Subtitle 2"/>
          <p:cNvSpPr>
            <a:spLocks noGrp="1"/>
          </p:cNvSpPr>
          <p:nvPr>
            <p:ph type="subTitle" idx="1"/>
          </p:nvPr>
        </p:nvSpPr>
        <p:spPr>
          <a:xfrm>
            <a:off x="2348142" y="3580347"/>
            <a:ext cx="8915399" cy="2371566"/>
          </a:xfrm>
        </p:spPr>
        <p:txBody>
          <a:bodyPr>
            <a:normAutofit/>
          </a:bodyPr>
          <a:lstStyle/>
          <a:p>
            <a:pPr algn="ctr"/>
            <a:r>
              <a:rPr lang="en-US" dirty="0" smtClean="0">
                <a:solidFill>
                  <a:schemeClr val="accent5"/>
                </a:solidFill>
              </a:rPr>
              <a:t>COMPUTER INFORMATION TECHNOLOGY</a:t>
            </a:r>
          </a:p>
          <a:p>
            <a:pPr marL="171450" indent="-171450" algn="ctr">
              <a:buFont typeface="Arial" panose="020B0604020202020204" pitchFamily="34" charset="0"/>
              <a:buChar char="•"/>
            </a:pPr>
            <a:r>
              <a:rPr lang="en-US" sz="1100" dirty="0" smtClean="0">
                <a:solidFill>
                  <a:schemeClr val="accent5"/>
                </a:solidFill>
              </a:rPr>
              <a:t>CV RESUME</a:t>
            </a:r>
            <a:r>
              <a:rPr lang="en-US" sz="1200" dirty="0" smtClean="0">
                <a:solidFill>
                  <a:schemeClr val="accent5"/>
                </a:solidFill>
              </a:rPr>
              <a:t>																	</a:t>
            </a:r>
          </a:p>
          <a:p>
            <a:pPr marL="171450" indent="-171450" algn="ctr">
              <a:buFont typeface="Arial" panose="020B0604020202020204" pitchFamily="34" charset="0"/>
              <a:buChar char="•"/>
            </a:pPr>
            <a:r>
              <a:rPr lang="en-US" sz="1100" dirty="0" smtClean="0">
                <a:solidFill>
                  <a:schemeClr val="accent5"/>
                </a:solidFill>
              </a:rPr>
              <a:t>SPREADSHEET</a:t>
            </a:r>
            <a:r>
              <a:rPr lang="en-US" sz="1200" dirty="0" smtClean="0">
                <a:solidFill>
                  <a:schemeClr val="accent5"/>
                </a:solidFill>
              </a:rPr>
              <a:t> 																	</a:t>
            </a:r>
          </a:p>
          <a:p>
            <a:pPr marL="171450" indent="-171450" algn="ctr">
              <a:buFont typeface="Arial" panose="020B0604020202020204" pitchFamily="34" charset="0"/>
              <a:buChar char="•"/>
            </a:pPr>
            <a:r>
              <a:rPr lang="en-US" sz="1100" dirty="0" smtClean="0">
                <a:solidFill>
                  <a:schemeClr val="accent5"/>
                </a:solidFill>
              </a:rPr>
              <a:t>ANALYZE	</a:t>
            </a:r>
            <a:r>
              <a:rPr lang="en-US" sz="1200" dirty="0" smtClean="0">
                <a:solidFill>
                  <a:schemeClr val="accent5"/>
                </a:solidFill>
              </a:rPr>
              <a:t>																	</a:t>
            </a:r>
          </a:p>
          <a:p>
            <a:pPr algn="ctr"/>
            <a:r>
              <a:rPr lang="en-US" sz="1200" dirty="0" smtClean="0">
                <a:solidFill>
                  <a:schemeClr val="accent5"/>
                </a:solidFill>
              </a:rPr>
              <a:t>																		 </a:t>
            </a:r>
          </a:p>
          <a:p>
            <a:pPr algn="ctr"/>
            <a:r>
              <a:rPr lang="en-US" dirty="0" smtClean="0">
                <a:solidFill>
                  <a:schemeClr val="accent5"/>
                </a:solidFill>
              </a:rPr>
              <a:t>																				</a:t>
            </a:r>
            <a:endParaRPr lang="en-US" dirty="0">
              <a:solidFill>
                <a:schemeClr val="accent5"/>
              </a:solidFill>
            </a:endParaRPr>
          </a:p>
        </p:txBody>
      </p:sp>
      <p:pic>
        <p:nvPicPr>
          <p:cNvPr id="5" name="Picture 4" descr="Apple Monitor Desk · Free photo on Pixab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7607" y="813262"/>
            <a:ext cx="2183477" cy="1455651"/>
          </a:xfrm>
          <a:prstGeom prst="rect">
            <a:avLst/>
          </a:prstGeom>
        </p:spPr>
      </p:pic>
    </p:spTree>
    <p:extLst>
      <p:ext uri="{BB962C8B-B14F-4D97-AF65-F5344CB8AC3E}">
        <p14:creationId xmlns:p14="http://schemas.microsoft.com/office/powerpoint/2010/main" val="682040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bomb.wav"/>
          </p:stSnd>
        </p:sndAc>
      </p:transition>
    </mc:Choice>
    <mc:Fallback xmlns="">
      <p:transition spd="slow">
        <p:fade/>
        <p:sndAc>
          <p:stSnd>
            <p:snd r:embed="rId4" name="bomb.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5059" y="853411"/>
            <a:ext cx="3505199" cy="976312"/>
          </a:xfrm>
        </p:spPr>
        <p:txBody>
          <a:bodyPr>
            <a:normAutofit/>
          </a:bodyPr>
          <a:lstStyle/>
          <a:p>
            <a:pPr algn="ctr"/>
            <a:r>
              <a:rPr lang="en-US" sz="2400" b="1" dirty="0" smtClean="0">
                <a:latin typeface="Baskerville Old Face" panose="02020602080505020303" pitchFamily="18" charset="0"/>
              </a:rPr>
              <a:t>MY RESUME</a:t>
            </a:r>
            <a:r>
              <a:rPr lang="en-US" sz="2400" b="1" dirty="0" smtClean="0">
                <a:latin typeface="Bernard MT Condensed" panose="02050806060905020404" pitchFamily="18" charset="0"/>
              </a:rPr>
              <a:t>:</a:t>
            </a:r>
            <a:endParaRPr lang="en-US" sz="2400" b="1" dirty="0">
              <a:latin typeface="Algerian" panose="04020705040A02060702" pitchFamily="82" charset="0"/>
              <a:cs typeface="Arial" panose="020B0604020202020204" pitchFamily="34" charset="0"/>
            </a:endParaRPr>
          </a:p>
        </p:txBody>
      </p:sp>
      <p:sp>
        <p:nvSpPr>
          <p:cNvPr id="6" name="Text Placeholder 5"/>
          <p:cNvSpPr>
            <a:spLocks noGrp="1"/>
          </p:cNvSpPr>
          <p:nvPr>
            <p:ph type="body" sz="half" idx="2"/>
          </p:nvPr>
        </p:nvSpPr>
        <p:spPr>
          <a:xfrm>
            <a:off x="1575059" y="2049462"/>
            <a:ext cx="3932237" cy="3811588"/>
          </a:xfrm>
        </p:spPr>
        <p:txBody>
          <a:bodyPr>
            <a:normAutofit/>
          </a:bodyPr>
          <a:lstStyle/>
          <a:p>
            <a:endParaRPr lang="en-US" b="1" dirty="0" smtClean="0">
              <a:latin typeface="Bernard MT Condensed" panose="02050806060905020404" pitchFamily="18" charset="0"/>
            </a:endParaRPr>
          </a:p>
          <a:p>
            <a:pPr algn="just"/>
            <a:r>
              <a:rPr lang="en-US" dirty="0" smtClean="0">
                <a:latin typeface="Algerian" panose="04020705040A02060702" pitchFamily="82" charset="0"/>
                <a:cs typeface="Arial" panose="020B0604020202020204" pitchFamily="34" charset="0"/>
              </a:rPr>
              <a:t>I made my resume using Microsoft Word. First I opened Word and chose a blank template. Then I filled in my personal summary, work experience, education, skills</a:t>
            </a:r>
            <a:r>
              <a:rPr lang="en-US" dirty="0">
                <a:latin typeface="Algerian" panose="04020705040A02060702" pitchFamily="82" charset="0"/>
                <a:cs typeface="Arial" panose="020B0604020202020204" pitchFamily="34" charset="0"/>
              </a:rPr>
              <a:t> </a:t>
            </a:r>
            <a:r>
              <a:rPr lang="en-US" dirty="0" smtClean="0">
                <a:latin typeface="Algerian" panose="04020705040A02060702" pitchFamily="82" charset="0"/>
                <a:cs typeface="Arial" panose="020B0604020202020204" pitchFamily="34" charset="0"/>
              </a:rPr>
              <a:t>and language.</a:t>
            </a:r>
          </a:p>
          <a:p>
            <a:pPr algn="just"/>
            <a:r>
              <a:rPr lang="en-US" dirty="0" smtClean="0">
                <a:latin typeface="Algerian" panose="04020705040A02060702" pitchFamily="82" charset="0"/>
                <a:cs typeface="Arial" panose="020B0604020202020204" pitchFamily="34" charset="0"/>
              </a:rPr>
              <a:t>I used bullet points, clear fonts, and bold headings to keep it neat and professional. After checking for any mistakes, I saved it on my computer.</a:t>
            </a:r>
          </a:p>
          <a:p>
            <a:pPr algn="just"/>
            <a:r>
              <a:rPr lang="en-US" dirty="0" smtClean="0">
                <a:latin typeface="Algerian" panose="04020705040A02060702" pitchFamily="82" charset="0"/>
                <a:cs typeface="Arial" panose="020B0604020202020204" pitchFamily="34" charset="0"/>
              </a:rPr>
              <a:t>I’m really happy with how my CV turned out, it was easy to make and looks fantastic. Thank You! </a:t>
            </a:r>
            <a:endParaRPr lang="en-US" dirty="0">
              <a:latin typeface="Algerian" panose="04020705040A02060702" pitchFamily="82" charset="0"/>
              <a:cs typeface="Arial" panose="020B0604020202020204" pitchFamily="34" charset="0"/>
            </a:endParaRPr>
          </a:p>
        </p:txBody>
      </p:sp>
      <p:pic>
        <p:nvPicPr>
          <p:cNvPr id="3" name="Content Placeholder 2"/>
          <p:cNvPicPr>
            <a:picLocks noGrp="1" noChangeAspect="1"/>
          </p:cNvPicPr>
          <p:nvPr>
            <p:ph idx="1"/>
          </p:nvPr>
        </p:nvPicPr>
        <p:blipFill>
          <a:blip r:embed="rId2"/>
          <a:stretch>
            <a:fillRect/>
          </a:stretch>
        </p:blipFill>
        <p:spPr>
          <a:xfrm>
            <a:off x="6351726" y="446088"/>
            <a:ext cx="5124173" cy="5414962"/>
          </a:xfrm>
          <a:prstGeom prst="rect">
            <a:avLst/>
          </a:prstGeom>
        </p:spPr>
      </p:pic>
    </p:spTree>
    <p:extLst>
      <p:ext uri="{BB962C8B-B14F-4D97-AF65-F5344CB8AC3E}">
        <p14:creationId xmlns:p14="http://schemas.microsoft.com/office/powerpoint/2010/main" val="3771804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467" y="556677"/>
            <a:ext cx="4247601" cy="835428"/>
          </a:xfrm>
        </p:spPr>
        <p:txBody>
          <a:bodyPr>
            <a:normAutofit/>
          </a:bodyPr>
          <a:lstStyle/>
          <a:p>
            <a:pPr algn="ctr"/>
            <a:r>
              <a:rPr lang="en-US" sz="2800" b="1" dirty="0" smtClean="0">
                <a:latin typeface="Baskerville Old Face" panose="02020602080505020303" pitchFamily="18" charset="0"/>
              </a:rPr>
              <a:t>SPREAD </a:t>
            </a:r>
            <a:r>
              <a:rPr lang="en-US" b="1" dirty="0">
                <a:latin typeface="Baskerville Old Face" panose="02020602080505020303" pitchFamily="18" charset="0"/>
              </a:rPr>
              <a:t>SHEET</a:t>
            </a:r>
            <a:endParaRPr lang="en-US" sz="2800" b="1" dirty="0">
              <a:latin typeface="Algerian" panose="04020705040A02060702" pitchFamily="82" charset="0"/>
            </a:endParaRPr>
          </a:p>
        </p:txBody>
      </p:sp>
      <p:sp>
        <p:nvSpPr>
          <p:cNvPr id="4" name="Text Placeholder 3"/>
          <p:cNvSpPr>
            <a:spLocks noGrp="1"/>
          </p:cNvSpPr>
          <p:nvPr>
            <p:ph type="body" sz="half" idx="2"/>
          </p:nvPr>
        </p:nvSpPr>
        <p:spPr>
          <a:xfrm>
            <a:off x="332509" y="1517073"/>
            <a:ext cx="4439516" cy="3811588"/>
          </a:xfrm>
        </p:spPr>
        <p:txBody>
          <a:bodyPr>
            <a:normAutofit/>
          </a:bodyPr>
          <a:lstStyle/>
          <a:p>
            <a:r>
              <a:rPr lang="en-US" dirty="0" smtClean="0">
                <a:latin typeface="Algerian" panose="04020705040A02060702" pitchFamily="82" charset="0"/>
              </a:rPr>
              <a:t>I </a:t>
            </a:r>
            <a:r>
              <a:rPr lang="en-US" dirty="0" smtClean="0">
                <a:latin typeface="Algerian" panose="04020705040A02060702" pitchFamily="82" charset="0"/>
                <a:cs typeface="Arial" panose="020B0604020202020204" pitchFamily="34" charset="0"/>
              </a:rPr>
              <a:t>have created a spreadsheet for students results. Using Microsoft Excel then I used the SUM formula to automatically calculate the total marks then I calculated the minimum marks scored by students in biology and chemistry papers using the MIN formula then I calculated the maximum marks scored by students in biology and physics papers using the MAX formula. Next, I used the VLOOKUP function to determine the attendance of three students then I applied the IF formula to determine pass or fail for three students. Then I used the AVERAGE function to find the average marks of all students in biology and chemistry. Microsoft Excel made it simple for me to generate and manage students’ results. Thank You!</a:t>
            </a:r>
            <a:endParaRPr lang="en-US" dirty="0">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333" y="1392105"/>
            <a:ext cx="6867525" cy="3533850"/>
          </a:xfrm>
          <a:prstGeom prst="rect">
            <a:avLst/>
          </a:prstGeom>
        </p:spPr>
      </p:pic>
    </p:spTree>
    <p:extLst>
      <p:ext uri="{BB962C8B-B14F-4D97-AF65-F5344CB8AC3E}">
        <p14:creationId xmlns:p14="http://schemas.microsoft.com/office/powerpoint/2010/main" val="3234194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3" y="1272403"/>
            <a:ext cx="8915400" cy="566738"/>
          </a:xfrm>
        </p:spPr>
        <p:txBody>
          <a:bodyPr>
            <a:normAutofit/>
          </a:bodyPr>
          <a:lstStyle/>
          <a:p>
            <a:pPr algn="ctr"/>
            <a:r>
              <a:rPr lang="en-US" sz="2400" b="1" dirty="0" smtClean="0">
                <a:latin typeface="Algerian" panose="04020705040A02060702" pitchFamily="82" charset="0"/>
              </a:rPr>
              <a:t>CHART </a:t>
            </a:r>
            <a:endParaRPr lang="en-US" sz="2400" b="1" dirty="0">
              <a:latin typeface="Algerian" panose="04020705040A02060702" pitchFamily="82"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9294" b="19294"/>
          <a:stretch>
            <a:fillRect/>
          </a:stretch>
        </p:blipFill>
        <p:spPr>
          <a:xfrm>
            <a:off x="4201881" y="3053968"/>
            <a:ext cx="4548899" cy="2224614"/>
          </a:xfrm>
        </p:spPr>
      </p:pic>
      <p:sp>
        <p:nvSpPr>
          <p:cNvPr id="4" name="Text Placeholder 3"/>
          <p:cNvSpPr>
            <a:spLocks noGrp="1"/>
          </p:cNvSpPr>
          <p:nvPr>
            <p:ph type="body" sz="half" idx="2"/>
          </p:nvPr>
        </p:nvSpPr>
        <p:spPr>
          <a:xfrm>
            <a:off x="1309053" y="2012294"/>
            <a:ext cx="8915400" cy="493712"/>
          </a:xfrm>
        </p:spPr>
        <p:txBody>
          <a:bodyPr>
            <a:normAutofit/>
          </a:bodyPr>
          <a:lstStyle/>
          <a:p>
            <a:pPr algn="ctr"/>
            <a:r>
              <a:rPr lang="en-US" dirty="0" smtClean="0">
                <a:latin typeface="Algerian" panose="04020705040A02060702" pitchFamily="82" charset="0"/>
              </a:rPr>
              <a:t>I created a chart in Excel to graphically represent the student’s total marks, making it easier to compare and analyze  their performance.</a:t>
            </a:r>
            <a:endParaRPr lang="en-US" dirty="0">
              <a:latin typeface="Algerian" panose="04020705040A02060702" pitchFamily="82" charset="0"/>
            </a:endParaRPr>
          </a:p>
        </p:txBody>
      </p:sp>
    </p:spTree>
    <p:extLst>
      <p:ext uri="{BB962C8B-B14F-4D97-AF65-F5344CB8AC3E}">
        <p14:creationId xmlns:p14="http://schemas.microsoft.com/office/powerpoint/2010/main" val="4114295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215" y="1164182"/>
            <a:ext cx="3505199" cy="976312"/>
          </a:xfrm>
        </p:spPr>
        <p:txBody>
          <a:bodyPr/>
          <a:lstStyle/>
          <a:p>
            <a:pPr algn="ctr"/>
            <a:r>
              <a:rPr lang="en-US" sz="2400" b="1" dirty="0" smtClean="0">
                <a:latin typeface="Algerian" panose="04020705040A02060702" pitchFamily="82" charset="0"/>
              </a:rPr>
              <a:t>PIVIOT</a:t>
            </a:r>
            <a:r>
              <a:rPr lang="en-US" b="1" dirty="0" smtClean="0">
                <a:latin typeface="Algerian" panose="04020705040A02060702" pitchFamily="82" charset="0"/>
              </a:rPr>
              <a:t> </a:t>
            </a:r>
            <a:r>
              <a:rPr lang="en-US" sz="2400" b="1" dirty="0" smtClean="0">
                <a:latin typeface="Algerian" panose="04020705040A02060702" pitchFamily="82" charset="0"/>
              </a:rPr>
              <a:t>TABLE</a:t>
            </a:r>
            <a:endParaRPr lang="en-US" b="1" dirty="0">
              <a:latin typeface="Algerian" panose="04020705040A02060702" pitchFamily="82" charset="0"/>
            </a:endParaRPr>
          </a:p>
        </p:txBody>
      </p:sp>
      <p:pic>
        <p:nvPicPr>
          <p:cNvPr id="5" name="Content Placeholder 4"/>
          <p:cNvPicPr>
            <a:picLocks noGrp="1" noChangeAspect="1"/>
          </p:cNvPicPr>
          <p:nvPr>
            <p:ph idx="1"/>
          </p:nvPr>
        </p:nvPicPr>
        <p:blipFill>
          <a:blip r:embed="rId2"/>
          <a:stretch>
            <a:fillRect/>
          </a:stretch>
        </p:blipFill>
        <p:spPr>
          <a:xfrm>
            <a:off x="7040880" y="1185160"/>
            <a:ext cx="3092335" cy="1531209"/>
          </a:xfrm>
          <a:prstGeom prst="rect">
            <a:avLst/>
          </a:prstGeom>
        </p:spPr>
      </p:pic>
      <p:sp>
        <p:nvSpPr>
          <p:cNvPr id="4" name="Text Placeholder 3"/>
          <p:cNvSpPr>
            <a:spLocks noGrp="1"/>
          </p:cNvSpPr>
          <p:nvPr>
            <p:ph type="body" sz="half" idx="2"/>
          </p:nvPr>
        </p:nvSpPr>
        <p:spPr>
          <a:xfrm>
            <a:off x="2722215" y="2417943"/>
            <a:ext cx="3505199" cy="2050674"/>
          </a:xfrm>
        </p:spPr>
        <p:txBody>
          <a:bodyPr>
            <a:normAutofit/>
          </a:bodyPr>
          <a:lstStyle/>
          <a:p>
            <a:r>
              <a:rPr lang="en-US" sz="1200" dirty="0" smtClean="0">
                <a:latin typeface="Algerian" panose="04020705040A02060702" pitchFamily="82" charset="0"/>
              </a:rPr>
              <a:t>I created a pivot table in my spreadsheet. It is used to summarize, analyze, and organize data. In a pivot table, we can use rows and columns arrange  the data, values calculate totals or averages, and filters help[ to focus on specific information </a:t>
            </a:r>
            <a:endParaRPr lang="en-US" sz="1200" dirty="0">
              <a:latin typeface="Algerian" panose="04020705040A02060702" pitchFamily="82" charset="0"/>
            </a:endParaRPr>
          </a:p>
        </p:txBody>
      </p:sp>
      <p:pic>
        <p:nvPicPr>
          <p:cNvPr id="6" name="Picture 5"/>
          <p:cNvPicPr>
            <a:picLocks noChangeAspect="1"/>
          </p:cNvPicPr>
          <p:nvPr/>
        </p:nvPicPr>
        <p:blipFill>
          <a:blip r:embed="rId3"/>
          <a:stretch>
            <a:fillRect/>
          </a:stretch>
        </p:blipFill>
        <p:spPr>
          <a:xfrm>
            <a:off x="7207135" y="3074945"/>
            <a:ext cx="2926080" cy="2787344"/>
          </a:xfrm>
          <a:prstGeom prst="rect">
            <a:avLst/>
          </a:prstGeom>
        </p:spPr>
      </p:pic>
    </p:spTree>
    <p:extLst>
      <p:ext uri="{BB962C8B-B14F-4D97-AF65-F5344CB8AC3E}">
        <p14:creationId xmlns:p14="http://schemas.microsoft.com/office/powerpoint/2010/main" val="2971563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880" y="1826001"/>
            <a:ext cx="3505199" cy="817447"/>
          </a:xfrm>
        </p:spPr>
        <p:txBody>
          <a:bodyPr/>
          <a:lstStyle/>
          <a:p>
            <a:pPr algn="ctr"/>
            <a:r>
              <a:rPr lang="en-US" dirty="0" smtClean="0">
                <a:latin typeface="Algerian" panose="04020705040A02060702" pitchFamily="82" charset="0"/>
              </a:rPr>
              <a:t>IF IN EXCEL </a:t>
            </a:r>
            <a:endParaRPr lang="en-US" dirty="0">
              <a:latin typeface="Algerian" panose="04020705040A02060702" pitchFamily="82" charset="0"/>
            </a:endParaRPr>
          </a:p>
        </p:txBody>
      </p:sp>
      <p:pic>
        <p:nvPicPr>
          <p:cNvPr id="5" name="Content Placeholder 4"/>
          <p:cNvPicPr>
            <a:picLocks noGrp="1" noChangeAspect="1"/>
          </p:cNvPicPr>
          <p:nvPr>
            <p:ph idx="1"/>
          </p:nvPr>
        </p:nvPicPr>
        <p:blipFill>
          <a:blip r:embed="rId2"/>
          <a:stretch>
            <a:fillRect/>
          </a:stretch>
        </p:blipFill>
        <p:spPr>
          <a:xfrm>
            <a:off x="6630584" y="1719252"/>
            <a:ext cx="4599911" cy="2679431"/>
          </a:xfrm>
          <a:prstGeom prst="rect">
            <a:avLst/>
          </a:prstGeom>
        </p:spPr>
      </p:pic>
      <p:sp>
        <p:nvSpPr>
          <p:cNvPr id="4" name="Text Placeholder 3"/>
          <p:cNvSpPr>
            <a:spLocks noGrp="1"/>
          </p:cNvSpPr>
          <p:nvPr>
            <p:ph type="body" sz="half" idx="2"/>
          </p:nvPr>
        </p:nvSpPr>
        <p:spPr>
          <a:xfrm>
            <a:off x="1915881" y="2735974"/>
            <a:ext cx="3505199" cy="1511829"/>
          </a:xfrm>
        </p:spPr>
        <p:txBody>
          <a:bodyPr>
            <a:normAutofit/>
          </a:bodyPr>
          <a:lstStyle/>
          <a:p>
            <a:r>
              <a:rPr lang="en-US" dirty="0" smtClean="0">
                <a:latin typeface="Algerian" panose="04020705040A02060702" pitchFamily="82" charset="0"/>
              </a:rPr>
              <a:t>The IF formula is used to check a condition. If the condition is true, it gives one result, and if it is false, it gives another result</a:t>
            </a:r>
            <a:endParaRPr lang="en-US" dirty="0">
              <a:latin typeface="Algerian" panose="04020705040A02060702" pitchFamily="82" charset="0"/>
            </a:endParaRPr>
          </a:p>
        </p:txBody>
      </p:sp>
    </p:spTree>
    <p:extLst>
      <p:ext uri="{BB962C8B-B14F-4D97-AF65-F5344CB8AC3E}">
        <p14:creationId xmlns:p14="http://schemas.microsoft.com/office/powerpoint/2010/main" val="650436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957" y="1045959"/>
            <a:ext cx="3505199" cy="976312"/>
          </a:xfrm>
        </p:spPr>
        <p:txBody>
          <a:bodyPr>
            <a:normAutofit/>
          </a:bodyPr>
          <a:lstStyle/>
          <a:p>
            <a:pPr algn="ctr"/>
            <a:r>
              <a:rPr lang="en-US" sz="2400" dirty="0" smtClean="0">
                <a:latin typeface="Algerian" panose="04020705040A02060702" pitchFamily="82" charset="0"/>
              </a:rPr>
              <a:t>VLOOKUP IN EXCEL</a:t>
            </a:r>
            <a:endParaRPr lang="en-US" sz="2400" dirty="0">
              <a:latin typeface="Algerian" panose="04020705040A02060702" pitchFamily="82" charset="0"/>
            </a:endParaRPr>
          </a:p>
        </p:txBody>
      </p:sp>
      <p:pic>
        <p:nvPicPr>
          <p:cNvPr id="5" name="Content Placeholder 4"/>
          <p:cNvPicPr>
            <a:picLocks noGrp="1" noChangeAspect="1"/>
          </p:cNvPicPr>
          <p:nvPr>
            <p:ph idx="1"/>
          </p:nvPr>
        </p:nvPicPr>
        <p:blipFill>
          <a:blip r:embed="rId2"/>
          <a:stretch>
            <a:fillRect/>
          </a:stretch>
        </p:blipFill>
        <p:spPr>
          <a:xfrm>
            <a:off x="6647209" y="1534115"/>
            <a:ext cx="4836942" cy="3054510"/>
          </a:xfrm>
          <a:prstGeom prst="rect">
            <a:avLst/>
          </a:prstGeom>
        </p:spPr>
      </p:pic>
      <p:sp>
        <p:nvSpPr>
          <p:cNvPr id="4" name="Text Placeholder 3"/>
          <p:cNvSpPr>
            <a:spLocks noGrp="1"/>
          </p:cNvSpPr>
          <p:nvPr>
            <p:ph type="body" sz="half" idx="2"/>
          </p:nvPr>
        </p:nvSpPr>
        <p:spPr>
          <a:xfrm>
            <a:off x="2422958" y="2247006"/>
            <a:ext cx="3505199" cy="1369031"/>
          </a:xfrm>
        </p:spPr>
        <p:txBody>
          <a:bodyPr>
            <a:normAutofit/>
          </a:bodyPr>
          <a:lstStyle/>
          <a:p>
            <a:r>
              <a:rPr lang="en-US" sz="1200" dirty="0" smtClean="0">
                <a:latin typeface="Algerian" panose="04020705040A02060702" pitchFamily="82" charset="0"/>
              </a:rPr>
              <a:t>VLOOKUP is used to search a value in the first column of a table and return a matching value from another column</a:t>
            </a:r>
            <a:endParaRPr lang="en-US" sz="1200" dirty="0">
              <a:latin typeface="Algerian" panose="04020705040A02060702" pitchFamily="82" charset="0"/>
            </a:endParaRPr>
          </a:p>
        </p:txBody>
      </p:sp>
    </p:spTree>
    <p:extLst>
      <p:ext uri="{BB962C8B-B14F-4D97-AF65-F5344CB8AC3E}">
        <p14:creationId xmlns:p14="http://schemas.microsoft.com/office/powerpoint/2010/main" val="2296998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236</TotalTime>
  <Words>364</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Baskerville Old Face</vt:lpstr>
      <vt:lpstr>Bell MT</vt:lpstr>
      <vt:lpstr>Bernard MT Condensed</vt:lpstr>
      <vt:lpstr>Century Gothic</vt:lpstr>
      <vt:lpstr>Wingdings 3</vt:lpstr>
      <vt:lpstr>Wisp</vt:lpstr>
      <vt:lpstr>FINAL PROJECTS</vt:lpstr>
      <vt:lpstr>MY RESUME:</vt:lpstr>
      <vt:lpstr>SPREAD SHEET</vt:lpstr>
      <vt:lpstr>CHART </vt:lpstr>
      <vt:lpstr>PIVIOT TABLE</vt:lpstr>
      <vt:lpstr>IF IN EXCEL </vt:lpstr>
      <vt:lpstr>VLOOKUP IN EXCEL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NO: 01</dc:title>
  <dc:creator>BQ2</dc:creator>
  <cp:lastModifiedBy>BQ2</cp:lastModifiedBy>
  <cp:revision>26</cp:revision>
  <dcterms:created xsi:type="dcterms:W3CDTF">2025-09-13T10:12:12Z</dcterms:created>
  <dcterms:modified xsi:type="dcterms:W3CDTF">2025-09-21T09:27:20Z</dcterms:modified>
</cp:coreProperties>
</file>