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jpeg" ContentType="image/jpe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95640" y="332640"/>
            <a:ext cx="538992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Предсказание землетрясений с использованием сверточных нейронных сетей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3360" y="-136440"/>
            <a:ext cx="30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>
            <a:off x="216000" y="15840"/>
            <a:ext cx="30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>
            <a:off x="368280" y="168120"/>
            <a:ext cx="30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0" name="Рисунок 6" descr=""/>
          <p:cNvPicPr/>
          <p:nvPr/>
        </p:nvPicPr>
        <p:blipFill>
          <a:blip r:embed="rId1"/>
          <a:stretch/>
        </p:blipFill>
        <p:spPr>
          <a:xfrm>
            <a:off x="5997960" y="429120"/>
            <a:ext cx="2662200" cy="3587760"/>
          </a:xfrm>
          <a:prstGeom prst="rect">
            <a:avLst/>
          </a:prstGeom>
          <a:ln>
            <a:noFill/>
          </a:ln>
        </p:spPr>
      </p:pic>
      <p:pic>
        <p:nvPicPr>
          <p:cNvPr id="81" name="Picture 80" descr=""/>
          <p:cNvPicPr/>
          <p:nvPr/>
        </p:nvPicPr>
        <p:blipFill>
          <a:blip r:embed="rId2"/>
          <a:stretch/>
        </p:blipFill>
        <p:spPr>
          <a:xfrm>
            <a:off x="5986080" y="436320"/>
            <a:ext cx="2962440" cy="2729880"/>
          </a:xfrm>
          <a:prstGeom prst="rect">
            <a:avLst/>
          </a:prstGeom>
          <a:ln>
            <a:noFill/>
          </a:ln>
        </p:spPr>
      </p:pic>
      <p:sp>
        <p:nvSpPr>
          <p:cNvPr id="82" name="CustomShape 5"/>
          <p:cNvSpPr/>
          <p:nvPr/>
        </p:nvSpPr>
        <p:spPr>
          <a:xfrm>
            <a:off x="415800" y="2223720"/>
            <a:ext cx="5042160" cy="33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Роман Кайль, РТ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Задача: Зайцев Алексей, к.ф.-м.н.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521520" y="6220800"/>
            <a:ext cx="1595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Москва, 2019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40080" y="182880"/>
            <a:ext cx="777096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TODO List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Обучить нейронные сети над тензорами из RTL фичей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Попробовать больше архитектур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Попробовать применить подходы аугментации данных чтобы увеличить число примеров искомого класса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48640" y="1183680"/>
            <a:ext cx="8228160" cy="48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На входе:</a:t>
            </a:r>
            <a:endParaRPr b="0" lang="en-US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Тензор [Batch_size × Height × Length × Time], в каждой ячейке которого амплитуда землетрясения в данном месте в каждом из T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before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предыдущих дней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На выходе:</a:t>
            </a:r>
            <a:endParaRPr b="0" lang="en-US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 PL SungtiL GB"/>
              </a:rPr>
              <a:t>Карта [Height × Length], в каждой ячейке: индикатор, случалось ли землетрясение с амплитудой выше порога в промежуток времени [T + </a:t>
            </a:r>
            <a:r>
              <a:rPr b="0" lang="en-US" sz="1800" spc="-1" strike="noStrike">
                <a:solidFill>
                  <a:srgbClr val="000000"/>
                </a:solidFill>
                <a:latin typeface="DroidSansMono Nerd Font"/>
                <a:ea typeface="DroidSansMono Nerd Font"/>
              </a:rPr>
              <a:t>δ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roidSansMono Nerd Font"/>
              </a:rPr>
              <a:t>c, T + Tc].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49360" y="92160"/>
            <a:ext cx="777096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Вход и выход задачи классификации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767520" y="4321800"/>
            <a:ext cx="4570920" cy="1644840"/>
          </a:xfrm>
          <a:prstGeom prst="cube">
            <a:avLst>
              <a:gd name="adj" fmla="val 25000"/>
            </a:avLst>
          </a:prstGeom>
          <a:solidFill>
            <a:srgbClr val="5e8a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6035040" y="4297680"/>
            <a:ext cx="2010600" cy="1644840"/>
          </a:xfrm>
          <a:prstGeom prst="cube">
            <a:avLst>
              <a:gd name="adj" fmla="val 25000"/>
            </a:avLst>
          </a:prstGeom>
          <a:solidFill>
            <a:srgbClr val="5e8a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5"/>
          <p:cNvSpPr/>
          <p:nvPr/>
        </p:nvSpPr>
        <p:spPr>
          <a:xfrm>
            <a:off x="457200" y="6217920"/>
            <a:ext cx="786384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6"/>
          <p:cNvSpPr/>
          <p:nvPr/>
        </p:nvSpPr>
        <p:spPr>
          <a:xfrm flipV="1">
            <a:off x="4937760" y="6126480"/>
            <a:ext cx="360" cy="18288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7"/>
          <p:cNvSpPr/>
          <p:nvPr/>
        </p:nvSpPr>
        <p:spPr>
          <a:xfrm flipV="1">
            <a:off x="7625520" y="6126480"/>
            <a:ext cx="360" cy="18288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8"/>
          <p:cNvSpPr/>
          <p:nvPr/>
        </p:nvSpPr>
        <p:spPr>
          <a:xfrm flipV="1">
            <a:off x="6035040" y="6126480"/>
            <a:ext cx="360" cy="18288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9"/>
          <p:cNvSpPr/>
          <p:nvPr/>
        </p:nvSpPr>
        <p:spPr>
          <a:xfrm>
            <a:off x="639720" y="4754880"/>
            <a:ext cx="360" cy="118872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10"/>
          <p:cNvSpPr/>
          <p:nvPr/>
        </p:nvSpPr>
        <p:spPr>
          <a:xfrm flipV="1">
            <a:off x="640080" y="4297680"/>
            <a:ext cx="365760" cy="3657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1"/>
          <p:cNvSpPr/>
          <p:nvPr/>
        </p:nvSpPr>
        <p:spPr>
          <a:xfrm>
            <a:off x="182880" y="4297320"/>
            <a:ext cx="73044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Length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5" name="CustomShape 12"/>
          <p:cNvSpPr/>
          <p:nvPr/>
        </p:nvSpPr>
        <p:spPr>
          <a:xfrm>
            <a:off x="360" y="5212080"/>
            <a:ext cx="73008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Height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6" name="CustomShape 13"/>
          <p:cNvSpPr/>
          <p:nvPr/>
        </p:nvSpPr>
        <p:spPr>
          <a:xfrm>
            <a:off x="4790880" y="6328800"/>
            <a:ext cx="36468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14"/>
          <p:cNvSpPr/>
          <p:nvPr/>
        </p:nvSpPr>
        <p:spPr>
          <a:xfrm>
            <a:off x="5669280" y="6315120"/>
            <a:ext cx="82188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 + </a:t>
            </a:r>
            <a:r>
              <a:rPr b="0" lang="en-US" sz="1800" spc="-1" strike="noStrike">
                <a:solidFill>
                  <a:srgbClr val="000000"/>
                </a:solidFill>
                <a:latin typeface="DroidSansMono Nerd Font"/>
                <a:ea typeface="DroidSansMono Nerd Font"/>
              </a:rPr>
              <a:t>δ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roidSansMono Nerd Font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15"/>
          <p:cNvSpPr/>
          <p:nvPr/>
        </p:nvSpPr>
        <p:spPr>
          <a:xfrm>
            <a:off x="7315200" y="6354720"/>
            <a:ext cx="821880" cy="3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roidSansMono Nerd Font"/>
              </a:rPr>
              <a:t>T + Tc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16"/>
          <p:cNvSpPr/>
          <p:nvPr/>
        </p:nvSpPr>
        <p:spPr>
          <a:xfrm>
            <a:off x="2560320" y="3931920"/>
            <a:ext cx="91332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3465a4"/>
                </a:solidFill>
                <a:latin typeface="Lato Heavy"/>
                <a:ea typeface="DejaVu Sans"/>
              </a:rPr>
              <a:t>Input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0" name="CustomShape 17"/>
          <p:cNvSpPr/>
          <p:nvPr/>
        </p:nvSpPr>
        <p:spPr>
          <a:xfrm>
            <a:off x="6583680" y="3931920"/>
            <a:ext cx="118764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3465a4"/>
                </a:solidFill>
                <a:latin typeface="Lato Heavy"/>
                <a:ea typeface="DejaVu Sans"/>
              </a:rPr>
              <a:t>Output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1" name="Line 18"/>
          <p:cNvSpPr/>
          <p:nvPr/>
        </p:nvSpPr>
        <p:spPr>
          <a:xfrm flipV="1">
            <a:off x="750960" y="6126480"/>
            <a:ext cx="360" cy="18288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9"/>
          <p:cNvSpPr/>
          <p:nvPr/>
        </p:nvSpPr>
        <p:spPr>
          <a:xfrm>
            <a:off x="365400" y="6309360"/>
            <a:ext cx="1187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 PL SungtiL GB"/>
              </a:rPr>
              <a:t>T - T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 PL SungtiL GB"/>
              </a:rPr>
              <a:t>before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03" name="CustomShape 20"/>
          <p:cNvSpPr/>
          <p:nvPr/>
        </p:nvSpPr>
        <p:spPr>
          <a:xfrm>
            <a:off x="2194560" y="658368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74320" y="83880"/>
            <a:ext cx="7770960" cy="8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Особенности задачи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83240" y="1032840"/>
            <a:ext cx="8228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Несбалансированные данные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274320" y="2646000"/>
            <a:ext cx="329076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Кол-во землетрясений с амплитудой больше порога еще меньше.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7" name="Picture 104" descr=""/>
          <p:cNvPicPr/>
          <p:nvPr/>
        </p:nvPicPr>
        <p:blipFill>
          <a:blip r:embed="rId1"/>
          <a:stretch/>
        </p:blipFill>
        <p:spPr>
          <a:xfrm>
            <a:off x="3684600" y="2618640"/>
            <a:ext cx="4818240" cy="1798920"/>
          </a:xfrm>
          <a:prstGeom prst="rect">
            <a:avLst/>
          </a:prstGeom>
          <a:ln>
            <a:noFill/>
          </a:ln>
        </p:spPr>
      </p:pic>
      <p:sp>
        <p:nvSpPr>
          <p:cNvPr id="108" name="CustomShape 4"/>
          <p:cNvSpPr/>
          <p:nvPr/>
        </p:nvSpPr>
        <p:spPr>
          <a:xfrm>
            <a:off x="7788960" y="2139120"/>
            <a:ext cx="1187640" cy="1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5"/>
          <p:cNvSpPr/>
          <p:nvPr/>
        </p:nvSpPr>
        <p:spPr>
          <a:xfrm>
            <a:off x="3931920" y="2103120"/>
            <a:ext cx="1187640" cy="1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6"/>
          <p:cNvSpPr/>
          <p:nvPr/>
        </p:nvSpPr>
        <p:spPr>
          <a:xfrm>
            <a:off x="274320" y="1766880"/>
            <a:ext cx="813708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среднем каждый день случается ~ 25.8 землетрясений с амплитудой   &gt; 2.5 по шкале рихетра (изучаемый класс ~ 0.064% от выборки)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5577840" y="3987360"/>
            <a:ext cx="1187640" cy="1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8"/>
          <p:cNvSpPr/>
          <p:nvPr/>
        </p:nvSpPr>
        <p:spPr>
          <a:xfrm>
            <a:off x="365760" y="4601520"/>
            <a:ext cx="74970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Данные – временной ряд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40440" y="2255040"/>
            <a:ext cx="7770960" cy="12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latin typeface="Calibri"/>
                <a:ea typeface="DejaVu Sans"/>
              </a:rPr>
              <a:t>Методы</a:t>
            </a:r>
            <a:endParaRPr b="0" lang="en-US" sz="9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34360"/>
            <a:ext cx="7770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Несколько блоков со свертками подряд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7200" y="1095840"/>
            <a:ext cx="16452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Один блок: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457200" y="1737360"/>
            <a:ext cx="3290760" cy="730440"/>
          </a:xfrm>
          <a:custGeom>
            <a:avLst/>
            <a:gdLst/>
            <a:ahLst/>
            <a:rect l="l" t="t" r="r" b="b"/>
            <a:pathLst>
              <a:path w="9146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8806" y="2033"/>
                </a:lnTo>
                <a:cubicBezTo>
                  <a:pt x="8975" y="2033"/>
                  <a:pt x="9145" y="1863"/>
                  <a:pt x="9145" y="1694"/>
                </a:cubicBezTo>
                <a:lnTo>
                  <a:pt x="9145" y="338"/>
                </a:lnTo>
                <a:cubicBezTo>
                  <a:pt x="9145" y="169"/>
                  <a:pt x="8975" y="0"/>
                  <a:pt x="8806" y="0"/>
                </a:cubicBezTo>
                <a:lnTo>
                  <a:pt x="338" y="0"/>
                </a:lnTo>
              </a:path>
            </a:pathLst>
          </a:custGeom>
          <a:solidFill>
            <a:srgbClr val="f3715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4"/>
          <p:cNvSpPr/>
          <p:nvPr/>
        </p:nvSpPr>
        <p:spPr>
          <a:xfrm>
            <a:off x="640080" y="1920240"/>
            <a:ext cx="283356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Convolution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457200" y="2926080"/>
            <a:ext cx="3290760" cy="730440"/>
          </a:xfrm>
          <a:custGeom>
            <a:avLst/>
            <a:gdLst/>
            <a:ahLst/>
            <a:rect l="l" t="t" r="r" b="b"/>
            <a:pathLst>
              <a:path w="9146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8806" y="2033"/>
                </a:lnTo>
                <a:cubicBezTo>
                  <a:pt x="8975" y="2033"/>
                  <a:pt x="9145" y="1863"/>
                  <a:pt x="9145" y="1694"/>
                </a:cubicBezTo>
                <a:lnTo>
                  <a:pt x="9145" y="338"/>
                </a:lnTo>
                <a:cubicBezTo>
                  <a:pt x="9145" y="169"/>
                  <a:pt x="8975" y="0"/>
                  <a:pt x="8806" y="0"/>
                </a:cubicBezTo>
                <a:lnTo>
                  <a:pt x="338" y="0"/>
                </a:lnTo>
              </a:path>
            </a:pathLst>
          </a:custGeom>
          <a:solidFill>
            <a:srgbClr val="62a7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6"/>
          <p:cNvSpPr/>
          <p:nvPr/>
        </p:nvSpPr>
        <p:spPr>
          <a:xfrm>
            <a:off x="5303520" y="1737360"/>
            <a:ext cx="3290760" cy="547560"/>
          </a:xfrm>
          <a:custGeom>
            <a:avLst/>
            <a:gdLst/>
            <a:ahLst/>
            <a:rect l="l" t="t" r="r" b="b"/>
            <a:pathLst>
              <a:path w="9146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8890" y="1524"/>
                </a:lnTo>
                <a:cubicBezTo>
                  <a:pt x="9017" y="1524"/>
                  <a:pt x="9145" y="1397"/>
                  <a:pt x="9145" y="1270"/>
                </a:cubicBezTo>
                <a:lnTo>
                  <a:pt x="9145" y="254"/>
                </a:lnTo>
                <a:cubicBezTo>
                  <a:pt x="9145" y="127"/>
                  <a:pt x="9017" y="0"/>
                  <a:pt x="8890" y="0"/>
                </a:cubicBezTo>
                <a:lnTo>
                  <a:pt x="254" y="0"/>
                </a:lnTo>
              </a:path>
            </a:pathLst>
          </a:custGeom>
          <a:solidFill>
            <a:srgbClr val="59c5c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in_channels -&gt; 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7"/>
          <p:cNvSpPr/>
          <p:nvPr/>
        </p:nvSpPr>
        <p:spPr>
          <a:xfrm>
            <a:off x="457200" y="5303520"/>
            <a:ext cx="3290760" cy="730440"/>
          </a:xfrm>
          <a:custGeom>
            <a:avLst/>
            <a:gdLst/>
            <a:ahLst/>
            <a:rect l="l" t="t" r="r" b="b"/>
            <a:pathLst>
              <a:path w="9146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8806" y="2033"/>
                </a:lnTo>
                <a:cubicBezTo>
                  <a:pt x="8975" y="2033"/>
                  <a:pt x="9145" y="1863"/>
                  <a:pt x="9145" y="1694"/>
                </a:cubicBezTo>
                <a:lnTo>
                  <a:pt x="9145" y="338"/>
                </a:lnTo>
                <a:cubicBezTo>
                  <a:pt x="9145" y="169"/>
                  <a:pt x="8975" y="0"/>
                  <a:pt x="8806" y="0"/>
                </a:cubicBezTo>
                <a:lnTo>
                  <a:pt x="338" y="0"/>
                </a:lnTo>
              </a:path>
            </a:pathLst>
          </a:custGeom>
          <a:solidFill>
            <a:srgbClr val="fff4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8"/>
          <p:cNvSpPr/>
          <p:nvPr/>
        </p:nvSpPr>
        <p:spPr>
          <a:xfrm>
            <a:off x="457200" y="4114800"/>
            <a:ext cx="3290760" cy="730440"/>
          </a:xfrm>
          <a:custGeom>
            <a:avLst/>
            <a:gdLst/>
            <a:ahLst/>
            <a:rect l="l" t="t" r="r" b="b"/>
            <a:pathLst>
              <a:path w="9146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8806" y="2033"/>
                </a:lnTo>
                <a:cubicBezTo>
                  <a:pt x="8975" y="2033"/>
                  <a:pt x="9145" y="1863"/>
                  <a:pt x="9145" y="1694"/>
                </a:cubicBezTo>
                <a:lnTo>
                  <a:pt x="9145" y="338"/>
                </a:lnTo>
                <a:cubicBezTo>
                  <a:pt x="9145" y="169"/>
                  <a:pt x="8975" y="0"/>
                  <a:pt x="8806" y="0"/>
                </a:cubicBezTo>
                <a:lnTo>
                  <a:pt x="338" y="0"/>
                </a:lnTo>
              </a:path>
            </a:pathLst>
          </a:custGeom>
          <a:solidFill>
            <a:srgbClr val="7477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9"/>
          <p:cNvSpPr/>
          <p:nvPr/>
        </p:nvSpPr>
        <p:spPr>
          <a:xfrm>
            <a:off x="640080" y="3108960"/>
            <a:ext cx="301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Batch Normalization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3" name="CustomShape 10"/>
          <p:cNvSpPr/>
          <p:nvPr/>
        </p:nvSpPr>
        <p:spPr>
          <a:xfrm>
            <a:off x="548640" y="4297680"/>
            <a:ext cx="310788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ReLU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4" name="CustomShape 11"/>
          <p:cNvSpPr/>
          <p:nvPr/>
        </p:nvSpPr>
        <p:spPr>
          <a:xfrm>
            <a:off x="640080" y="5486400"/>
            <a:ext cx="292500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MaxPool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5" name="Line 12"/>
          <p:cNvSpPr/>
          <p:nvPr/>
        </p:nvSpPr>
        <p:spPr>
          <a:xfrm>
            <a:off x="2103120" y="2468880"/>
            <a:ext cx="360" cy="45720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13"/>
          <p:cNvSpPr/>
          <p:nvPr/>
        </p:nvSpPr>
        <p:spPr>
          <a:xfrm>
            <a:off x="2103120" y="4846320"/>
            <a:ext cx="360" cy="45720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14"/>
          <p:cNvSpPr/>
          <p:nvPr/>
        </p:nvSpPr>
        <p:spPr>
          <a:xfrm>
            <a:off x="2103120" y="3657600"/>
            <a:ext cx="360" cy="45720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5"/>
          <p:cNvSpPr/>
          <p:nvPr/>
        </p:nvSpPr>
        <p:spPr>
          <a:xfrm>
            <a:off x="5303520" y="1095840"/>
            <a:ext cx="21456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Вся архитектура: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16"/>
          <p:cNvSpPr/>
          <p:nvPr/>
        </p:nvSpPr>
        <p:spPr>
          <a:xfrm>
            <a:off x="5303520" y="5852160"/>
            <a:ext cx="3290760" cy="547560"/>
          </a:xfrm>
          <a:custGeom>
            <a:avLst/>
            <a:gdLst/>
            <a:ahLst/>
            <a:rect l="l" t="t" r="r" b="b"/>
            <a:pathLst>
              <a:path w="9146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8890" y="1524"/>
                </a:lnTo>
                <a:cubicBezTo>
                  <a:pt x="9017" y="1524"/>
                  <a:pt x="9145" y="1397"/>
                  <a:pt x="9145" y="1270"/>
                </a:cubicBezTo>
                <a:lnTo>
                  <a:pt x="9145" y="254"/>
                </a:lnTo>
                <a:cubicBezTo>
                  <a:pt x="9145" y="127"/>
                  <a:pt x="9017" y="0"/>
                  <a:pt x="8890" y="0"/>
                </a:cubicBezTo>
                <a:lnTo>
                  <a:pt x="254" y="0"/>
                </a:lnTo>
              </a:path>
            </a:pathLst>
          </a:custGeom>
          <a:solidFill>
            <a:srgbClr val="f37b7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SoftMax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17"/>
          <p:cNvSpPr/>
          <p:nvPr/>
        </p:nvSpPr>
        <p:spPr>
          <a:xfrm>
            <a:off x="5303520" y="5029200"/>
            <a:ext cx="3290760" cy="547560"/>
          </a:xfrm>
          <a:custGeom>
            <a:avLst/>
            <a:gdLst/>
            <a:ahLst/>
            <a:rect l="l" t="t" r="r" b="b"/>
            <a:pathLst>
              <a:path w="9146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8890" y="1524"/>
                </a:lnTo>
                <a:cubicBezTo>
                  <a:pt x="9017" y="1524"/>
                  <a:pt x="9145" y="1397"/>
                  <a:pt x="9145" y="1270"/>
                </a:cubicBezTo>
                <a:lnTo>
                  <a:pt x="9145" y="254"/>
                </a:lnTo>
                <a:cubicBezTo>
                  <a:pt x="9145" y="127"/>
                  <a:pt x="9017" y="0"/>
                  <a:pt x="8890" y="0"/>
                </a:cubicBezTo>
                <a:lnTo>
                  <a:pt x="254" y="0"/>
                </a:lnTo>
              </a:path>
            </a:pathLst>
          </a:custGeom>
          <a:solidFill>
            <a:srgbClr val="59c5c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4 -&gt;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18"/>
          <p:cNvSpPr/>
          <p:nvPr/>
        </p:nvSpPr>
        <p:spPr>
          <a:xfrm>
            <a:off x="5303520" y="4206240"/>
            <a:ext cx="3290760" cy="547560"/>
          </a:xfrm>
          <a:custGeom>
            <a:avLst/>
            <a:gdLst/>
            <a:ahLst/>
            <a:rect l="l" t="t" r="r" b="b"/>
            <a:pathLst>
              <a:path w="9146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8890" y="1524"/>
                </a:lnTo>
                <a:cubicBezTo>
                  <a:pt x="9017" y="1524"/>
                  <a:pt x="9145" y="1397"/>
                  <a:pt x="9145" y="1270"/>
                </a:cubicBezTo>
                <a:lnTo>
                  <a:pt x="9145" y="254"/>
                </a:lnTo>
                <a:cubicBezTo>
                  <a:pt x="9145" y="127"/>
                  <a:pt x="9017" y="0"/>
                  <a:pt x="8890" y="0"/>
                </a:cubicBezTo>
                <a:lnTo>
                  <a:pt x="254" y="0"/>
                </a:lnTo>
              </a:path>
            </a:pathLst>
          </a:custGeom>
          <a:solidFill>
            <a:srgbClr val="59c5c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8 -&gt; 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19"/>
          <p:cNvSpPr/>
          <p:nvPr/>
        </p:nvSpPr>
        <p:spPr>
          <a:xfrm>
            <a:off x="5303520" y="3383280"/>
            <a:ext cx="3290760" cy="547560"/>
          </a:xfrm>
          <a:custGeom>
            <a:avLst/>
            <a:gdLst/>
            <a:ahLst/>
            <a:rect l="l" t="t" r="r" b="b"/>
            <a:pathLst>
              <a:path w="9146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8890" y="1524"/>
                </a:lnTo>
                <a:cubicBezTo>
                  <a:pt x="9017" y="1524"/>
                  <a:pt x="9145" y="1397"/>
                  <a:pt x="9145" y="1270"/>
                </a:cubicBezTo>
                <a:lnTo>
                  <a:pt x="9145" y="254"/>
                </a:lnTo>
                <a:cubicBezTo>
                  <a:pt x="9145" y="127"/>
                  <a:pt x="9017" y="0"/>
                  <a:pt x="8890" y="0"/>
                </a:cubicBezTo>
                <a:lnTo>
                  <a:pt x="254" y="0"/>
                </a:lnTo>
              </a:path>
            </a:pathLst>
          </a:custGeom>
          <a:solidFill>
            <a:srgbClr val="59c5c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16 -&gt; 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20"/>
          <p:cNvSpPr/>
          <p:nvPr/>
        </p:nvSpPr>
        <p:spPr>
          <a:xfrm>
            <a:off x="5303520" y="2560320"/>
            <a:ext cx="3290760" cy="547560"/>
          </a:xfrm>
          <a:custGeom>
            <a:avLst/>
            <a:gdLst/>
            <a:ahLst/>
            <a:rect l="l" t="t" r="r" b="b"/>
            <a:pathLst>
              <a:path w="9146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8890" y="1524"/>
                </a:lnTo>
                <a:cubicBezTo>
                  <a:pt x="9017" y="1524"/>
                  <a:pt x="9145" y="1397"/>
                  <a:pt x="9145" y="1270"/>
                </a:cubicBezTo>
                <a:lnTo>
                  <a:pt x="9145" y="254"/>
                </a:lnTo>
                <a:cubicBezTo>
                  <a:pt x="9145" y="127"/>
                  <a:pt x="9017" y="0"/>
                  <a:pt x="8890" y="0"/>
                </a:cubicBezTo>
                <a:lnTo>
                  <a:pt x="254" y="0"/>
                </a:lnTo>
              </a:path>
            </a:pathLst>
          </a:custGeom>
          <a:solidFill>
            <a:srgbClr val="59c5c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32 -&gt; 16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Line 21"/>
          <p:cNvSpPr/>
          <p:nvPr/>
        </p:nvSpPr>
        <p:spPr>
          <a:xfrm>
            <a:off x="6949440" y="2286000"/>
            <a:ext cx="360" cy="27432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22"/>
          <p:cNvSpPr/>
          <p:nvPr/>
        </p:nvSpPr>
        <p:spPr>
          <a:xfrm>
            <a:off x="6949440" y="5577840"/>
            <a:ext cx="360" cy="27432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23"/>
          <p:cNvSpPr/>
          <p:nvPr/>
        </p:nvSpPr>
        <p:spPr>
          <a:xfrm>
            <a:off x="6949440" y="4754880"/>
            <a:ext cx="360" cy="27432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24"/>
          <p:cNvSpPr/>
          <p:nvPr/>
        </p:nvSpPr>
        <p:spPr>
          <a:xfrm>
            <a:off x="6949440" y="3931920"/>
            <a:ext cx="360" cy="27432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25"/>
          <p:cNvSpPr/>
          <p:nvPr/>
        </p:nvSpPr>
        <p:spPr>
          <a:xfrm>
            <a:off x="6949440" y="3114000"/>
            <a:ext cx="360" cy="27432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40080" y="182880"/>
            <a:ext cx="7770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Результаты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48640" y="1005840"/>
            <a:ext cx="1553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Без maxpool: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640080" y="4023360"/>
            <a:ext cx="146196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 maxpool: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457200" y="2415240"/>
            <a:ext cx="831996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Здесь должно быть три ROC кривые для разных значений веса землетрясения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457200" y="5615640"/>
            <a:ext cx="831996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Здесь должно быть три ROC кривые для разных значений веса землетрясения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5440" y="275040"/>
            <a:ext cx="77709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Архитектура Unet для решения задачи сегментации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5" name="Picture 142" descr=""/>
          <p:cNvPicPr/>
          <p:nvPr/>
        </p:nvPicPr>
        <p:blipFill>
          <a:blip r:embed="rId1"/>
          <a:stretch/>
        </p:blipFill>
        <p:spPr>
          <a:xfrm>
            <a:off x="694800" y="1188720"/>
            <a:ext cx="7716600" cy="533880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694800" y="1828800"/>
            <a:ext cx="675720" cy="91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Input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tensor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40080" y="182880"/>
            <a:ext cx="7770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Результаты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554480" y="3109680"/>
            <a:ext cx="603396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Графики ROC-кривые для разных весов ...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65760" y="167760"/>
            <a:ext cx="7770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Выводы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65760" y="938880"/>
            <a:ext cx="831996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TODO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Application>LibreOffice/6.0.7.3$Linux_X86_64 LibreOffice_project/00m0$Build-3</Application>
  <Words>280</Words>
  <Paragraphs>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2019-05-08T18:12:06Z</dcterms:created>
  <dc:creator>kail</dc:creator>
  <dc:description/>
  <dc:language>en-US</dc:language>
  <cp:lastModifiedBy/>
  <dcterms:modified xsi:type="dcterms:W3CDTF">2019-05-10T02:17:12Z</dcterms:modified>
  <cp:revision>19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