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charts/chart1.xml" ContentType="application/vnd.openxmlformats-officedocument.drawingml.chart+xml"/>
  <Override PartName="/ppt/media/image5.png" ContentType="image/png"/>
  <Override PartName="/ppt/media/image4.png" ContentType="image/png"/>
  <Override PartName="/ppt/media/image3.png" ContentType="image/png"/>
  <Override PartName="/ppt/media/image6.png" ContentType="image/png"/>
  <Override PartName="/ppt/media/image8.png" ContentType="image/png"/>
  <Override PartName="/ppt/media/image2.png" ContentType="image/png"/>
  <Override PartName="/ppt/media/image7.png" ContentType="image/png"/>
  <Override PartName="/ppt/media/image9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.jpeg" ContentType="image/jpe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Column E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0"/>
          <c:dLbls>
            <c:numFmt formatCode="General" sourceLinked="1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8"/>
                <c:pt idx="0">
                  <c:v>&gt;2.5</c:v>
                </c:pt>
                <c:pt idx="1">
                  <c:v>&gt;3.0</c:v>
                </c:pt>
                <c:pt idx="2">
                  <c:v>&gt;3.5</c:v>
                </c:pt>
                <c:pt idx="3">
                  <c:v>&gt;4.0</c:v>
                </c:pt>
                <c:pt idx="4">
                  <c:v>&gt;4.5</c:v>
                </c:pt>
                <c:pt idx="5">
                  <c:v>&gt;5.0</c:v>
                </c:pt>
                <c:pt idx="6">
                  <c:v>&gt;5.5</c:v>
                </c:pt>
                <c:pt idx="7">
                  <c:v>&gt;6.0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8"/>
                <c:pt idx="0">
                  <c:v>100</c:v>
                </c:pt>
                <c:pt idx="1">
                  <c:v>48.98</c:v>
                </c:pt>
                <c:pt idx="2">
                  <c:v>19.05</c:v>
                </c:pt>
                <c:pt idx="3">
                  <c:v>7.11</c:v>
                </c:pt>
                <c:pt idx="4">
                  <c:v>2.61</c:v>
                </c:pt>
                <c:pt idx="5">
                  <c:v>0.96</c:v>
                </c:pt>
                <c:pt idx="6">
                  <c:v>0.37</c:v>
                </c:pt>
                <c:pt idx="7">
                  <c:v>0.14</c:v>
                </c:pt>
              </c:numCache>
            </c:numRef>
          </c:val>
        </c:ser>
        <c:gapWidth val="100"/>
        <c:overlap val="0"/>
        <c:axId val="81152553"/>
        <c:axId val="91703980"/>
      </c:barChart>
      <c:catAx>
        <c:axId val="81152553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latin typeface="Arial"/>
              </a:defRPr>
            </a:pPr>
          </a:p>
        </c:txPr>
        <c:crossAx val="91703980"/>
        <c:crosses val="autoZero"/>
        <c:auto val="1"/>
        <c:lblAlgn val="ctr"/>
        <c:lblOffset val="100"/>
      </c:catAx>
      <c:valAx>
        <c:axId val="91703980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latin typeface="Arial"/>
              </a:defRPr>
            </a:pPr>
          </a:p>
        </c:txPr>
        <c:crossAx val="81152553"/>
        <c:crosses val="autoZero"/>
      </c:valAx>
      <c:spPr>
        <a:noFill/>
        <a:ln>
          <a:solidFill>
            <a:srgbClr val="b3b3b3"/>
          </a:solidFill>
        </a:ln>
      </c:spPr>
    </c:plotArea>
    <c:plotVisOnly val="1"/>
    <c:dispBlanksAs val="gap"/>
  </c:chart>
  <c:spPr>
    <a:solidFill>
      <a:srgbClr val="ffffff"/>
    </a:solidFill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</a:t>
            </a:r>
            <a:r>
              <a:rPr b="0" lang="en-US" sz="4400" spc="-1" strike="noStrike">
                <a:latin typeface="Arial"/>
              </a:rPr>
              <a:t>ic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</a:t>
            </a:r>
            <a:r>
              <a:rPr b="0" lang="en-US" sz="4400" spc="-1" strike="noStrike">
                <a:latin typeface="Arial"/>
              </a:rPr>
              <a:t>it </a:t>
            </a:r>
            <a:r>
              <a:rPr b="0" lang="en-US" sz="4400" spc="-1" strike="noStrike">
                <a:latin typeface="Arial"/>
              </a:rPr>
              <a:t>th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titl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te</a:t>
            </a:r>
            <a:r>
              <a:rPr b="0" lang="en-US" sz="4400" spc="-1" strike="noStrike">
                <a:latin typeface="Arial"/>
              </a:rPr>
              <a:t>xt </a:t>
            </a:r>
            <a:r>
              <a:rPr b="0" lang="en-US" sz="4400" spc="-1" strike="noStrike">
                <a:latin typeface="Arial"/>
              </a:rPr>
              <a:t>fo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95640" y="332640"/>
            <a:ext cx="5388840" cy="14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Предсказание землетрясений с использованием сверточных нейронных сетей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63360" y="-136440"/>
            <a:ext cx="302400" cy="30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3"/>
          <p:cNvSpPr/>
          <p:nvPr/>
        </p:nvSpPr>
        <p:spPr>
          <a:xfrm>
            <a:off x="216000" y="15840"/>
            <a:ext cx="302400" cy="30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4"/>
          <p:cNvSpPr/>
          <p:nvPr/>
        </p:nvSpPr>
        <p:spPr>
          <a:xfrm>
            <a:off x="368280" y="168120"/>
            <a:ext cx="302400" cy="30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0" name="Рисунок 6" descr=""/>
          <p:cNvPicPr/>
          <p:nvPr/>
        </p:nvPicPr>
        <p:blipFill>
          <a:blip r:embed="rId1"/>
          <a:stretch/>
        </p:blipFill>
        <p:spPr>
          <a:xfrm>
            <a:off x="5997960" y="429120"/>
            <a:ext cx="2661120" cy="3586680"/>
          </a:xfrm>
          <a:prstGeom prst="rect">
            <a:avLst/>
          </a:prstGeom>
          <a:ln>
            <a:noFill/>
          </a:ln>
        </p:spPr>
      </p:pic>
      <p:pic>
        <p:nvPicPr>
          <p:cNvPr id="81" name="Picture 80" descr=""/>
          <p:cNvPicPr/>
          <p:nvPr/>
        </p:nvPicPr>
        <p:blipFill>
          <a:blip r:embed="rId2"/>
          <a:stretch/>
        </p:blipFill>
        <p:spPr>
          <a:xfrm>
            <a:off x="5986080" y="436320"/>
            <a:ext cx="2961360" cy="2728800"/>
          </a:xfrm>
          <a:prstGeom prst="rect">
            <a:avLst/>
          </a:prstGeom>
          <a:ln>
            <a:noFill/>
          </a:ln>
        </p:spPr>
      </p:pic>
      <p:sp>
        <p:nvSpPr>
          <p:cNvPr id="82" name="CustomShape 5"/>
          <p:cNvSpPr/>
          <p:nvPr/>
        </p:nvSpPr>
        <p:spPr>
          <a:xfrm>
            <a:off x="415800" y="2223720"/>
            <a:ext cx="5041080" cy="338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Роман Кайль, РТ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Задача: Зайцев Алексей, к.ф.-м.н.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3521520" y="6220800"/>
            <a:ext cx="15940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Москва, 2019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7" name="Table 1"/>
          <p:cNvGraphicFramePr/>
          <p:nvPr/>
        </p:nvGraphicFramePr>
        <p:xfrm>
          <a:off x="3485520" y="307440"/>
          <a:ext cx="2438280" cy="1052640"/>
        </p:xfrm>
        <a:graphic>
          <a:graphicData uri="http://schemas.openxmlformats.org/drawingml/2006/table">
            <a:tbl>
              <a:tblPr/>
              <a:tblGrid>
                <a:gridCol w="812880"/>
                <a:gridCol w="812880"/>
                <a:gridCol w="812520"/>
              </a:tblGrid>
              <a:tr h="216000"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200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800" spc="-1" strike="noStrike">
                          <a:latin typeface="Arial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200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200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200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800" spc="-1" strike="noStrike">
                          <a:latin typeface="Arial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200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800" spc="-1" strike="noStrike">
                          <a:latin typeface="Arial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200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800" spc="-1" strike="noStrike">
                          <a:latin typeface="Arial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200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800" spc="-1" strike="noStrike">
                          <a:latin typeface="Arial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200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200"/>
                    </a:solidFill>
                  </a:tcPr>
                </a:tc>
              </a:tr>
            </a:tbl>
          </a:graphicData>
        </a:graphic>
      </p:graphicFrame>
      <p:pic>
        <p:nvPicPr>
          <p:cNvPr id="198" name="" descr=""/>
          <p:cNvPicPr/>
          <p:nvPr/>
        </p:nvPicPr>
        <p:blipFill>
          <a:blip r:embed="rId1"/>
          <a:stretch/>
        </p:blipFill>
        <p:spPr>
          <a:xfrm>
            <a:off x="358200" y="1645920"/>
            <a:ext cx="8602920" cy="5029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640080" y="182880"/>
            <a:ext cx="776988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Результаты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00" name="" descr=""/>
          <p:cNvPicPr/>
          <p:nvPr/>
        </p:nvPicPr>
        <p:blipFill>
          <a:blip r:embed="rId1"/>
          <a:stretch/>
        </p:blipFill>
        <p:spPr>
          <a:xfrm>
            <a:off x="6217920" y="1097280"/>
            <a:ext cx="2743200" cy="2743200"/>
          </a:xfrm>
          <a:prstGeom prst="rect">
            <a:avLst/>
          </a:prstGeom>
          <a:ln>
            <a:noFill/>
          </a:ln>
        </p:spPr>
      </p:pic>
      <p:pic>
        <p:nvPicPr>
          <p:cNvPr id="201" name="" descr=""/>
          <p:cNvPicPr/>
          <p:nvPr/>
        </p:nvPicPr>
        <p:blipFill>
          <a:blip r:embed="rId2"/>
          <a:stretch/>
        </p:blipFill>
        <p:spPr>
          <a:xfrm>
            <a:off x="182880" y="1097280"/>
            <a:ext cx="2743200" cy="2743200"/>
          </a:xfrm>
          <a:prstGeom prst="rect">
            <a:avLst/>
          </a:prstGeom>
          <a:ln>
            <a:noFill/>
          </a:ln>
        </p:spPr>
      </p:pic>
      <p:pic>
        <p:nvPicPr>
          <p:cNvPr id="202" name="" descr=""/>
          <p:cNvPicPr/>
          <p:nvPr/>
        </p:nvPicPr>
        <p:blipFill>
          <a:blip r:embed="rId3"/>
          <a:stretch/>
        </p:blipFill>
        <p:spPr>
          <a:xfrm>
            <a:off x="3200400" y="1097280"/>
            <a:ext cx="2743200" cy="2743200"/>
          </a:xfrm>
          <a:prstGeom prst="rect">
            <a:avLst/>
          </a:prstGeom>
          <a:ln>
            <a:noFill/>
          </a:ln>
        </p:spPr>
      </p:pic>
      <p:pic>
        <p:nvPicPr>
          <p:cNvPr id="203" name="" descr=""/>
          <p:cNvPicPr/>
          <p:nvPr/>
        </p:nvPicPr>
        <p:blipFill>
          <a:blip r:embed="rId4"/>
          <a:stretch/>
        </p:blipFill>
        <p:spPr>
          <a:xfrm>
            <a:off x="182880" y="4141800"/>
            <a:ext cx="2751120" cy="2751120"/>
          </a:xfrm>
          <a:prstGeom prst="rect">
            <a:avLst/>
          </a:prstGeom>
          <a:ln>
            <a:noFill/>
          </a:ln>
        </p:spPr>
      </p:pic>
      <p:sp>
        <p:nvSpPr>
          <p:cNvPr id="204" name="TextShape 2"/>
          <p:cNvSpPr txBox="1"/>
          <p:nvPr/>
        </p:nvSpPr>
        <p:spPr>
          <a:xfrm>
            <a:off x="822960" y="731520"/>
            <a:ext cx="1737360" cy="640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Weight: 100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Preсision: 0.04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Shape 3"/>
          <p:cNvSpPr txBox="1"/>
          <p:nvPr/>
        </p:nvSpPr>
        <p:spPr>
          <a:xfrm>
            <a:off x="6675120" y="731520"/>
            <a:ext cx="201168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Weight: 2000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Preсision: 0.0125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Shape 4"/>
          <p:cNvSpPr txBox="1"/>
          <p:nvPr/>
        </p:nvSpPr>
        <p:spPr>
          <a:xfrm>
            <a:off x="3749040" y="731520"/>
            <a:ext cx="1939680" cy="640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Weight: 500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Preсision: 0.025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07" name="" descr=""/>
          <p:cNvPicPr/>
          <p:nvPr/>
        </p:nvPicPr>
        <p:blipFill>
          <a:blip r:embed="rId5"/>
          <a:stretch/>
        </p:blipFill>
        <p:spPr>
          <a:xfrm>
            <a:off x="3200400" y="4114800"/>
            <a:ext cx="2743200" cy="2743200"/>
          </a:xfrm>
          <a:prstGeom prst="rect">
            <a:avLst/>
          </a:prstGeom>
          <a:ln>
            <a:noFill/>
          </a:ln>
        </p:spPr>
      </p:pic>
      <p:sp>
        <p:nvSpPr>
          <p:cNvPr id="208" name="TextShape 5"/>
          <p:cNvSpPr txBox="1"/>
          <p:nvPr/>
        </p:nvSpPr>
        <p:spPr>
          <a:xfrm>
            <a:off x="731520" y="3749040"/>
            <a:ext cx="19202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Weight: 10000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Precision: 0.006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9" name="TextShape 6"/>
          <p:cNvSpPr txBox="1"/>
          <p:nvPr/>
        </p:nvSpPr>
        <p:spPr>
          <a:xfrm>
            <a:off x="3657600" y="3731400"/>
            <a:ext cx="19202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Weight: 20000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Precision: 0.006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10" name="" descr=""/>
          <p:cNvPicPr/>
          <p:nvPr/>
        </p:nvPicPr>
        <p:blipFill>
          <a:blip r:embed="rId6"/>
          <a:stretch/>
        </p:blipFill>
        <p:spPr>
          <a:xfrm>
            <a:off x="6217920" y="4133160"/>
            <a:ext cx="2726640" cy="2726640"/>
          </a:xfrm>
          <a:prstGeom prst="rect">
            <a:avLst/>
          </a:prstGeom>
          <a:ln>
            <a:noFill/>
          </a:ln>
        </p:spPr>
      </p:pic>
      <p:sp>
        <p:nvSpPr>
          <p:cNvPr id="211" name="TextShape 7"/>
          <p:cNvSpPr txBox="1"/>
          <p:nvPr/>
        </p:nvSpPr>
        <p:spPr>
          <a:xfrm>
            <a:off x="6658560" y="3734280"/>
            <a:ext cx="201168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Weight: 50000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Precision: 0.0045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365760" y="167760"/>
            <a:ext cx="776988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Выводы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365760" y="938880"/>
            <a:ext cx="8318880" cy="281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Нет большого смысла использовать дорогую по памяти и времени обучения UNET архитектуру, потому что она не дает сильно лучшего результата.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Для предсказания землетрясений важнее смотреть на локальные признаки нежели на глобальную картину происходящего.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14" name="" descr=""/>
          <p:cNvPicPr/>
          <p:nvPr/>
        </p:nvPicPr>
        <p:blipFill>
          <a:blip r:embed="rId1"/>
          <a:stretch/>
        </p:blipFill>
        <p:spPr>
          <a:xfrm>
            <a:off x="8617320" y="10113120"/>
            <a:ext cx="2743200" cy="2743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640080" y="182880"/>
            <a:ext cx="7769880" cy="72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TODO List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457200" y="1604520"/>
            <a:ext cx="8227080" cy="397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Обучить нейронные сети над тензорами из RTL фичей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Попробовать больше архитектур (т.к. временной ряд, то можно попробовать LSTM) 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Попробовать применить подходы аугментации данных чтобы увеличить число примеров искомого класса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48640" y="1183680"/>
            <a:ext cx="8227080" cy="48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На входе:</a:t>
            </a:r>
            <a:endParaRPr b="0" lang="en-US" sz="26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Тензор [Batch_size × Height × Length × Time], в каждой ячейке которого амплитуда землетрясения в данном месте в каждом из T</a:t>
            </a: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before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предыдущих дней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На выходе:</a:t>
            </a:r>
            <a:endParaRPr b="0" lang="en-US" sz="26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AR PL SungtiL GB"/>
              </a:rPr>
              <a:t>Карта [Height × Length], в каждой ячейке: индикатор, случалось ли землетрясение с амплитудой выше порога в промежуток времени [T + </a:t>
            </a:r>
            <a:r>
              <a:rPr b="0" lang="en-US" sz="1800" spc="-1" strike="noStrike">
                <a:solidFill>
                  <a:srgbClr val="000000"/>
                </a:solidFill>
                <a:latin typeface="DroidSansMono Nerd Font"/>
                <a:ea typeface="DroidSansMono Nerd Font"/>
              </a:rPr>
              <a:t>δ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roidSansMono Nerd Font"/>
              </a:rPr>
              <a:t>c, T + Tc].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49360" y="92160"/>
            <a:ext cx="7769880" cy="10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Вход и выход задачи классификации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767520" y="4321800"/>
            <a:ext cx="4569840" cy="1643760"/>
          </a:xfrm>
          <a:prstGeom prst="cube">
            <a:avLst>
              <a:gd name="adj" fmla="val 25000"/>
            </a:avLst>
          </a:prstGeom>
          <a:solidFill>
            <a:srgbClr val="5e8a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4"/>
          <p:cNvSpPr/>
          <p:nvPr/>
        </p:nvSpPr>
        <p:spPr>
          <a:xfrm>
            <a:off x="6035040" y="4297680"/>
            <a:ext cx="1828800" cy="1643760"/>
          </a:xfrm>
          <a:prstGeom prst="cube">
            <a:avLst>
              <a:gd name="adj" fmla="val 25000"/>
            </a:avLst>
          </a:prstGeom>
          <a:solidFill>
            <a:srgbClr val="5e8a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Line 5"/>
          <p:cNvSpPr/>
          <p:nvPr/>
        </p:nvSpPr>
        <p:spPr>
          <a:xfrm>
            <a:off x="639720" y="4754880"/>
            <a:ext cx="360" cy="118872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Line 6"/>
          <p:cNvSpPr/>
          <p:nvPr/>
        </p:nvSpPr>
        <p:spPr>
          <a:xfrm flipV="1">
            <a:off x="640080" y="4297680"/>
            <a:ext cx="365760" cy="36576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7"/>
          <p:cNvSpPr/>
          <p:nvPr/>
        </p:nvSpPr>
        <p:spPr>
          <a:xfrm>
            <a:off x="182880" y="4297320"/>
            <a:ext cx="72936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Length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91" name="CustomShape 8"/>
          <p:cNvSpPr/>
          <p:nvPr/>
        </p:nvSpPr>
        <p:spPr>
          <a:xfrm>
            <a:off x="360" y="5212080"/>
            <a:ext cx="72900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Height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92" name="CustomShape 9"/>
          <p:cNvSpPr/>
          <p:nvPr/>
        </p:nvSpPr>
        <p:spPr>
          <a:xfrm>
            <a:off x="4790880" y="6328800"/>
            <a:ext cx="36360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CustomShape 10"/>
          <p:cNvSpPr/>
          <p:nvPr/>
        </p:nvSpPr>
        <p:spPr>
          <a:xfrm>
            <a:off x="5669280" y="6315120"/>
            <a:ext cx="820800" cy="3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 + </a:t>
            </a:r>
            <a:r>
              <a:rPr b="0" lang="en-US" sz="1800" spc="-1" strike="noStrike">
                <a:solidFill>
                  <a:srgbClr val="000000"/>
                </a:solidFill>
                <a:latin typeface="DroidSansMono Nerd Font"/>
                <a:ea typeface="DroidSansMono Nerd Font"/>
              </a:rPr>
              <a:t>δ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roidSansMono Nerd Font"/>
              </a:rPr>
              <a:t>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CustomShape 11"/>
          <p:cNvSpPr/>
          <p:nvPr/>
        </p:nvSpPr>
        <p:spPr>
          <a:xfrm>
            <a:off x="7135200" y="6318720"/>
            <a:ext cx="820800" cy="31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roidSansMono Nerd Font"/>
              </a:rPr>
              <a:t>T + Tc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5" name="CustomShape 12"/>
          <p:cNvSpPr/>
          <p:nvPr/>
        </p:nvSpPr>
        <p:spPr>
          <a:xfrm>
            <a:off x="2560320" y="3931920"/>
            <a:ext cx="912240" cy="36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3465a4"/>
                </a:solidFill>
                <a:latin typeface="Lato Heavy"/>
                <a:ea typeface="DejaVu Sans"/>
              </a:rPr>
              <a:t>Input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96" name="CustomShape 13"/>
          <p:cNvSpPr/>
          <p:nvPr/>
        </p:nvSpPr>
        <p:spPr>
          <a:xfrm>
            <a:off x="8046720" y="3839040"/>
            <a:ext cx="1186560" cy="36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3465a4"/>
                </a:solidFill>
                <a:latin typeface="Lato Heavy"/>
                <a:ea typeface="DejaVu Sans"/>
              </a:rPr>
              <a:t>Output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97" name="CustomShape 14"/>
          <p:cNvSpPr/>
          <p:nvPr/>
        </p:nvSpPr>
        <p:spPr>
          <a:xfrm>
            <a:off x="365400" y="6309360"/>
            <a:ext cx="118656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 PL SungtiL GB"/>
              </a:rPr>
              <a:t>T - T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AR PL SungtiL GB"/>
              </a:rPr>
              <a:t>before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98" name="CustomShape 15"/>
          <p:cNvSpPr/>
          <p:nvPr/>
        </p:nvSpPr>
        <p:spPr>
          <a:xfrm>
            <a:off x="2194560" y="6583680"/>
            <a:ext cx="17856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Line 16"/>
          <p:cNvSpPr/>
          <p:nvPr/>
        </p:nvSpPr>
        <p:spPr>
          <a:xfrm flipH="1">
            <a:off x="365760" y="6218280"/>
            <a:ext cx="7498080" cy="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Line 17"/>
          <p:cNvSpPr/>
          <p:nvPr/>
        </p:nvSpPr>
        <p:spPr>
          <a:xfrm>
            <a:off x="731520" y="6126480"/>
            <a:ext cx="360" cy="1828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Line 18"/>
          <p:cNvSpPr/>
          <p:nvPr/>
        </p:nvSpPr>
        <p:spPr>
          <a:xfrm>
            <a:off x="4943520" y="6126480"/>
            <a:ext cx="360" cy="1828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Line 19"/>
          <p:cNvSpPr/>
          <p:nvPr/>
        </p:nvSpPr>
        <p:spPr>
          <a:xfrm>
            <a:off x="6023520" y="6126480"/>
            <a:ext cx="360" cy="1828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Line 20"/>
          <p:cNvSpPr/>
          <p:nvPr/>
        </p:nvSpPr>
        <p:spPr>
          <a:xfrm>
            <a:off x="7463520" y="6126480"/>
            <a:ext cx="360" cy="1828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Line 21"/>
          <p:cNvSpPr/>
          <p:nvPr/>
        </p:nvSpPr>
        <p:spPr>
          <a:xfrm flipV="1">
            <a:off x="640080" y="4321800"/>
            <a:ext cx="457200" cy="43308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Line 22"/>
          <p:cNvSpPr/>
          <p:nvPr/>
        </p:nvSpPr>
        <p:spPr>
          <a:xfrm>
            <a:off x="639720" y="4754880"/>
            <a:ext cx="0" cy="118872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23"/>
          <p:cNvSpPr/>
          <p:nvPr/>
        </p:nvSpPr>
        <p:spPr>
          <a:xfrm>
            <a:off x="8321040" y="4297680"/>
            <a:ext cx="548640" cy="1645920"/>
          </a:xfrm>
          <a:prstGeom prst="cube">
            <a:avLst>
              <a:gd name="adj" fmla="val 84146"/>
            </a:avLst>
          </a:prstGeom>
          <a:solidFill>
            <a:srgbClr val="9d85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Line 24"/>
          <p:cNvSpPr/>
          <p:nvPr/>
        </p:nvSpPr>
        <p:spPr>
          <a:xfrm>
            <a:off x="7935840" y="5120640"/>
            <a:ext cx="3657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274320" y="83880"/>
            <a:ext cx="7769880" cy="86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Особенности задачи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183240" y="1032840"/>
            <a:ext cx="822708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Несбалансированные данные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274320" y="2646000"/>
            <a:ext cx="3289680" cy="85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Кол-во землетрясений с амплитудой больше порога еще меньше.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7788960" y="2139120"/>
            <a:ext cx="1186560" cy="180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5"/>
          <p:cNvSpPr/>
          <p:nvPr/>
        </p:nvSpPr>
        <p:spPr>
          <a:xfrm>
            <a:off x="3931920" y="2103120"/>
            <a:ext cx="1186560" cy="180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6"/>
          <p:cNvSpPr/>
          <p:nvPr/>
        </p:nvSpPr>
        <p:spPr>
          <a:xfrm>
            <a:off x="274320" y="1766880"/>
            <a:ext cx="813600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 среднем каждый день случается ~ 25.8 землетрясений с амплитудой   &gt; 2.5 по шкале Рихтера (изучаемый класс ~ 0.064% от выборки)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CustomShape 7"/>
          <p:cNvSpPr/>
          <p:nvPr/>
        </p:nvSpPr>
        <p:spPr>
          <a:xfrm>
            <a:off x="5577840" y="3834000"/>
            <a:ext cx="1186560" cy="180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8"/>
          <p:cNvSpPr/>
          <p:nvPr/>
        </p:nvSpPr>
        <p:spPr>
          <a:xfrm>
            <a:off x="365760" y="4601520"/>
            <a:ext cx="749592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Данные – временной ряд</a:t>
            </a:r>
            <a:endParaRPr b="0" lang="en-US" sz="3200" spc="-1" strike="noStrike">
              <a:latin typeface="Arial"/>
            </a:endParaRPr>
          </a:p>
        </p:txBody>
      </p:sp>
      <p:graphicFrame>
        <p:nvGraphicFramePr>
          <p:cNvPr id="116" name=""/>
          <p:cNvGraphicFramePr/>
          <p:nvPr/>
        </p:nvGraphicFramePr>
        <p:xfrm>
          <a:off x="3751560" y="2508840"/>
          <a:ext cx="5118120" cy="2092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17" name="CustomShape 9"/>
          <p:cNvSpPr/>
          <p:nvPr/>
        </p:nvSpPr>
        <p:spPr>
          <a:xfrm>
            <a:off x="3751560" y="2508840"/>
            <a:ext cx="5301000" cy="263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640440" y="2255040"/>
            <a:ext cx="7769880" cy="12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000000"/>
                </a:solidFill>
                <a:latin typeface="Calibri"/>
                <a:ea typeface="DejaVu Sans"/>
              </a:rPr>
              <a:t>Методы</a:t>
            </a:r>
            <a:endParaRPr b="0" lang="en-US" sz="96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3441600" y="180720"/>
            <a:ext cx="2103120" cy="45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600" spc="-1" strike="noStrike">
                <a:latin typeface="Arial"/>
              </a:rPr>
              <a:t>Convolution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0" y="640080"/>
            <a:ext cx="6005520" cy="4297680"/>
          </a:xfrm>
          <a:prstGeom prst="rect">
            <a:avLst/>
          </a:prstGeom>
          <a:ln>
            <a:noFill/>
          </a:ln>
        </p:spPr>
      </p:pic>
      <p:pic>
        <p:nvPicPr>
          <p:cNvPr id="121" name="" descr=""/>
          <p:cNvPicPr/>
          <p:nvPr/>
        </p:nvPicPr>
        <p:blipFill>
          <a:blip r:embed="rId2"/>
          <a:stretch/>
        </p:blipFill>
        <p:spPr>
          <a:xfrm>
            <a:off x="2273400" y="3566160"/>
            <a:ext cx="6870600" cy="3316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234360"/>
            <a:ext cx="776988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Несколько блоков со свертками подряд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457200" y="1095840"/>
            <a:ext cx="164412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Один блок: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457200" y="1737360"/>
            <a:ext cx="3289680" cy="729360"/>
          </a:xfrm>
          <a:custGeom>
            <a:avLst/>
            <a:gdLst/>
            <a:ahLst/>
            <a:rect l="l" t="t" r="r" b="b"/>
            <a:pathLst>
              <a:path w="9146" h="2034">
                <a:moveTo>
                  <a:pt x="338" y="0"/>
                </a:moveTo>
                <a:cubicBezTo>
                  <a:pt x="169" y="0"/>
                  <a:pt x="0" y="169"/>
                  <a:pt x="0" y="338"/>
                </a:cubicBezTo>
                <a:lnTo>
                  <a:pt x="0" y="1694"/>
                </a:lnTo>
                <a:cubicBezTo>
                  <a:pt x="0" y="1863"/>
                  <a:pt x="169" y="2033"/>
                  <a:pt x="338" y="2033"/>
                </a:cubicBezTo>
                <a:lnTo>
                  <a:pt x="8806" y="2033"/>
                </a:lnTo>
                <a:cubicBezTo>
                  <a:pt x="8975" y="2033"/>
                  <a:pt x="9145" y="1863"/>
                  <a:pt x="9145" y="1694"/>
                </a:cubicBezTo>
                <a:lnTo>
                  <a:pt x="9145" y="338"/>
                </a:lnTo>
                <a:cubicBezTo>
                  <a:pt x="9145" y="169"/>
                  <a:pt x="8975" y="0"/>
                  <a:pt x="8806" y="0"/>
                </a:cubicBezTo>
                <a:lnTo>
                  <a:pt x="338" y="0"/>
                </a:lnTo>
              </a:path>
            </a:pathLst>
          </a:custGeom>
          <a:solidFill>
            <a:srgbClr val="f3715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4"/>
          <p:cNvSpPr/>
          <p:nvPr/>
        </p:nvSpPr>
        <p:spPr>
          <a:xfrm>
            <a:off x="640080" y="1920240"/>
            <a:ext cx="2832480" cy="40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Convolution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26" name="CustomShape 5"/>
          <p:cNvSpPr/>
          <p:nvPr/>
        </p:nvSpPr>
        <p:spPr>
          <a:xfrm>
            <a:off x="457200" y="2926080"/>
            <a:ext cx="3289680" cy="729360"/>
          </a:xfrm>
          <a:custGeom>
            <a:avLst/>
            <a:gdLst/>
            <a:ahLst/>
            <a:rect l="l" t="t" r="r" b="b"/>
            <a:pathLst>
              <a:path w="9146" h="2034">
                <a:moveTo>
                  <a:pt x="338" y="0"/>
                </a:moveTo>
                <a:cubicBezTo>
                  <a:pt x="169" y="0"/>
                  <a:pt x="0" y="169"/>
                  <a:pt x="0" y="338"/>
                </a:cubicBezTo>
                <a:lnTo>
                  <a:pt x="0" y="1694"/>
                </a:lnTo>
                <a:cubicBezTo>
                  <a:pt x="0" y="1863"/>
                  <a:pt x="169" y="2033"/>
                  <a:pt x="338" y="2033"/>
                </a:cubicBezTo>
                <a:lnTo>
                  <a:pt x="8806" y="2033"/>
                </a:lnTo>
                <a:cubicBezTo>
                  <a:pt x="8975" y="2033"/>
                  <a:pt x="9145" y="1863"/>
                  <a:pt x="9145" y="1694"/>
                </a:cubicBezTo>
                <a:lnTo>
                  <a:pt x="9145" y="338"/>
                </a:lnTo>
                <a:cubicBezTo>
                  <a:pt x="9145" y="169"/>
                  <a:pt x="8975" y="0"/>
                  <a:pt x="8806" y="0"/>
                </a:cubicBezTo>
                <a:lnTo>
                  <a:pt x="338" y="0"/>
                </a:lnTo>
              </a:path>
            </a:pathLst>
          </a:custGeom>
          <a:solidFill>
            <a:srgbClr val="62a73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6"/>
          <p:cNvSpPr/>
          <p:nvPr/>
        </p:nvSpPr>
        <p:spPr>
          <a:xfrm>
            <a:off x="5303520" y="1737360"/>
            <a:ext cx="3289680" cy="546480"/>
          </a:xfrm>
          <a:custGeom>
            <a:avLst/>
            <a:gdLst/>
            <a:ahLst/>
            <a:rect l="l" t="t" r="r" b="b"/>
            <a:pathLst>
              <a:path w="9146" h="1525">
                <a:moveTo>
                  <a:pt x="254" y="0"/>
                </a:moveTo>
                <a:cubicBezTo>
                  <a:pt x="127" y="0"/>
                  <a:pt x="0" y="127"/>
                  <a:pt x="0" y="254"/>
                </a:cubicBezTo>
                <a:lnTo>
                  <a:pt x="0" y="1270"/>
                </a:lnTo>
                <a:cubicBezTo>
                  <a:pt x="0" y="1397"/>
                  <a:pt x="127" y="1524"/>
                  <a:pt x="254" y="1524"/>
                </a:cubicBezTo>
                <a:lnTo>
                  <a:pt x="8890" y="1524"/>
                </a:lnTo>
                <a:cubicBezTo>
                  <a:pt x="9017" y="1524"/>
                  <a:pt x="9145" y="1397"/>
                  <a:pt x="9145" y="1270"/>
                </a:cubicBezTo>
                <a:lnTo>
                  <a:pt x="9145" y="254"/>
                </a:lnTo>
                <a:cubicBezTo>
                  <a:pt x="9145" y="127"/>
                  <a:pt x="9017" y="0"/>
                  <a:pt x="8890" y="0"/>
                </a:cubicBezTo>
                <a:lnTo>
                  <a:pt x="254" y="0"/>
                </a:lnTo>
              </a:path>
            </a:pathLst>
          </a:custGeom>
          <a:solidFill>
            <a:srgbClr val="59c5c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in_channels -&gt; 32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CustomShape 7"/>
          <p:cNvSpPr/>
          <p:nvPr/>
        </p:nvSpPr>
        <p:spPr>
          <a:xfrm>
            <a:off x="457200" y="5303520"/>
            <a:ext cx="3289680" cy="729360"/>
          </a:xfrm>
          <a:custGeom>
            <a:avLst/>
            <a:gdLst/>
            <a:ahLst/>
            <a:rect l="l" t="t" r="r" b="b"/>
            <a:pathLst>
              <a:path w="9146" h="2034">
                <a:moveTo>
                  <a:pt x="338" y="0"/>
                </a:moveTo>
                <a:cubicBezTo>
                  <a:pt x="169" y="0"/>
                  <a:pt x="0" y="169"/>
                  <a:pt x="0" y="338"/>
                </a:cubicBezTo>
                <a:lnTo>
                  <a:pt x="0" y="1694"/>
                </a:lnTo>
                <a:cubicBezTo>
                  <a:pt x="0" y="1863"/>
                  <a:pt x="169" y="2033"/>
                  <a:pt x="338" y="2033"/>
                </a:cubicBezTo>
                <a:lnTo>
                  <a:pt x="8806" y="2033"/>
                </a:lnTo>
                <a:cubicBezTo>
                  <a:pt x="8975" y="2033"/>
                  <a:pt x="9145" y="1863"/>
                  <a:pt x="9145" y="1694"/>
                </a:cubicBezTo>
                <a:lnTo>
                  <a:pt x="9145" y="338"/>
                </a:lnTo>
                <a:cubicBezTo>
                  <a:pt x="9145" y="169"/>
                  <a:pt x="8975" y="0"/>
                  <a:pt x="8806" y="0"/>
                </a:cubicBezTo>
                <a:lnTo>
                  <a:pt x="338" y="0"/>
                </a:lnTo>
              </a:path>
            </a:pathLst>
          </a:custGeom>
          <a:solidFill>
            <a:srgbClr val="fff45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8"/>
          <p:cNvSpPr/>
          <p:nvPr/>
        </p:nvSpPr>
        <p:spPr>
          <a:xfrm>
            <a:off x="457200" y="4114800"/>
            <a:ext cx="3289680" cy="729360"/>
          </a:xfrm>
          <a:custGeom>
            <a:avLst/>
            <a:gdLst/>
            <a:ahLst/>
            <a:rect l="l" t="t" r="r" b="b"/>
            <a:pathLst>
              <a:path w="9146" h="2034">
                <a:moveTo>
                  <a:pt x="338" y="0"/>
                </a:moveTo>
                <a:cubicBezTo>
                  <a:pt x="169" y="0"/>
                  <a:pt x="0" y="169"/>
                  <a:pt x="0" y="338"/>
                </a:cubicBezTo>
                <a:lnTo>
                  <a:pt x="0" y="1694"/>
                </a:lnTo>
                <a:cubicBezTo>
                  <a:pt x="0" y="1863"/>
                  <a:pt x="169" y="2033"/>
                  <a:pt x="338" y="2033"/>
                </a:cubicBezTo>
                <a:lnTo>
                  <a:pt x="8806" y="2033"/>
                </a:lnTo>
                <a:cubicBezTo>
                  <a:pt x="8975" y="2033"/>
                  <a:pt x="9145" y="1863"/>
                  <a:pt x="9145" y="1694"/>
                </a:cubicBezTo>
                <a:lnTo>
                  <a:pt x="9145" y="338"/>
                </a:lnTo>
                <a:cubicBezTo>
                  <a:pt x="9145" y="169"/>
                  <a:pt x="8975" y="0"/>
                  <a:pt x="8806" y="0"/>
                </a:cubicBezTo>
                <a:lnTo>
                  <a:pt x="338" y="0"/>
                </a:lnTo>
              </a:path>
            </a:pathLst>
          </a:custGeom>
          <a:solidFill>
            <a:srgbClr val="7477b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9"/>
          <p:cNvSpPr/>
          <p:nvPr/>
        </p:nvSpPr>
        <p:spPr>
          <a:xfrm>
            <a:off x="640080" y="3108960"/>
            <a:ext cx="301536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Batch Normalization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31" name="CustomShape 10"/>
          <p:cNvSpPr/>
          <p:nvPr/>
        </p:nvSpPr>
        <p:spPr>
          <a:xfrm>
            <a:off x="548640" y="4297680"/>
            <a:ext cx="3106800" cy="40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ReLU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32" name="CustomShape 11"/>
          <p:cNvSpPr/>
          <p:nvPr/>
        </p:nvSpPr>
        <p:spPr>
          <a:xfrm>
            <a:off x="640080" y="5486400"/>
            <a:ext cx="2923920" cy="40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MaxPool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33" name="Line 12"/>
          <p:cNvSpPr/>
          <p:nvPr/>
        </p:nvSpPr>
        <p:spPr>
          <a:xfrm>
            <a:off x="2103120" y="2468880"/>
            <a:ext cx="360" cy="45720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Line 13"/>
          <p:cNvSpPr/>
          <p:nvPr/>
        </p:nvSpPr>
        <p:spPr>
          <a:xfrm>
            <a:off x="2103120" y="4846320"/>
            <a:ext cx="360" cy="45720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Line 14"/>
          <p:cNvSpPr/>
          <p:nvPr/>
        </p:nvSpPr>
        <p:spPr>
          <a:xfrm>
            <a:off x="2103120" y="3657600"/>
            <a:ext cx="360" cy="45720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15"/>
          <p:cNvSpPr/>
          <p:nvPr/>
        </p:nvSpPr>
        <p:spPr>
          <a:xfrm>
            <a:off x="5303520" y="1095840"/>
            <a:ext cx="214452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Вся архитектура: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CustomShape 16"/>
          <p:cNvSpPr/>
          <p:nvPr/>
        </p:nvSpPr>
        <p:spPr>
          <a:xfrm>
            <a:off x="5303520" y="5852160"/>
            <a:ext cx="3289680" cy="546480"/>
          </a:xfrm>
          <a:custGeom>
            <a:avLst/>
            <a:gdLst/>
            <a:ahLst/>
            <a:rect l="l" t="t" r="r" b="b"/>
            <a:pathLst>
              <a:path w="9146" h="1525">
                <a:moveTo>
                  <a:pt x="254" y="0"/>
                </a:moveTo>
                <a:cubicBezTo>
                  <a:pt x="127" y="0"/>
                  <a:pt x="0" y="127"/>
                  <a:pt x="0" y="254"/>
                </a:cubicBezTo>
                <a:lnTo>
                  <a:pt x="0" y="1270"/>
                </a:lnTo>
                <a:cubicBezTo>
                  <a:pt x="0" y="1397"/>
                  <a:pt x="127" y="1524"/>
                  <a:pt x="254" y="1524"/>
                </a:cubicBezTo>
                <a:lnTo>
                  <a:pt x="8890" y="1524"/>
                </a:lnTo>
                <a:cubicBezTo>
                  <a:pt x="9017" y="1524"/>
                  <a:pt x="9145" y="1397"/>
                  <a:pt x="9145" y="1270"/>
                </a:cubicBezTo>
                <a:lnTo>
                  <a:pt x="9145" y="254"/>
                </a:lnTo>
                <a:cubicBezTo>
                  <a:pt x="9145" y="127"/>
                  <a:pt x="9017" y="0"/>
                  <a:pt x="8890" y="0"/>
                </a:cubicBezTo>
                <a:lnTo>
                  <a:pt x="254" y="0"/>
                </a:lnTo>
              </a:path>
            </a:pathLst>
          </a:custGeom>
          <a:solidFill>
            <a:srgbClr val="f37b7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SoftMax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" name="CustomShape 17"/>
          <p:cNvSpPr/>
          <p:nvPr/>
        </p:nvSpPr>
        <p:spPr>
          <a:xfrm>
            <a:off x="5303520" y="5029200"/>
            <a:ext cx="3289680" cy="546480"/>
          </a:xfrm>
          <a:custGeom>
            <a:avLst/>
            <a:gdLst/>
            <a:ahLst/>
            <a:rect l="l" t="t" r="r" b="b"/>
            <a:pathLst>
              <a:path w="9146" h="1525">
                <a:moveTo>
                  <a:pt x="254" y="0"/>
                </a:moveTo>
                <a:cubicBezTo>
                  <a:pt x="127" y="0"/>
                  <a:pt x="0" y="127"/>
                  <a:pt x="0" y="254"/>
                </a:cubicBezTo>
                <a:lnTo>
                  <a:pt x="0" y="1270"/>
                </a:lnTo>
                <a:cubicBezTo>
                  <a:pt x="0" y="1397"/>
                  <a:pt x="127" y="1524"/>
                  <a:pt x="254" y="1524"/>
                </a:cubicBezTo>
                <a:lnTo>
                  <a:pt x="8890" y="1524"/>
                </a:lnTo>
                <a:cubicBezTo>
                  <a:pt x="9017" y="1524"/>
                  <a:pt x="9145" y="1397"/>
                  <a:pt x="9145" y="1270"/>
                </a:cubicBezTo>
                <a:lnTo>
                  <a:pt x="9145" y="254"/>
                </a:lnTo>
                <a:cubicBezTo>
                  <a:pt x="9145" y="127"/>
                  <a:pt x="9017" y="0"/>
                  <a:pt x="8890" y="0"/>
                </a:cubicBezTo>
                <a:lnTo>
                  <a:pt x="254" y="0"/>
                </a:lnTo>
              </a:path>
            </a:pathLst>
          </a:custGeom>
          <a:solidFill>
            <a:srgbClr val="59c5c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4 -&gt;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CustomShape 18"/>
          <p:cNvSpPr/>
          <p:nvPr/>
        </p:nvSpPr>
        <p:spPr>
          <a:xfrm>
            <a:off x="5303520" y="4206240"/>
            <a:ext cx="3289680" cy="546480"/>
          </a:xfrm>
          <a:custGeom>
            <a:avLst/>
            <a:gdLst/>
            <a:ahLst/>
            <a:rect l="l" t="t" r="r" b="b"/>
            <a:pathLst>
              <a:path w="9146" h="1525">
                <a:moveTo>
                  <a:pt x="254" y="0"/>
                </a:moveTo>
                <a:cubicBezTo>
                  <a:pt x="127" y="0"/>
                  <a:pt x="0" y="127"/>
                  <a:pt x="0" y="254"/>
                </a:cubicBezTo>
                <a:lnTo>
                  <a:pt x="0" y="1270"/>
                </a:lnTo>
                <a:cubicBezTo>
                  <a:pt x="0" y="1397"/>
                  <a:pt x="127" y="1524"/>
                  <a:pt x="254" y="1524"/>
                </a:cubicBezTo>
                <a:lnTo>
                  <a:pt x="8890" y="1524"/>
                </a:lnTo>
                <a:cubicBezTo>
                  <a:pt x="9017" y="1524"/>
                  <a:pt x="9145" y="1397"/>
                  <a:pt x="9145" y="1270"/>
                </a:cubicBezTo>
                <a:lnTo>
                  <a:pt x="9145" y="254"/>
                </a:lnTo>
                <a:cubicBezTo>
                  <a:pt x="9145" y="127"/>
                  <a:pt x="9017" y="0"/>
                  <a:pt x="8890" y="0"/>
                </a:cubicBezTo>
                <a:lnTo>
                  <a:pt x="254" y="0"/>
                </a:lnTo>
              </a:path>
            </a:pathLst>
          </a:custGeom>
          <a:solidFill>
            <a:srgbClr val="59c5c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8 -&gt; 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" name="CustomShape 19"/>
          <p:cNvSpPr/>
          <p:nvPr/>
        </p:nvSpPr>
        <p:spPr>
          <a:xfrm>
            <a:off x="5303520" y="3383280"/>
            <a:ext cx="3289680" cy="546480"/>
          </a:xfrm>
          <a:custGeom>
            <a:avLst/>
            <a:gdLst/>
            <a:ahLst/>
            <a:rect l="l" t="t" r="r" b="b"/>
            <a:pathLst>
              <a:path w="9146" h="1525">
                <a:moveTo>
                  <a:pt x="254" y="0"/>
                </a:moveTo>
                <a:cubicBezTo>
                  <a:pt x="127" y="0"/>
                  <a:pt x="0" y="127"/>
                  <a:pt x="0" y="254"/>
                </a:cubicBezTo>
                <a:lnTo>
                  <a:pt x="0" y="1270"/>
                </a:lnTo>
                <a:cubicBezTo>
                  <a:pt x="0" y="1397"/>
                  <a:pt x="127" y="1524"/>
                  <a:pt x="254" y="1524"/>
                </a:cubicBezTo>
                <a:lnTo>
                  <a:pt x="8890" y="1524"/>
                </a:lnTo>
                <a:cubicBezTo>
                  <a:pt x="9017" y="1524"/>
                  <a:pt x="9145" y="1397"/>
                  <a:pt x="9145" y="1270"/>
                </a:cubicBezTo>
                <a:lnTo>
                  <a:pt x="9145" y="254"/>
                </a:lnTo>
                <a:cubicBezTo>
                  <a:pt x="9145" y="127"/>
                  <a:pt x="9017" y="0"/>
                  <a:pt x="8890" y="0"/>
                </a:cubicBezTo>
                <a:lnTo>
                  <a:pt x="254" y="0"/>
                </a:lnTo>
              </a:path>
            </a:pathLst>
          </a:custGeom>
          <a:solidFill>
            <a:srgbClr val="59c5c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16 -&gt; 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CustomShape 20"/>
          <p:cNvSpPr/>
          <p:nvPr/>
        </p:nvSpPr>
        <p:spPr>
          <a:xfrm>
            <a:off x="5303520" y="2560320"/>
            <a:ext cx="3289680" cy="546480"/>
          </a:xfrm>
          <a:custGeom>
            <a:avLst/>
            <a:gdLst/>
            <a:ahLst/>
            <a:rect l="l" t="t" r="r" b="b"/>
            <a:pathLst>
              <a:path w="9146" h="1525">
                <a:moveTo>
                  <a:pt x="254" y="0"/>
                </a:moveTo>
                <a:cubicBezTo>
                  <a:pt x="127" y="0"/>
                  <a:pt x="0" y="127"/>
                  <a:pt x="0" y="254"/>
                </a:cubicBezTo>
                <a:lnTo>
                  <a:pt x="0" y="1270"/>
                </a:lnTo>
                <a:cubicBezTo>
                  <a:pt x="0" y="1397"/>
                  <a:pt x="127" y="1524"/>
                  <a:pt x="254" y="1524"/>
                </a:cubicBezTo>
                <a:lnTo>
                  <a:pt x="8890" y="1524"/>
                </a:lnTo>
                <a:cubicBezTo>
                  <a:pt x="9017" y="1524"/>
                  <a:pt x="9145" y="1397"/>
                  <a:pt x="9145" y="1270"/>
                </a:cubicBezTo>
                <a:lnTo>
                  <a:pt x="9145" y="254"/>
                </a:lnTo>
                <a:cubicBezTo>
                  <a:pt x="9145" y="127"/>
                  <a:pt x="9017" y="0"/>
                  <a:pt x="8890" y="0"/>
                </a:cubicBezTo>
                <a:lnTo>
                  <a:pt x="254" y="0"/>
                </a:lnTo>
              </a:path>
            </a:pathLst>
          </a:custGeom>
          <a:solidFill>
            <a:srgbClr val="59c5c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32 -&gt; 16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Line 21"/>
          <p:cNvSpPr/>
          <p:nvPr/>
        </p:nvSpPr>
        <p:spPr>
          <a:xfrm>
            <a:off x="6949440" y="2286000"/>
            <a:ext cx="360" cy="27432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Line 22"/>
          <p:cNvSpPr/>
          <p:nvPr/>
        </p:nvSpPr>
        <p:spPr>
          <a:xfrm>
            <a:off x="6949440" y="5577840"/>
            <a:ext cx="360" cy="27432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Line 23"/>
          <p:cNvSpPr/>
          <p:nvPr/>
        </p:nvSpPr>
        <p:spPr>
          <a:xfrm>
            <a:off x="6949440" y="4754880"/>
            <a:ext cx="360" cy="27432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Line 24"/>
          <p:cNvSpPr/>
          <p:nvPr/>
        </p:nvSpPr>
        <p:spPr>
          <a:xfrm>
            <a:off x="6949440" y="3931920"/>
            <a:ext cx="360" cy="27432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Line 25"/>
          <p:cNvSpPr/>
          <p:nvPr/>
        </p:nvSpPr>
        <p:spPr>
          <a:xfrm>
            <a:off x="6949440" y="3114000"/>
            <a:ext cx="360" cy="27432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Line 26"/>
          <p:cNvSpPr/>
          <p:nvPr/>
        </p:nvSpPr>
        <p:spPr>
          <a:xfrm>
            <a:off x="2194560" y="2467080"/>
            <a:ext cx="360" cy="459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Line 27"/>
          <p:cNvSpPr/>
          <p:nvPr/>
        </p:nvSpPr>
        <p:spPr>
          <a:xfrm>
            <a:off x="2194560" y="3655080"/>
            <a:ext cx="360" cy="459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Line 28"/>
          <p:cNvSpPr/>
          <p:nvPr/>
        </p:nvSpPr>
        <p:spPr>
          <a:xfrm>
            <a:off x="2194560" y="4843080"/>
            <a:ext cx="360" cy="459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Line 29"/>
          <p:cNvSpPr/>
          <p:nvPr/>
        </p:nvSpPr>
        <p:spPr>
          <a:xfrm>
            <a:off x="6949800" y="2284200"/>
            <a:ext cx="360" cy="2761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Line 30"/>
          <p:cNvSpPr/>
          <p:nvPr/>
        </p:nvSpPr>
        <p:spPr>
          <a:xfrm>
            <a:off x="6949800" y="3112200"/>
            <a:ext cx="360" cy="2761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Line 31"/>
          <p:cNvSpPr/>
          <p:nvPr/>
        </p:nvSpPr>
        <p:spPr>
          <a:xfrm>
            <a:off x="6949800" y="3940200"/>
            <a:ext cx="360" cy="2761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Line 32"/>
          <p:cNvSpPr/>
          <p:nvPr/>
        </p:nvSpPr>
        <p:spPr>
          <a:xfrm>
            <a:off x="6949800" y="4768200"/>
            <a:ext cx="360" cy="2761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Line 33"/>
          <p:cNvSpPr/>
          <p:nvPr/>
        </p:nvSpPr>
        <p:spPr>
          <a:xfrm>
            <a:off x="6949800" y="5596200"/>
            <a:ext cx="360" cy="2761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155" name="Line 34"/>
          <p:cNvCxnSpPr>
            <a:stCxn id="128" idx="3"/>
            <a:endCxn id="127" idx="1"/>
          </p:cNvCxnSpPr>
          <p:nvPr/>
        </p:nvCxnSpPr>
        <p:spPr>
          <a:xfrm flipV="1">
            <a:off x="3746880" y="2010600"/>
            <a:ext cx="1557000" cy="365796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56" name="Line 35"/>
          <p:cNvCxnSpPr>
            <a:stCxn id="129" idx="3"/>
            <a:endCxn id="127" idx="1"/>
          </p:cNvCxnSpPr>
          <p:nvPr/>
        </p:nvCxnSpPr>
        <p:spPr>
          <a:xfrm flipV="1">
            <a:off x="3746880" y="2010600"/>
            <a:ext cx="1557000" cy="246924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57" name="Line 36"/>
          <p:cNvCxnSpPr>
            <a:stCxn id="126" idx="3"/>
            <a:endCxn id="127" idx="1"/>
          </p:cNvCxnSpPr>
          <p:nvPr/>
        </p:nvCxnSpPr>
        <p:spPr>
          <a:xfrm flipV="1">
            <a:off x="3746880" y="2010600"/>
            <a:ext cx="1557000" cy="128052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58" name="Line 37"/>
          <p:cNvCxnSpPr>
            <a:stCxn id="124" idx="3"/>
            <a:endCxn id="127" idx="1"/>
          </p:cNvCxnSpPr>
          <p:nvPr/>
        </p:nvCxnSpPr>
        <p:spPr>
          <a:xfrm flipV="1">
            <a:off x="3746880" y="2010600"/>
            <a:ext cx="1557000" cy="9180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640080" y="182880"/>
            <a:ext cx="776988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Результаты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3931920" y="325080"/>
            <a:ext cx="191808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Без maxpool: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457200" y="2415240"/>
            <a:ext cx="831888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4"/>
          <p:cNvSpPr/>
          <p:nvPr/>
        </p:nvSpPr>
        <p:spPr>
          <a:xfrm>
            <a:off x="184320" y="1002960"/>
            <a:ext cx="137088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Weight: 100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7223760" y="1005840"/>
            <a:ext cx="15537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Weight: 10000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64" name="CustomShape 6"/>
          <p:cNvSpPr/>
          <p:nvPr/>
        </p:nvSpPr>
        <p:spPr>
          <a:xfrm>
            <a:off x="4847040" y="1005840"/>
            <a:ext cx="137088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Weight: 2000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65" name="CustomShape 7"/>
          <p:cNvSpPr/>
          <p:nvPr/>
        </p:nvSpPr>
        <p:spPr>
          <a:xfrm>
            <a:off x="2561040" y="1005840"/>
            <a:ext cx="137088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Weight: 500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2194560" y="1380600"/>
            <a:ext cx="2194200" cy="2194200"/>
          </a:xfrm>
          <a:prstGeom prst="rect">
            <a:avLst/>
          </a:prstGeom>
          <a:ln>
            <a:noFill/>
          </a:ln>
        </p:spPr>
      </p:pic>
      <p:pic>
        <p:nvPicPr>
          <p:cNvPr id="167" name="" descr=""/>
          <p:cNvPicPr/>
          <p:nvPr/>
        </p:nvPicPr>
        <p:blipFill>
          <a:blip r:embed="rId2"/>
          <a:stretch/>
        </p:blipFill>
        <p:spPr>
          <a:xfrm>
            <a:off x="6849000" y="1371600"/>
            <a:ext cx="2285640" cy="2285640"/>
          </a:xfrm>
          <a:prstGeom prst="rect">
            <a:avLst/>
          </a:prstGeom>
          <a:ln>
            <a:noFill/>
          </a:ln>
        </p:spPr>
      </p:pic>
      <p:pic>
        <p:nvPicPr>
          <p:cNvPr id="168" name="" descr=""/>
          <p:cNvPicPr/>
          <p:nvPr/>
        </p:nvPicPr>
        <p:blipFill>
          <a:blip r:embed="rId3"/>
          <a:stretch/>
        </p:blipFill>
        <p:spPr>
          <a:xfrm>
            <a:off x="4480560" y="1380600"/>
            <a:ext cx="2276640" cy="2276640"/>
          </a:xfrm>
          <a:prstGeom prst="rect">
            <a:avLst/>
          </a:prstGeom>
          <a:ln>
            <a:noFill/>
          </a:ln>
        </p:spPr>
      </p:pic>
      <p:pic>
        <p:nvPicPr>
          <p:cNvPr id="169" name="" descr=""/>
          <p:cNvPicPr/>
          <p:nvPr/>
        </p:nvPicPr>
        <p:blipFill>
          <a:blip r:embed="rId4"/>
          <a:stretch/>
        </p:blipFill>
        <p:spPr>
          <a:xfrm>
            <a:off x="0" y="1371240"/>
            <a:ext cx="2194200" cy="2194200"/>
          </a:xfrm>
          <a:prstGeom prst="rect">
            <a:avLst/>
          </a:prstGeom>
          <a:ln>
            <a:noFill/>
          </a:ln>
        </p:spPr>
      </p:pic>
      <p:pic>
        <p:nvPicPr>
          <p:cNvPr id="170" name="" descr=""/>
          <p:cNvPicPr/>
          <p:nvPr/>
        </p:nvPicPr>
        <p:blipFill>
          <a:blip r:embed="rId5"/>
          <a:stretch/>
        </p:blipFill>
        <p:spPr>
          <a:xfrm>
            <a:off x="-30600" y="3931920"/>
            <a:ext cx="2438640" cy="146304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6"/>
          <a:stretch/>
        </p:blipFill>
        <p:spPr>
          <a:xfrm>
            <a:off x="4512600" y="3931920"/>
            <a:ext cx="2438640" cy="1463040"/>
          </a:xfrm>
          <a:prstGeom prst="rect">
            <a:avLst/>
          </a:prstGeom>
          <a:ln>
            <a:noFill/>
          </a:ln>
        </p:spPr>
      </p:pic>
      <p:pic>
        <p:nvPicPr>
          <p:cNvPr id="172" name="" descr=""/>
          <p:cNvPicPr/>
          <p:nvPr/>
        </p:nvPicPr>
        <p:blipFill>
          <a:blip r:embed="rId7"/>
          <a:stretch/>
        </p:blipFill>
        <p:spPr>
          <a:xfrm>
            <a:off x="6821280" y="3972240"/>
            <a:ext cx="2414160" cy="1448640"/>
          </a:xfrm>
          <a:prstGeom prst="rect">
            <a:avLst/>
          </a:prstGeom>
          <a:ln>
            <a:noFill/>
          </a:ln>
        </p:spPr>
      </p:pic>
      <p:pic>
        <p:nvPicPr>
          <p:cNvPr id="173" name="" descr=""/>
          <p:cNvPicPr/>
          <p:nvPr/>
        </p:nvPicPr>
        <p:blipFill>
          <a:blip r:embed="rId8"/>
          <a:stretch/>
        </p:blipFill>
        <p:spPr>
          <a:xfrm>
            <a:off x="2194560" y="3931920"/>
            <a:ext cx="2444760" cy="146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640080" y="182880"/>
            <a:ext cx="776988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Результаты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3841920" y="329760"/>
            <a:ext cx="191880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 maxpool: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458640" y="2058480"/>
            <a:ext cx="831888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4"/>
          <p:cNvSpPr/>
          <p:nvPr/>
        </p:nvSpPr>
        <p:spPr>
          <a:xfrm>
            <a:off x="457200" y="1005840"/>
            <a:ext cx="137088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Weight: 100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78" name="CustomShape 5"/>
          <p:cNvSpPr/>
          <p:nvPr/>
        </p:nvSpPr>
        <p:spPr>
          <a:xfrm>
            <a:off x="7132320" y="1005840"/>
            <a:ext cx="1645200" cy="5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Weight: 10000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79" name="CustomShape 6"/>
          <p:cNvSpPr/>
          <p:nvPr/>
        </p:nvSpPr>
        <p:spPr>
          <a:xfrm>
            <a:off x="4937760" y="1005840"/>
            <a:ext cx="137088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Weight: 2000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80" name="CustomShape 7"/>
          <p:cNvSpPr/>
          <p:nvPr/>
        </p:nvSpPr>
        <p:spPr>
          <a:xfrm>
            <a:off x="2743200" y="1005840"/>
            <a:ext cx="1553760" cy="37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Weight: 500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4573440" y="1380600"/>
            <a:ext cx="2276280" cy="2276280"/>
          </a:xfrm>
          <a:prstGeom prst="rect">
            <a:avLst/>
          </a:prstGeom>
          <a:ln>
            <a:noFill/>
          </a:ln>
        </p:spPr>
      </p:pic>
      <p:pic>
        <p:nvPicPr>
          <p:cNvPr id="182" name="" descr=""/>
          <p:cNvPicPr/>
          <p:nvPr/>
        </p:nvPicPr>
        <p:blipFill>
          <a:blip r:embed="rId2"/>
          <a:stretch/>
        </p:blipFill>
        <p:spPr>
          <a:xfrm>
            <a:off x="6867000" y="1389600"/>
            <a:ext cx="2276280" cy="2276280"/>
          </a:xfrm>
          <a:prstGeom prst="rect">
            <a:avLst/>
          </a:prstGeom>
          <a:ln>
            <a:noFill/>
          </a:ln>
        </p:spPr>
      </p:pic>
      <p:pic>
        <p:nvPicPr>
          <p:cNvPr id="183" name="" descr=""/>
          <p:cNvPicPr/>
          <p:nvPr/>
        </p:nvPicPr>
        <p:blipFill>
          <a:blip r:embed="rId3"/>
          <a:stretch/>
        </p:blipFill>
        <p:spPr>
          <a:xfrm>
            <a:off x="1440" y="1380600"/>
            <a:ext cx="2285280" cy="2285280"/>
          </a:xfrm>
          <a:prstGeom prst="rect">
            <a:avLst/>
          </a:prstGeom>
          <a:ln>
            <a:noFill/>
          </a:ln>
        </p:spPr>
      </p:pic>
      <p:pic>
        <p:nvPicPr>
          <p:cNvPr id="184" name="" descr=""/>
          <p:cNvPicPr/>
          <p:nvPr/>
        </p:nvPicPr>
        <p:blipFill>
          <a:blip r:embed="rId4"/>
          <a:stretch/>
        </p:blipFill>
        <p:spPr>
          <a:xfrm>
            <a:off x="2287440" y="1380600"/>
            <a:ext cx="2285280" cy="2285280"/>
          </a:xfrm>
          <a:prstGeom prst="rect">
            <a:avLst/>
          </a:prstGeom>
          <a:ln>
            <a:noFill/>
          </a:ln>
        </p:spPr>
      </p:pic>
      <p:pic>
        <p:nvPicPr>
          <p:cNvPr id="185" name="" descr=""/>
          <p:cNvPicPr/>
          <p:nvPr/>
        </p:nvPicPr>
        <p:blipFill>
          <a:blip r:embed="rId5"/>
          <a:stretch/>
        </p:blipFill>
        <p:spPr>
          <a:xfrm>
            <a:off x="4572000" y="4946040"/>
            <a:ext cx="2468160" cy="1480680"/>
          </a:xfrm>
          <a:prstGeom prst="rect">
            <a:avLst/>
          </a:prstGeom>
          <a:ln>
            <a:noFill/>
          </a:ln>
        </p:spPr>
      </p:pic>
      <p:pic>
        <p:nvPicPr>
          <p:cNvPr id="186" name="" descr=""/>
          <p:cNvPicPr/>
          <p:nvPr/>
        </p:nvPicPr>
        <p:blipFill>
          <a:blip r:embed="rId6"/>
          <a:stretch/>
        </p:blipFill>
        <p:spPr>
          <a:xfrm>
            <a:off x="6858000" y="4937760"/>
            <a:ext cx="2482560" cy="1488960"/>
          </a:xfrm>
          <a:prstGeom prst="rect">
            <a:avLst/>
          </a:prstGeom>
          <a:ln>
            <a:noFill/>
          </a:ln>
        </p:spPr>
      </p:pic>
      <p:pic>
        <p:nvPicPr>
          <p:cNvPr id="187" name="" descr=""/>
          <p:cNvPicPr/>
          <p:nvPr/>
        </p:nvPicPr>
        <p:blipFill>
          <a:blip r:embed="rId7"/>
          <a:stretch/>
        </p:blipFill>
        <p:spPr>
          <a:xfrm>
            <a:off x="-91440" y="4964400"/>
            <a:ext cx="2468160" cy="1480680"/>
          </a:xfrm>
          <a:prstGeom prst="rect">
            <a:avLst/>
          </a:prstGeom>
          <a:ln>
            <a:noFill/>
          </a:ln>
        </p:spPr>
      </p:pic>
      <p:pic>
        <p:nvPicPr>
          <p:cNvPr id="188" name="" descr=""/>
          <p:cNvPicPr/>
          <p:nvPr/>
        </p:nvPicPr>
        <p:blipFill>
          <a:blip r:embed="rId8"/>
          <a:stretch/>
        </p:blipFill>
        <p:spPr>
          <a:xfrm>
            <a:off x="2286000" y="4964400"/>
            <a:ext cx="2437560" cy="1462320"/>
          </a:xfrm>
          <a:prstGeom prst="rect">
            <a:avLst/>
          </a:prstGeom>
          <a:ln>
            <a:noFill/>
          </a:ln>
        </p:spPr>
      </p:pic>
      <p:sp>
        <p:nvSpPr>
          <p:cNvPr id="189" name="TextShape 8"/>
          <p:cNvSpPr txBox="1"/>
          <p:nvPr/>
        </p:nvSpPr>
        <p:spPr>
          <a:xfrm>
            <a:off x="0" y="3859920"/>
            <a:ext cx="21945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Mean precision: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0" name="TextShape 9"/>
          <p:cNvSpPr txBox="1"/>
          <p:nvPr/>
        </p:nvSpPr>
        <p:spPr>
          <a:xfrm>
            <a:off x="5394960" y="4572000"/>
            <a:ext cx="8229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0.006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1" name="TextShape 10"/>
          <p:cNvSpPr txBox="1"/>
          <p:nvPr/>
        </p:nvSpPr>
        <p:spPr>
          <a:xfrm>
            <a:off x="7589520" y="4572000"/>
            <a:ext cx="10058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0.002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TextShape 11"/>
          <p:cNvSpPr txBox="1"/>
          <p:nvPr/>
        </p:nvSpPr>
        <p:spPr>
          <a:xfrm>
            <a:off x="640080" y="4572000"/>
            <a:ext cx="9144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0.025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Shape 12"/>
          <p:cNvSpPr txBox="1"/>
          <p:nvPr/>
        </p:nvSpPr>
        <p:spPr>
          <a:xfrm>
            <a:off x="3108960" y="4572000"/>
            <a:ext cx="10058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0.012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505440" y="275040"/>
            <a:ext cx="776988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Архитектура Unet для решения задачи сегментации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95" name="Picture 142" descr=""/>
          <p:cNvPicPr/>
          <p:nvPr/>
        </p:nvPicPr>
        <p:blipFill>
          <a:blip r:embed="rId1"/>
          <a:stretch/>
        </p:blipFill>
        <p:spPr>
          <a:xfrm>
            <a:off x="694800" y="1188720"/>
            <a:ext cx="7715520" cy="5337720"/>
          </a:xfrm>
          <a:prstGeom prst="rect">
            <a:avLst/>
          </a:prstGeom>
          <a:ln>
            <a:noFill/>
          </a:ln>
        </p:spPr>
      </p:pic>
      <p:sp>
        <p:nvSpPr>
          <p:cNvPr id="196" name="CustomShape 2"/>
          <p:cNvSpPr/>
          <p:nvPr/>
        </p:nvSpPr>
        <p:spPr>
          <a:xfrm>
            <a:off x="694800" y="1828800"/>
            <a:ext cx="674640" cy="912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Input 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tensor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Application>LibreOffice/6.0.7.3$Linux_X86_64 LibreOffice_project/00m0$Build-3</Application>
  <Words>280</Words>
  <Paragraphs>64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2019-05-08T18:12:06Z</dcterms:created>
  <dc:creator>kail</dc:creator>
  <dc:description/>
  <dc:language>en-US</dc:language>
  <cp:lastModifiedBy/>
  <dcterms:modified xsi:type="dcterms:W3CDTF">2019-05-13T02:44:45Z</dcterms:modified>
  <cp:revision>25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