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categories</c:f>
              <c:strCache>
                <c:ptCount val="8"/>
                <c:pt idx="0">
                  <c:v>&gt;2.5</c:v>
                </c:pt>
                <c:pt idx="1">
                  <c:v>&gt;3.0</c:v>
                </c:pt>
                <c:pt idx="2">
                  <c:v>&gt;3.5</c:v>
                </c:pt>
                <c:pt idx="3">
                  <c:v>&gt;4.0</c:v>
                </c:pt>
                <c:pt idx="4">
                  <c:v>&gt;4.5</c:v>
                </c:pt>
                <c:pt idx="5">
                  <c:v>&gt;5.0</c:v>
                </c:pt>
                <c:pt idx="6">
                  <c:v>&gt;5.5</c:v>
                </c:pt>
                <c:pt idx="7">
                  <c:v>&gt;6.0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100</c:v>
                </c:pt>
                <c:pt idx="1">
                  <c:v>48.98</c:v>
                </c:pt>
                <c:pt idx="2">
                  <c:v>19.05</c:v>
                </c:pt>
                <c:pt idx="3">
                  <c:v>7.11</c:v>
                </c:pt>
                <c:pt idx="4">
                  <c:v>2.61</c:v>
                </c:pt>
                <c:pt idx="5">
                  <c:v>0.96</c:v>
                </c:pt>
                <c:pt idx="6">
                  <c:v>0.37</c:v>
                </c:pt>
                <c:pt idx="7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1"/>
        </c:dLbls>
        <c:gapWidth val="100"/>
        <c:overlap val="0"/>
        <c:axId val="81152553"/>
        <c:axId val="91703980"/>
      </c:barChart>
      <c:catAx>
        <c:axId val="8115255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spc="-1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91703980"/>
        <c:crosses val="autoZero"/>
        <c:auto val="1"/>
        <c:lblAlgn val="ctr"/>
        <c:lblOffset val="100"/>
        <c:noMultiLvlLbl val="0"/>
      </c:catAx>
      <c:valAx>
        <c:axId val="917039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3B3B3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spc="-1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1152553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640" y="332640"/>
            <a:ext cx="5388840" cy="1467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Предсказание землетрясений с использованием сверточных нейронных сетей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" y="-13644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216000" y="1584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368280" y="16812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0" name="Рисунок 6"/>
          <p:cNvPicPr/>
          <p:nvPr/>
        </p:nvPicPr>
        <p:blipFill>
          <a:blip r:embed="rId1"/>
          <a:stretch>
            <a:fillRect/>
          </a:stretch>
        </p:blipFill>
        <p:spPr>
          <a:xfrm>
            <a:off x="5997960" y="429120"/>
            <a:ext cx="2661120" cy="35866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5986080" y="436320"/>
            <a:ext cx="2961360" cy="272880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415800" y="2223720"/>
            <a:ext cx="5041080" cy="3380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Роман Кайль, РТ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Задача: Зайцев Алексей, к.ф.-м.н.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521520" y="6220800"/>
            <a:ext cx="1594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Москва, 2019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 1"/>
          <p:cNvGraphicFramePr/>
          <p:nvPr/>
        </p:nvGraphicFramePr>
        <p:xfrm>
          <a:off x="3485520" y="307440"/>
          <a:ext cx="2438280" cy="105264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</a:tblGrid>
              <a:tr h="216000"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1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4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1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1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4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3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3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3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 algn="r"/>
                      <a:r>
                        <a:rPr lang="en-US" sz="1800" b="0" strike="noStrike" spc="-1">
                          <a:latin typeface="Arial" panose="020B0604020202020204"/>
                        </a:rPr>
                        <a:t>1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</a:tbl>
          </a:graphicData>
        </a:graphic>
      </p:graphicFrame>
      <p:pic>
        <p:nvPicPr>
          <p:cNvPr id="198" name="Picture 197"/>
          <p:cNvPicPr/>
          <p:nvPr/>
        </p:nvPicPr>
        <p:blipFill>
          <a:blip r:embed="rId1"/>
          <a:stretch>
            <a:fillRect/>
          </a:stretch>
        </p:blipFill>
        <p:spPr>
          <a:xfrm>
            <a:off x="358200" y="1645920"/>
            <a:ext cx="8602920" cy="50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Результаты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1"/>
          <a:stretch>
            <a:fillRect/>
          </a:stretch>
        </p:blipFill>
        <p:spPr>
          <a:xfrm>
            <a:off x="621792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" y="4141800"/>
            <a:ext cx="2751120" cy="2751120"/>
          </a:xfrm>
          <a:prstGeom prst="rect">
            <a:avLst/>
          </a:prstGeom>
          <a:ln>
            <a:noFill/>
          </a:ln>
        </p:spPr>
      </p:pic>
      <p:sp>
        <p:nvSpPr>
          <p:cNvPr id="204" name="TextShape 2"/>
          <p:cNvSpPr txBox="1"/>
          <p:nvPr/>
        </p:nvSpPr>
        <p:spPr>
          <a:xfrm>
            <a:off x="822960" y="731520"/>
            <a:ext cx="1737360" cy="64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100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Preсision: 0.04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6675120" y="73152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2000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Preсision: 0.0125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3749040" y="731520"/>
            <a:ext cx="1939680" cy="64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500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Preсision: 0.025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07" name="Picture 206"/>
          <p:cNvPicPr/>
          <p:nvPr/>
        </p:nvPicPr>
        <p:blipFill>
          <a:blip r:embed="rId5"/>
          <a:stretch>
            <a:fillRect/>
          </a:stretch>
        </p:blipFill>
        <p:spPr>
          <a:xfrm>
            <a:off x="3200400" y="4114800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208" name="TextShape 5"/>
          <p:cNvSpPr txBox="1"/>
          <p:nvPr/>
        </p:nvSpPr>
        <p:spPr>
          <a:xfrm>
            <a:off x="731520" y="374904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10000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Precision: 0.006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9" name="TextShape 6"/>
          <p:cNvSpPr txBox="1"/>
          <p:nvPr/>
        </p:nvSpPr>
        <p:spPr>
          <a:xfrm>
            <a:off x="3657600" y="373140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20000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Precision: 0.006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6"/>
          <a:stretch>
            <a:fillRect/>
          </a:stretch>
        </p:blipFill>
        <p:spPr>
          <a:xfrm>
            <a:off x="6217920" y="4133160"/>
            <a:ext cx="2726640" cy="2726640"/>
          </a:xfrm>
          <a:prstGeom prst="rect">
            <a:avLst/>
          </a:prstGeom>
          <a:ln>
            <a:noFill/>
          </a:ln>
        </p:spPr>
      </p:pic>
      <p:sp>
        <p:nvSpPr>
          <p:cNvPr id="211" name="TextShape 7"/>
          <p:cNvSpPr txBox="1"/>
          <p:nvPr/>
        </p:nvSpPr>
        <p:spPr>
          <a:xfrm>
            <a:off x="6658560" y="373428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Weight: 50000</a:t>
            </a:r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Precision: 0.0045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5760" y="16776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Выводы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938880"/>
            <a:ext cx="8318880" cy="281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Нет большого смысла использовать дорогую по памяти и времени обучения UNET архитектуру, потому что она не дает сильно лучшего результата.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Для предсказания землетрясений важнее смотреть на локальные признаки нежели на глобальную картину происходящего.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40080" y="182880"/>
            <a:ext cx="77698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TODO List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Обучить нейронные сети над тензорами из RTL фичей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Попробовать больше архитектур (т.к. временной ряд, то можно попробовать LSTM) 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Попробовать применить подходы аугментации данных чтобы увеличить число примеров искомого класса</a:t>
            </a:r>
            <a:endParaRPr lang="en-US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8640" y="1183680"/>
            <a:ext cx="8227080" cy="48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108585">
              <a:lnSpc>
                <a:spcPct val="100000"/>
              </a:lnSpc>
              <a:spcBef>
                <a:spcPts val="1415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На входе: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Тензор [Batch_size × Height × Length × Time], в каждой ячейке которого амплитуда землетрясения в данном месте в каждом из T</a:t>
            </a:r>
            <a:r>
              <a:rPr lang="en-US" sz="13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before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предыдущих дней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1800" b="0" strike="noStrike" spc="-1">
              <a:latin typeface="Arial" panose="020B0604020202020204"/>
            </a:endParaRPr>
          </a:p>
          <a:p>
            <a:pPr marL="108585">
              <a:lnSpc>
                <a:spcPct val="100000"/>
              </a:lnSpc>
              <a:spcBef>
                <a:spcPts val="1415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На выходе: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 PL SungtiL GB" panose="02010600030101010101" charset="-122"/>
              </a:rPr>
              <a:t>Карта [Height × Length], в каждой ячейке: индикатор, случалось ли землетрясение с амплитудой выше порога в промежуток времени [T + </a:t>
            </a:r>
            <a:r>
              <a:rPr lang="en-US" sz="1800" b="0" strike="noStrike" spc="-1">
                <a:solidFill>
                  <a:srgbClr val="000000"/>
                </a:solidFill>
                <a:latin typeface="DroidSansMono Nerd Font" panose="020B0609030804020204"/>
                <a:ea typeface="DroidSansMono Nerd Font" panose="020B0609030804020204"/>
              </a:rPr>
              <a:t>δ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roidSansMono Nerd Font" panose="020B0609030804020204"/>
              </a:rPr>
              <a:t>c, T + Tc]. 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9360" y="92160"/>
            <a:ext cx="77698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Вход и выход задачи классификации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67520" y="4321800"/>
            <a:ext cx="4569840" cy="164376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6035040" y="4297680"/>
            <a:ext cx="1828800" cy="164376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639720" y="4754880"/>
            <a:ext cx="360" cy="11887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Line 6"/>
          <p:cNvSpPr/>
          <p:nvPr/>
        </p:nvSpPr>
        <p:spPr>
          <a:xfrm flipV="1">
            <a:off x="640080" y="4297680"/>
            <a:ext cx="365760" cy="36576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182880" y="4297320"/>
            <a:ext cx="729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Length</a:t>
            </a:r>
            <a:endParaRPr lang="en-US" sz="1300" b="0" strike="noStrike" spc="-1">
              <a:latin typeface="Arial" panose="020B0604020202020204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360" y="5212080"/>
            <a:ext cx="72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Height</a:t>
            </a:r>
            <a:endParaRPr lang="en-US" sz="1300" b="0" strike="noStrike" spc="-1">
              <a:latin typeface="Arial" panose="020B0604020202020204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4790880" y="6328800"/>
            <a:ext cx="36360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5669280" y="6315120"/>
            <a:ext cx="820800" cy="357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 + </a:t>
            </a:r>
            <a:r>
              <a:rPr lang="en-US" sz="1800" b="0" strike="noStrike" spc="-1">
                <a:solidFill>
                  <a:srgbClr val="000000"/>
                </a:solidFill>
                <a:latin typeface="DroidSansMono Nerd Font" panose="020B0609030804020204"/>
                <a:ea typeface="DroidSansMono Nerd Font" panose="020B0609030804020204"/>
              </a:rPr>
              <a:t>δ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roidSansMono Nerd Font" panose="020B0609030804020204"/>
              </a:rPr>
              <a:t>c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7135200" y="6318720"/>
            <a:ext cx="820800" cy="318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roidSansMono Nerd Font" panose="020B0609030804020204"/>
              </a:rPr>
              <a:t>T + Tc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2560320" y="3931920"/>
            <a:ext cx="91224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3465A4"/>
                </a:solidFill>
                <a:latin typeface="Lato" panose="020F0902020204030203"/>
                <a:ea typeface="DejaVu Sans" panose="020B0603030804020204"/>
              </a:rPr>
              <a:t>Input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8046720" y="3839040"/>
            <a:ext cx="118656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3465A4"/>
                </a:solidFill>
                <a:latin typeface="Lato" panose="020F0902020204030203"/>
                <a:ea typeface="DejaVu Sans" panose="020B0603030804020204"/>
              </a:rPr>
              <a:t>Output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365400" y="6309360"/>
            <a:ext cx="11865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 PL SungtiL GB" panose="02010600030101010101" charset="-122"/>
              </a:rPr>
              <a:t>T - T</a:t>
            </a: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AR PL SungtiL GB" panose="02010600030101010101" charset="-122"/>
              </a:rPr>
              <a:t>before</a:t>
            </a:r>
            <a:endParaRPr lang="en-US" sz="1300" b="0" strike="noStrike" spc="-1">
              <a:latin typeface="Arial" panose="020B0604020202020204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2194560" y="658368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Line 16"/>
          <p:cNvSpPr/>
          <p:nvPr/>
        </p:nvSpPr>
        <p:spPr>
          <a:xfrm flipH="1">
            <a:off x="365760" y="6218280"/>
            <a:ext cx="74980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Line 17"/>
          <p:cNvSpPr/>
          <p:nvPr/>
        </p:nvSpPr>
        <p:spPr>
          <a:xfrm>
            <a:off x="731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Line 18"/>
          <p:cNvSpPr/>
          <p:nvPr/>
        </p:nvSpPr>
        <p:spPr>
          <a:xfrm>
            <a:off x="494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Line 19"/>
          <p:cNvSpPr/>
          <p:nvPr/>
        </p:nvSpPr>
        <p:spPr>
          <a:xfrm>
            <a:off x="602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746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Line 21"/>
          <p:cNvSpPr/>
          <p:nvPr/>
        </p:nvSpPr>
        <p:spPr>
          <a:xfrm flipV="1">
            <a:off x="640080" y="4321800"/>
            <a:ext cx="457200" cy="433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Line 22"/>
          <p:cNvSpPr/>
          <p:nvPr/>
        </p:nvSpPr>
        <p:spPr>
          <a:xfrm>
            <a:off x="639720" y="475488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8321040" y="4297680"/>
            <a:ext cx="548640" cy="1645920"/>
          </a:xfrm>
          <a:prstGeom prst="cube">
            <a:avLst>
              <a:gd name="adj" fmla="val 84146"/>
            </a:avLst>
          </a:prstGeom>
          <a:solidFill>
            <a:srgbClr val="9D85B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Line 24"/>
          <p:cNvSpPr/>
          <p:nvPr/>
        </p:nvSpPr>
        <p:spPr>
          <a:xfrm>
            <a:off x="7935840" y="512064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74320" y="83880"/>
            <a:ext cx="7769880" cy="86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Особенности задачи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83240" y="1032840"/>
            <a:ext cx="82270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Несбалансированные данные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74320" y="2646000"/>
            <a:ext cx="328968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– Кол-во землетрясений с амплитудой больше порога еще меньше. 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88960" y="213912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3931920" y="210312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274320" y="1766880"/>
            <a:ext cx="81360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– В среднем каждый день случается ~ 25.8 землетрясений с амплитудой   &gt; 2.5 по шкале Рихтера (изучаемый класс ~ 0.064% от выборки)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577840" y="383400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365760" y="4601520"/>
            <a:ext cx="749592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Данные – временной ряд</a:t>
            </a:r>
            <a:endParaRPr lang="en-US" sz="3200" b="0" strike="noStrike" spc="-1">
              <a:latin typeface="Arial" panose="020B0604020202020204"/>
            </a:endParaRPr>
          </a:p>
        </p:txBody>
      </p:sp>
      <p:graphicFrame>
        <p:nvGraphicFramePr>
          <p:cNvPr id="116" name="Chart 115"/>
          <p:cNvGraphicFramePr/>
          <p:nvPr/>
        </p:nvGraphicFramePr>
        <p:xfrm>
          <a:off x="3751560" y="2508840"/>
          <a:ext cx="5118120" cy="20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7" name="CustomShape 9"/>
          <p:cNvSpPr/>
          <p:nvPr/>
        </p:nvSpPr>
        <p:spPr>
          <a:xfrm>
            <a:off x="3751560" y="2508840"/>
            <a:ext cx="5301000" cy="263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0440" y="2255040"/>
            <a:ext cx="776988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Методы</a:t>
            </a:r>
            <a:endParaRPr lang="en-US" sz="9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441600" y="18072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600" b="0" strike="noStrike" spc="-1">
                <a:latin typeface="Arial" panose="020B0604020202020204"/>
              </a:rPr>
              <a:t>Convolution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40080"/>
            <a:ext cx="6005520" cy="42976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273400" y="3566160"/>
            <a:ext cx="6870600" cy="331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3436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Несколько блоков со свертками подряд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095840"/>
            <a:ext cx="164412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Один блок: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1737360"/>
            <a:ext cx="3289680" cy="729360"/>
          </a:xfrm>
          <a:custGeom>
            <a:avLst/>
            <a:gdLst/>
            <a:ahLst/>
            <a:cxn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3715A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640080" y="1920240"/>
            <a:ext cx="2832480" cy="40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Convolution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57200" y="2926080"/>
            <a:ext cx="3289680" cy="729360"/>
          </a:xfrm>
          <a:custGeom>
            <a:avLst/>
            <a:gdLst/>
            <a:ahLst/>
            <a:cxn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62A73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5303520" y="173736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in_channels -&gt; 32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457200" y="5303520"/>
            <a:ext cx="3289680" cy="729360"/>
          </a:xfrm>
          <a:custGeom>
            <a:avLst/>
            <a:gdLst/>
            <a:ahLst/>
            <a:cxn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FF45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457200" y="4114800"/>
            <a:ext cx="3289680" cy="729360"/>
          </a:xfrm>
          <a:custGeom>
            <a:avLst/>
            <a:gdLst/>
            <a:ahLst/>
            <a:cxn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7477B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640080" y="3108960"/>
            <a:ext cx="30153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Batch Normalization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48640" y="4297680"/>
            <a:ext cx="3106800" cy="40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ReLU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640080" y="5486400"/>
            <a:ext cx="2923920" cy="40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MaxPool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33" name="Line 12"/>
          <p:cNvSpPr/>
          <p:nvPr/>
        </p:nvSpPr>
        <p:spPr>
          <a:xfrm>
            <a:off x="2103120" y="2468880"/>
            <a:ext cx="360" cy="45720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Line 13"/>
          <p:cNvSpPr/>
          <p:nvPr/>
        </p:nvSpPr>
        <p:spPr>
          <a:xfrm>
            <a:off x="2103120" y="4846320"/>
            <a:ext cx="360" cy="45720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Line 14"/>
          <p:cNvSpPr/>
          <p:nvPr/>
        </p:nvSpPr>
        <p:spPr>
          <a:xfrm>
            <a:off x="2103120" y="3657600"/>
            <a:ext cx="360" cy="45720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5303520" y="1095840"/>
            <a:ext cx="214452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Вся архитектура: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303520" y="585216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F37B7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SoftMax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303520" y="502920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4 -&gt; 2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5303520" y="420624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8 -&gt; 4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303520" y="338328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16 -&gt; 8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303520" y="2560320"/>
            <a:ext cx="3289680" cy="546480"/>
          </a:xfrm>
          <a:custGeom>
            <a:avLst/>
            <a:gdLst/>
            <a:ahLst/>
            <a:cxn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32 -&gt; 16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42" name="Line 21"/>
          <p:cNvSpPr/>
          <p:nvPr/>
        </p:nvSpPr>
        <p:spPr>
          <a:xfrm>
            <a:off x="6949440" y="2286000"/>
            <a:ext cx="360" cy="2743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3" name="Line 22"/>
          <p:cNvSpPr/>
          <p:nvPr/>
        </p:nvSpPr>
        <p:spPr>
          <a:xfrm>
            <a:off x="6949440" y="5577840"/>
            <a:ext cx="360" cy="2743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Line 23"/>
          <p:cNvSpPr/>
          <p:nvPr/>
        </p:nvSpPr>
        <p:spPr>
          <a:xfrm>
            <a:off x="6949440" y="4754880"/>
            <a:ext cx="360" cy="2743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Line 24"/>
          <p:cNvSpPr/>
          <p:nvPr/>
        </p:nvSpPr>
        <p:spPr>
          <a:xfrm>
            <a:off x="6949440" y="3931920"/>
            <a:ext cx="360" cy="2743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Line 25"/>
          <p:cNvSpPr/>
          <p:nvPr/>
        </p:nvSpPr>
        <p:spPr>
          <a:xfrm>
            <a:off x="6949440" y="3114000"/>
            <a:ext cx="360" cy="274320"/>
          </a:xfrm>
          <a:prstGeom prst="line">
            <a:avLst/>
          </a:prstGeom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Line 26"/>
          <p:cNvSpPr/>
          <p:nvPr/>
        </p:nvSpPr>
        <p:spPr>
          <a:xfrm>
            <a:off x="2194560" y="2467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Line 27"/>
          <p:cNvSpPr/>
          <p:nvPr/>
        </p:nvSpPr>
        <p:spPr>
          <a:xfrm>
            <a:off x="2194560" y="3655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9" name="Line 28"/>
          <p:cNvSpPr/>
          <p:nvPr/>
        </p:nvSpPr>
        <p:spPr>
          <a:xfrm>
            <a:off x="2194560" y="4843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Line 29"/>
          <p:cNvSpPr/>
          <p:nvPr/>
        </p:nvSpPr>
        <p:spPr>
          <a:xfrm>
            <a:off x="6949800" y="2284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1" name="Line 30"/>
          <p:cNvSpPr/>
          <p:nvPr/>
        </p:nvSpPr>
        <p:spPr>
          <a:xfrm>
            <a:off x="6949800" y="3112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Line 31"/>
          <p:cNvSpPr/>
          <p:nvPr/>
        </p:nvSpPr>
        <p:spPr>
          <a:xfrm>
            <a:off x="6949800" y="3940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Line 32"/>
          <p:cNvSpPr/>
          <p:nvPr/>
        </p:nvSpPr>
        <p:spPr>
          <a:xfrm>
            <a:off x="6949800" y="4768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4" name="Line 33"/>
          <p:cNvSpPr/>
          <p:nvPr/>
        </p:nvSpPr>
        <p:spPr>
          <a:xfrm>
            <a:off x="6949800" y="5596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155" name="Line 34"/>
          <p:cNvCxnSpPr>
            <a:stCxn id="128" idx="3"/>
            <a:endCxn id="127" idx="1"/>
          </p:cNvCxnSpPr>
          <p:nvPr/>
        </p:nvCxnSpPr>
        <p:spPr>
          <a:xfrm flipV="1">
            <a:off x="3746880" y="2010600"/>
            <a:ext cx="1557000" cy="36579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6" name="Line 35"/>
          <p:cNvCxnSpPr>
            <a:stCxn id="129" idx="3"/>
            <a:endCxn id="127" idx="1"/>
          </p:cNvCxnSpPr>
          <p:nvPr/>
        </p:nvCxnSpPr>
        <p:spPr>
          <a:xfrm flipV="1">
            <a:off x="3746880" y="2010600"/>
            <a:ext cx="1557000" cy="2469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7" name="Line 36"/>
          <p:cNvCxnSpPr>
            <a:stCxn id="126" idx="3"/>
            <a:endCxn id="127" idx="1"/>
          </p:cNvCxnSpPr>
          <p:nvPr/>
        </p:nvCxnSpPr>
        <p:spPr>
          <a:xfrm flipV="1">
            <a:off x="3746880" y="2010600"/>
            <a:ext cx="1557000" cy="128052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8" name="Line 37"/>
          <p:cNvCxnSpPr>
            <a:stCxn id="124" idx="3"/>
            <a:endCxn id="127" idx="1"/>
          </p:cNvCxnSpPr>
          <p:nvPr/>
        </p:nvCxnSpPr>
        <p:spPr>
          <a:xfrm flipV="1">
            <a:off x="3746880" y="2010600"/>
            <a:ext cx="1557000" cy="91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Результаты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931920" y="325080"/>
            <a:ext cx="19180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Без maxpool: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2415240"/>
            <a:ext cx="831888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84320" y="100296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100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7223760" y="1005840"/>
            <a:ext cx="15537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10000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84704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2000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256104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500</a:t>
            </a:r>
            <a:endParaRPr lang="en-US" sz="1500" b="0" strike="noStrike" spc="-1">
              <a:latin typeface="Arial" panose="020B0604020202020204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1380600"/>
            <a:ext cx="2194200" cy="2194200"/>
          </a:xfrm>
          <a:prstGeom prst="rect">
            <a:avLst/>
          </a:prstGeom>
          <a:ln>
            <a:noFill/>
          </a:ln>
        </p:spPr>
      </p:pic>
      <p:pic>
        <p:nvPicPr>
          <p:cNvPr id="167" name="Picture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6849000" y="137160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168" name="Picture 167"/>
          <p:cNvPicPr/>
          <p:nvPr/>
        </p:nvPicPr>
        <p:blipFill>
          <a:blip r:embed="rId3"/>
          <a:stretch>
            <a:fillRect/>
          </a:stretch>
        </p:blipFill>
        <p:spPr>
          <a:xfrm>
            <a:off x="4480560" y="1380600"/>
            <a:ext cx="2276640" cy="2276640"/>
          </a:xfrm>
          <a:prstGeom prst="rect">
            <a:avLst/>
          </a:prstGeom>
          <a:ln>
            <a:noFill/>
          </a:ln>
        </p:spPr>
      </p:pic>
      <p:pic>
        <p:nvPicPr>
          <p:cNvPr id="169" name="Picture 168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371240"/>
            <a:ext cx="2194200" cy="219420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5"/>
          <a:stretch>
            <a:fillRect/>
          </a:stretch>
        </p:blipFill>
        <p:spPr>
          <a:xfrm>
            <a:off x="-30600" y="3931920"/>
            <a:ext cx="2438640" cy="146304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6"/>
          <a:stretch>
            <a:fillRect/>
          </a:stretch>
        </p:blipFill>
        <p:spPr>
          <a:xfrm>
            <a:off x="4512600" y="3931920"/>
            <a:ext cx="2438640" cy="1463040"/>
          </a:xfrm>
          <a:prstGeom prst="rect">
            <a:avLst/>
          </a:prstGeom>
          <a:ln>
            <a:noFill/>
          </a:ln>
        </p:spPr>
      </p:pic>
      <p:pic>
        <p:nvPicPr>
          <p:cNvPr id="172" name="Picture 171"/>
          <p:cNvPicPr/>
          <p:nvPr/>
        </p:nvPicPr>
        <p:blipFill>
          <a:blip r:embed="rId7"/>
          <a:stretch>
            <a:fillRect/>
          </a:stretch>
        </p:blipFill>
        <p:spPr>
          <a:xfrm>
            <a:off x="6821280" y="3972240"/>
            <a:ext cx="2414160" cy="144864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8"/>
          <a:stretch>
            <a:fillRect/>
          </a:stretch>
        </p:blipFill>
        <p:spPr>
          <a:xfrm>
            <a:off x="2194560" y="3931920"/>
            <a:ext cx="2444760" cy="14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Результаты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841920" y="329760"/>
            <a:ext cx="1918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 maxpool: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8640" y="2058480"/>
            <a:ext cx="831888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100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7132320" y="100584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10000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3776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2000</a:t>
            </a:r>
            <a:endParaRPr lang="en-US" sz="1500" b="0" strike="noStrike" spc="-1">
              <a:latin typeface="Arial" panose="020B0604020202020204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743200" y="1005840"/>
            <a:ext cx="15537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Weight: 500</a:t>
            </a:r>
            <a:endParaRPr lang="en-US" sz="1500" b="0" strike="noStrike" spc="-1">
              <a:latin typeface="Arial" panose="020B0604020202020204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3440" y="1380600"/>
            <a:ext cx="2276280" cy="227628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6867000" y="1389600"/>
            <a:ext cx="2276280" cy="227628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" y="1380600"/>
            <a:ext cx="2285280" cy="228528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4"/>
          <a:stretch>
            <a:fillRect/>
          </a:stretch>
        </p:blipFill>
        <p:spPr>
          <a:xfrm>
            <a:off x="2287440" y="1380600"/>
            <a:ext cx="2285280" cy="2285280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4946040"/>
            <a:ext cx="2468160" cy="148068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6"/>
          <a:stretch>
            <a:fillRect/>
          </a:stretch>
        </p:blipFill>
        <p:spPr>
          <a:xfrm>
            <a:off x="6858000" y="4937760"/>
            <a:ext cx="2482560" cy="148896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7"/>
          <a:stretch>
            <a:fillRect/>
          </a:stretch>
        </p:blipFill>
        <p:spPr>
          <a:xfrm>
            <a:off x="-91440" y="4964400"/>
            <a:ext cx="2468160" cy="148068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8"/>
          <a:stretch>
            <a:fillRect/>
          </a:stretch>
        </p:blipFill>
        <p:spPr>
          <a:xfrm>
            <a:off x="2286000" y="4964400"/>
            <a:ext cx="2437560" cy="1462320"/>
          </a:xfrm>
          <a:prstGeom prst="rect">
            <a:avLst/>
          </a:prstGeom>
          <a:ln>
            <a:noFill/>
          </a:ln>
        </p:spPr>
      </p:pic>
      <p:sp>
        <p:nvSpPr>
          <p:cNvPr id="189" name="TextShape 8"/>
          <p:cNvSpPr txBox="1"/>
          <p:nvPr/>
        </p:nvSpPr>
        <p:spPr>
          <a:xfrm>
            <a:off x="0" y="385992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Mean precision: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90" name="TextShape 9"/>
          <p:cNvSpPr txBox="1"/>
          <p:nvPr/>
        </p:nvSpPr>
        <p:spPr>
          <a:xfrm>
            <a:off x="5394960" y="457200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0.006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7589520" y="45720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0.002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92" name="TextShape 11"/>
          <p:cNvSpPr txBox="1"/>
          <p:nvPr/>
        </p:nvSpPr>
        <p:spPr>
          <a:xfrm>
            <a:off x="640080" y="45720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0.025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93" name="TextShape 12"/>
          <p:cNvSpPr txBox="1"/>
          <p:nvPr/>
        </p:nvSpPr>
        <p:spPr>
          <a:xfrm>
            <a:off x="3108960" y="45720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1800" b="0" strike="noStrike" spc="-1">
                <a:latin typeface="Arial" panose="020B0604020202020204"/>
              </a:rPr>
              <a:t>0.012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5440" y="275040"/>
            <a:ext cx="77698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Архитектура Unet для решения задачи сегментации</a:t>
            </a:r>
            <a:endParaRPr lang="en-US" sz="3200" b="0" strike="noStrike" spc="-1">
              <a:latin typeface="Arial" panose="020B0604020202020204"/>
            </a:endParaRPr>
          </a:p>
        </p:txBody>
      </p:sp>
      <p:pic>
        <p:nvPicPr>
          <p:cNvPr id="195" name="Picture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0" y="1188720"/>
            <a:ext cx="7715520" cy="53377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694800" y="1828800"/>
            <a:ext cx="674640" cy="91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Input 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tensor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Presentation</Application>
  <PresentationFormat/>
  <Paragraphs>167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Arial</vt:lpstr>
      <vt:lpstr>Symbol</vt:lpstr>
      <vt:lpstr>Calibri</vt:lpstr>
      <vt:lpstr>DejaVu Sans</vt:lpstr>
      <vt:lpstr>AR PL SungtiL GB</vt:lpstr>
      <vt:lpstr>DroidSansMono Nerd Font</vt:lpstr>
      <vt:lpstr>Lato</vt:lpstr>
      <vt:lpstr>微软雅黑</vt:lpstr>
      <vt:lpstr>Droid Sans Fallback</vt:lpstr>
      <vt:lpstr/>
      <vt:lpstr>Arial Unicode MS</vt:lpstr>
      <vt:lpstr>Webdings</vt:lpstr>
      <vt:lpstr>Gubbi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kail</dc:creator>
  <cp:lastModifiedBy>roma</cp:lastModifiedBy>
  <cp:revision>26</cp:revision>
  <dcterms:created xsi:type="dcterms:W3CDTF">2019-05-21T09:54:38Z</dcterms:created>
  <dcterms:modified xsi:type="dcterms:W3CDTF">2019-05-21T09:54:38Z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KSOProductBuildVer">
    <vt:lpwstr>1033-10.1.0.6757</vt:lpwstr>
  </property>
</Properties>
</file>