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291" r:id="rId4"/>
    <p:sldId id="293" r:id="rId5"/>
    <p:sldId id="297" r:id="rId6"/>
    <p:sldId id="258" r:id="rId7"/>
    <p:sldId id="298" r:id="rId8"/>
    <p:sldId id="285" r:id="rId9"/>
    <p:sldId id="299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78120" autoAdjust="0"/>
  </p:normalViewPr>
  <p:slideViewPr>
    <p:cSldViewPr snapToGrid="0">
      <p:cViewPr>
        <p:scale>
          <a:sx n="62" d="100"/>
          <a:sy n="62" d="100"/>
        </p:scale>
        <p:origin x="-9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4CF32-6F1A-A44C-948C-82CE9342BEFA}" type="datetimeFigureOut">
              <a:rPr kumimoji="1" lang="zh-CN" altLang="en-US" smtClean="0"/>
              <a:t>2015/10/5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60A-C13E-E546-AA27-FA3ABD4299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44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Overview on the E-book industry</a:t>
            </a:r>
            <a:r>
              <a:rPr kumimoji="1" lang="en-US" altLang="zh-CN" baseline="0" dirty="0" smtClean="0"/>
              <a:t> and big five publishers</a:t>
            </a:r>
          </a:p>
          <a:p>
            <a:r>
              <a:rPr kumimoji="1" lang="en-US" altLang="zh-CN" dirty="0" smtClean="0"/>
              <a:t>With the</a:t>
            </a:r>
            <a:r>
              <a:rPr kumimoji="1" lang="en-US" altLang="zh-CN" baseline="0" dirty="0" smtClean="0"/>
              <a:t> advent of internet, popularity of </a:t>
            </a:r>
            <a:r>
              <a:rPr kumimoji="1" lang="en-US" altLang="zh-CN" baseline="0" dirty="0" err="1" smtClean="0"/>
              <a:t>ebooks</a:t>
            </a:r>
            <a:r>
              <a:rPr kumimoji="1" lang="en-US" altLang="zh-CN" baseline="0" dirty="0" smtClean="0"/>
              <a:t> grew in 2000s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160A-C13E-E546-AA27-FA3ABD4299C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68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http://www.statista.com/statistics/190800/ebook-sales-revenue-forecast-for-the-us-market/</a:t>
            </a:r>
          </a:p>
          <a:p>
            <a:r>
              <a:rPr lang="en-US" dirty="0" smtClean="0"/>
              <a:t>As</a:t>
            </a:r>
            <a:r>
              <a:rPr lang="en-US" baseline="0" dirty="0" smtClean="0"/>
              <a:t> the graph indicates, there has been a steady growth in revenue from e-book sales and a major contribution to the growth in popularity of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 is the launch of kindle </a:t>
            </a:r>
            <a:r>
              <a:rPr lang="en-US" baseline="0" dirty="0" smtClean="0"/>
              <a:t>in </a:t>
            </a:r>
            <a:r>
              <a:rPr lang="en-US" baseline="0" dirty="0" smtClean="0"/>
              <a:t>2011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Initially there were very few </a:t>
            </a:r>
            <a:r>
              <a:rPr lang="en-US" baseline="0" dirty="0" err="1" smtClean="0"/>
              <a:t>ebook</a:t>
            </a:r>
            <a:r>
              <a:rPr lang="en-US" baseline="0" dirty="0" smtClean="0"/>
              <a:t> readers, but due to the increasing popularity of internet and advent of </a:t>
            </a:r>
            <a:r>
              <a:rPr lang="en-US" baseline="0" dirty="0" err="1" smtClean="0"/>
              <a:t>ereaders</a:t>
            </a:r>
            <a:r>
              <a:rPr lang="en-US" baseline="0" dirty="0" smtClean="0"/>
              <a:t>, there has been a steady growth in revenue from </a:t>
            </a:r>
            <a:r>
              <a:rPr lang="en-US" baseline="0" dirty="0" err="1" smtClean="0"/>
              <a:t>ebook</a:t>
            </a:r>
            <a:r>
              <a:rPr lang="en-US" baseline="0" dirty="0" smtClean="0"/>
              <a:t> sales in US from 2008. And as the graph indicates, this growth is expected to continue in the coming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160A-C13E-E546-AA27-FA3ABD4299C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60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examples where </a:t>
            </a:r>
            <a:r>
              <a:rPr lang="en-US" dirty="0" err="1" smtClean="0"/>
              <a:t>american</a:t>
            </a:r>
            <a:r>
              <a:rPr lang="en-US" dirty="0" smtClean="0"/>
              <a:t> publishers are now bringing in more revenue from </a:t>
            </a:r>
            <a:r>
              <a:rPr lang="en-US" dirty="0" err="1" smtClean="0"/>
              <a:t>ebooks</a:t>
            </a:r>
            <a:r>
              <a:rPr lang="en-US" dirty="0" smtClean="0"/>
              <a:t> than hardcover</a:t>
            </a:r>
            <a:r>
              <a:rPr lang="en-US" baseline="0" dirty="0" smtClean="0"/>
              <a:t> books.</a:t>
            </a:r>
          </a:p>
          <a:p>
            <a:r>
              <a:rPr lang="en-US" baseline="0" dirty="0" smtClean="0"/>
              <a:t>One such example is that of the penguin group.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160A-C13E-E546-AA27-FA3ABD4299C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54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see how a particular genre of books </a:t>
            </a:r>
            <a:r>
              <a:rPr lang="en-US" baseline="0" dirty="0" smtClean="0"/>
              <a:t>has been affected by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. The graph shows comparison of fiction print book sales in pre and post </a:t>
            </a:r>
            <a:r>
              <a:rPr lang="en-US" baseline="0" dirty="0" err="1" smtClean="0"/>
              <a:t>ebook</a:t>
            </a:r>
            <a:r>
              <a:rPr lang="en-US" baseline="0" dirty="0" smtClean="0"/>
              <a:t> world.  They were up 20% from 2004-2009 and have gone down 37% since then.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were up 20% from 2004–2009, and have decreased 37% since then (as a result of </a:t>
            </a:r>
            <a:r>
              <a:rPr lang="en-US" dirty="0" err="1" smtClean="0"/>
              <a:t>ebooks</a:t>
            </a:r>
            <a:r>
              <a:rPr lang="en-US" dirty="0" smtClean="0"/>
              <a:t> picking up momentum).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Fiction e-book sales:</a:t>
            </a:r>
            <a:r>
              <a:rPr lang="en-US" dirty="0" smtClean="0"/>
              <a:t> Romance started off as the strongest genre in e-book format, and has remained dominant since. Today it constitutes 24% of all e-book sales.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Source: https://janefriedman.com/ebooks-print-market/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160A-C13E-E546-AA27-FA3ABD4299C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50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major impact of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 on publishing industry is the growth of indie and self publishing.</a:t>
            </a:r>
            <a:endParaRPr lang="en-US" dirty="0" smtClean="0"/>
          </a:p>
          <a:p>
            <a:r>
              <a:rPr lang="en-US" dirty="0" smtClean="0"/>
              <a:t>Self</a:t>
            </a:r>
            <a:r>
              <a:rPr lang="en-US" baseline="0" dirty="0" smtClean="0"/>
              <a:t> </a:t>
            </a:r>
            <a:r>
              <a:rPr lang="en-US" baseline="0" dirty="0" smtClean="0"/>
              <a:t>publishing- authors bypass traditional publishers and they publish it by themselves or go for independent publishers.</a:t>
            </a:r>
            <a:endParaRPr lang="en-US" dirty="0" smtClean="0"/>
          </a:p>
          <a:p>
            <a:r>
              <a:rPr lang="en-US" dirty="0" err="1" smtClean="0"/>
              <a:t>Ebooks</a:t>
            </a:r>
            <a:r>
              <a:rPr lang="en-US" dirty="0" smtClean="0"/>
              <a:t> have</a:t>
            </a:r>
            <a:r>
              <a:rPr lang="en-US" baseline="0" dirty="0" smtClean="0"/>
              <a:t> made self publishing easier because of the very low up-front </a:t>
            </a:r>
            <a:r>
              <a:rPr lang="en-US" baseline="0" dirty="0" smtClean="0"/>
              <a:t>investment. Thus authors end up getting higher profit margins or royalties.</a:t>
            </a:r>
          </a:p>
          <a:p>
            <a:r>
              <a:rPr lang="en-US" baseline="0" dirty="0" smtClean="0"/>
              <a:t>As u can see in the graph. There has been a drastic change in the trend towards the end of 2014. Market share of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 published by indie or self publishers has shot up </a:t>
            </a:r>
            <a:r>
              <a:rPr lang="en-US" baseline="0" smtClean="0"/>
              <a:t>and market </a:t>
            </a:r>
            <a:r>
              <a:rPr lang="en-US" baseline="0" dirty="0" smtClean="0"/>
              <a:t>share of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 published by </a:t>
            </a:r>
            <a:r>
              <a:rPr lang="en-US" baseline="0" dirty="0" err="1" smtClean="0"/>
              <a:t>tradiional</a:t>
            </a:r>
            <a:r>
              <a:rPr lang="en-US" baseline="0" dirty="0" smtClean="0"/>
              <a:t> publishers has gone down.</a:t>
            </a:r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one of the key transformations brought about by </a:t>
            </a:r>
            <a:r>
              <a:rPr lang="en-US" baseline="0" dirty="0" err="1" smtClean="0"/>
              <a:t>ebooks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Graph.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160A-C13E-E546-AA27-FA3ABD4299C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3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Publishers</a:t>
            </a:r>
            <a:r>
              <a:rPr kumimoji="1" lang="en-US" altLang="zh-CN" baseline="0" dirty="0" smtClean="0"/>
              <a:t> now have to publish both the e-version and the printed version because of the growing demand of </a:t>
            </a:r>
            <a:r>
              <a:rPr kumimoji="1" lang="en-US" altLang="zh-CN" baseline="0" dirty="0" err="1" smtClean="0"/>
              <a:t>ebooks</a:t>
            </a:r>
            <a:r>
              <a:rPr kumimoji="1" lang="en-US" altLang="zh-CN" baseline="0" dirty="0" smtClean="0"/>
              <a:t>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160A-C13E-E546-AA27-FA3ABD4299C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36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goodereader.com</a:t>
            </a:r>
            <a:r>
              <a:rPr kumimoji="1" lang="en-US" altLang="zh-CN" dirty="0" smtClean="0"/>
              <a:t>/blog/electronic-readers/the-main-reasons-why-</a:t>
            </a:r>
            <a:r>
              <a:rPr kumimoji="1" lang="en-US" altLang="zh-CN" dirty="0" err="1" smtClean="0"/>
              <a:t>ebooks</a:t>
            </a:r>
            <a:r>
              <a:rPr kumimoji="1" lang="en-US" altLang="zh-CN" dirty="0" smtClean="0"/>
              <a:t>-are-better-than-print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2C09-A608-4C4E-9A0C-E9F663D9C75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81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uthorearnings.com/report/january-2015-author-earnings-report/" TargetMode="External"/><Relationship Id="rId2" Type="http://schemas.openxmlformats.org/officeDocument/2006/relationships/hyperlink" Target="http://www.publishersweekly.com/pw/by-topic/industry-news/publisher-news/article/48181-penguin-satisfied-with-competitive-first-hal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9485" y="1871131"/>
            <a:ext cx="7126754" cy="1515533"/>
          </a:xfrm>
        </p:spPr>
        <p:txBody>
          <a:bodyPr/>
          <a:lstStyle/>
          <a:p>
            <a:r>
              <a:rPr lang="en-US" dirty="0" smtClean="0"/>
              <a:t>Impact of E-books </a:t>
            </a:r>
            <a:r>
              <a:rPr lang="en-US" dirty="0" smtClean="0"/>
              <a:t>on Publishing Industry in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Rahul Sood</a:t>
            </a:r>
          </a:p>
          <a:p>
            <a:r>
              <a:rPr lang="en-US" dirty="0" err="1" smtClean="0"/>
              <a:t>Shumeng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Roma </a:t>
            </a:r>
            <a:r>
              <a:rPr lang="en-US" dirty="0" err="1" smtClean="0"/>
              <a:t>Kaul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Anagha</a:t>
            </a:r>
            <a:r>
              <a:rPr lang="en-US" dirty="0" smtClean="0"/>
              <a:t> </a:t>
            </a:r>
            <a:r>
              <a:rPr lang="en-US" dirty="0" err="1" smtClean="0"/>
              <a:t>Diwanji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Sarika</a:t>
            </a:r>
            <a:r>
              <a:rPr lang="en-US" dirty="0" smtClean="0"/>
              <a:t> Dhoot</a:t>
            </a:r>
          </a:p>
        </p:txBody>
      </p:sp>
    </p:spTree>
    <p:extLst>
      <p:ext uri="{BB962C8B-B14F-4D97-AF65-F5344CB8AC3E}">
        <p14:creationId xmlns:p14="http://schemas.microsoft.com/office/powerpoint/2010/main" val="42089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37015" y="274864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05283"/>
          </a:xfrm>
        </p:spPr>
        <p:txBody>
          <a:bodyPr>
            <a:noAutofit/>
          </a:bodyPr>
          <a:lstStyle/>
          <a:p>
            <a:r>
              <a:rPr lang="en-US" sz="2800" b="1" dirty="0"/>
              <a:t>Revenue from e-book sales in the United States from 2008 to 2018 (in billion U.S. dollars)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4" name="Content Placeholder 3" descr="Screenshot (7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78318" y="1557998"/>
            <a:ext cx="9343924" cy="4525963"/>
          </a:xfrm>
        </p:spPr>
      </p:pic>
    </p:spTree>
    <p:extLst>
      <p:ext uri="{BB962C8B-B14F-4D97-AF65-F5344CB8AC3E}">
        <p14:creationId xmlns:p14="http://schemas.microsoft.com/office/powerpoint/2010/main" val="15427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E-book </a:t>
            </a:r>
            <a:r>
              <a:rPr lang="en-US" altLang="zh-CN" dirty="0"/>
              <a:t>Sales Surpass </a:t>
            </a:r>
            <a:r>
              <a:rPr lang="en-US" altLang="zh-CN" dirty="0" smtClean="0"/>
              <a:t>Hardcover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93348"/>
          </a:xfrm>
        </p:spPr>
        <p:txBody>
          <a:bodyPr/>
          <a:lstStyle/>
          <a:p>
            <a:r>
              <a:rPr lang="en-US" altLang="zh-CN" dirty="0" smtClean="0"/>
              <a:t>Some </a:t>
            </a:r>
            <a:r>
              <a:rPr lang="en-US" altLang="zh-CN" dirty="0" smtClean="0"/>
              <a:t>American </a:t>
            </a:r>
            <a:r>
              <a:rPr lang="en-US" altLang="zh-CN" dirty="0"/>
              <a:t>publishers are now bringing in more revenue from </a:t>
            </a:r>
            <a:r>
              <a:rPr lang="en-US" altLang="zh-CN" dirty="0" smtClean="0"/>
              <a:t>e-books </a:t>
            </a:r>
            <a:r>
              <a:rPr lang="en-US" altLang="zh-CN" dirty="0"/>
              <a:t>than </a:t>
            </a:r>
            <a:r>
              <a:rPr lang="en-US" altLang="zh-CN" dirty="0" smtClean="0"/>
              <a:t>paper</a:t>
            </a:r>
            <a:r>
              <a:rPr lang="en-US" altLang="zh-CN" dirty="0" smtClean="0"/>
              <a:t> </a:t>
            </a:r>
            <a:r>
              <a:rPr lang="en-US" altLang="zh-CN" dirty="0" smtClean="0"/>
              <a:t>books</a:t>
            </a:r>
          </a:p>
          <a:p>
            <a:r>
              <a:rPr lang="en-US" altLang="zh-CN" dirty="0" smtClean="0"/>
              <a:t>Print book sales </a:t>
            </a:r>
            <a:r>
              <a:rPr lang="en-US" altLang="zh-CN" dirty="0"/>
              <a:t>at the Penguin Group fell 7% in the first six months of 2011,</a:t>
            </a:r>
          </a:p>
          <a:p>
            <a:r>
              <a:rPr lang="en-US" altLang="zh-CN" dirty="0"/>
              <a:t>E-book sales helped to offset some of the Borders sales loss, with e-book sales doubling in the U.S. and increasing 128% </a:t>
            </a:r>
            <a:r>
              <a:rPr lang="en-US" altLang="zh-CN" dirty="0" smtClean="0"/>
              <a:t>worldwide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9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703873"/>
            <a:ext cx="6893171" cy="4137758"/>
          </a:xfrm>
        </p:spPr>
      </p:pic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750277" y="4841631"/>
            <a:ext cx="10691445" cy="15213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 latest quarter, </a:t>
            </a:r>
            <a:r>
              <a:rPr lang="en-US" b="1" dirty="0"/>
              <a:t>adult fiction </a:t>
            </a:r>
            <a:r>
              <a:rPr lang="en-US" dirty="0"/>
              <a:t>accounts for 65% of </a:t>
            </a:r>
            <a:r>
              <a:rPr lang="en-US" dirty="0" err="1"/>
              <a:t>ebook</a:t>
            </a:r>
            <a:r>
              <a:rPr lang="en-US" dirty="0"/>
              <a:t> sales</a:t>
            </a:r>
            <a:endParaRPr lang="en-US" b="1" dirty="0" smtClean="0"/>
          </a:p>
          <a:p>
            <a:r>
              <a:rPr lang="en-US" b="1" dirty="0" smtClean="0"/>
              <a:t>Nonfiction </a:t>
            </a:r>
            <a:r>
              <a:rPr lang="en-US" b="1" dirty="0"/>
              <a:t>print book sales: </a:t>
            </a:r>
            <a:r>
              <a:rPr lang="en-US" dirty="0"/>
              <a:t>They were up 18% from 2004–2009, and have decreased 23% since then. </a:t>
            </a:r>
            <a:r>
              <a:rPr lang="en-US" dirty="0" smtClean="0"/>
              <a:t>Hardest </a:t>
            </a:r>
            <a:r>
              <a:rPr lang="en-US" dirty="0"/>
              <a:t>hit categories: travel (-50%) and reference (-37</a:t>
            </a:r>
            <a:r>
              <a:rPr lang="en-US" dirty="0" smtClean="0"/>
              <a:t>%).  Flourishing </a:t>
            </a:r>
            <a:r>
              <a:rPr lang="en-US" dirty="0"/>
              <a:t>categories: religion/bibles (+43%), cooking/entertaining (+11%), the latter specifically driven by celebrities.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632882"/>
            <a:ext cx="9601196" cy="1303867"/>
          </a:xfrm>
        </p:spPr>
        <p:txBody>
          <a:bodyPr/>
          <a:lstStyle/>
          <a:p>
            <a:r>
              <a:rPr kumimoji="1" lang="en-US" altLang="zh-CN" dirty="0" smtClean="0"/>
              <a:t>Impact on Indie and self-publishing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4816474" cy="3318936"/>
          </a:xfrm>
        </p:spPr>
        <p:txBody>
          <a:bodyPr/>
          <a:lstStyle/>
          <a:p>
            <a:r>
              <a:rPr kumimoji="1" lang="en-US" altLang="zh-CN" dirty="0" smtClean="0"/>
              <a:t>Authors leverage e-books to bypass traditional publishers</a:t>
            </a:r>
          </a:p>
          <a:p>
            <a:r>
              <a:rPr kumimoji="1" lang="en-US" altLang="zh-CN" dirty="0" smtClean="0"/>
              <a:t>Can reach their fan base quicker </a:t>
            </a:r>
          </a:p>
          <a:p>
            <a:r>
              <a:rPr kumimoji="1" lang="en-US" altLang="zh-CN" dirty="0" smtClean="0"/>
              <a:t>Lower up-front investment</a:t>
            </a:r>
          </a:p>
          <a:p>
            <a:r>
              <a:rPr kumimoji="1" lang="en-US" altLang="zh-CN" dirty="0" smtClean="0"/>
              <a:t>Higher profit margins/royalties</a:t>
            </a:r>
          </a:p>
          <a:p>
            <a:r>
              <a:rPr kumimoji="1" lang="en-US" altLang="zh-CN" dirty="0" smtClean="0"/>
              <a:t>E-books allow for growth of self-publishing </a:t>
            </a:r>
            <a:endParaRPr kumimoji="1" lang="zh-CN" altLang="en-US" dirty="0"/>
          </a:p>
        </p:txBody>
      </p:sp>
      <p:pic>
        <p:nvPicPr>
          <p:cNvPr id="4" name="图片 3" descr="2015-aug-trend-author-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90" y="1736003"/>
            <a:ext cx="5098964" cy="46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67757"/>
            <a:ext cx="9601196" cy="1303867"/>
          </a:xfrm>
        </p:spPr>
        <p:txBody>
          <a:bodyPr/>
          <a:lstStyle/>
          <a:p>
            <a:r>
              <a:rPr lang="en-US" dirty="0" smtClean="0"/>
              <a:t>Transform the competition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1" y="2683932"/>
            <a:ext cx="4371974" cy="3110444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Publishers now have to publish both the e-version and the printed version because of the growing demand of </a:t>
            </a:r>
            <a:r>
              <a:rPr kumimoji="1" lang="en-US" altLang="zh-CN" sz="3200" dirty="0" smtClean="0"/>
              <a:t>e-books.</a:t>
            </a:r>
            <a:endParaRPr kumimoji="1" lang="zh-CN" altLang="en-US" sz="3200" dirty="0"/>
          </a:p>
        </p:txBody>
      </p:sp>
      <p:pic>
        <p:nvPicPr>
          <p:cNvPr id="4" name="图片 3" descr="屏幕快照 2015-10-03 下午2.58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24" y="1317624"/>
            <a:ext cx="5666542" cy="48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44530" y="4468955"/>
            <a:ext cx="2062480" cy="116078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47630" y="2830655"/>
            <a:ext cx="1071880" cy="94488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5" name="直线连接符 4"/>
          <p:cNvCxnSpPr>
            <a:stCxn id="3" idx="4"/>
          </p:cNvCxnSpPr>
          <p:nvPr/>
        </p:nvCxnSpPr>
        <p:spPr>
          <a:xfrm>
            <a:off x="2083570" y="3775535"/>
            <a:ext cx="701040" cy="7620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直线连接符 5"/>
          <p:cNvCxnSpPr>
            <a:stCxn id="7" idx="4"/>
          </p:cNvCxnSpPr>
          <p:nvPr/>
        </p:nvCxnSpPr>
        <p:spPr>
          <a:xfrm flipH="1">
            <a:off x="3635510" y="3775535"/>
            <a:ext cx="619760" cy="7747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19330" y="2830655"/>
            <a:ext cx="1071880" cy="94488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59210" y="490583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Kindle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51410" y="312783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Reader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90810" y="3127835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Publisher</a:t>
            </a:r>
            <a:endParaRPr kumimoji="1" lang="zh-CN" altLang="en-US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95402" y="1159647"/>
            <a:ext cx="9601196" cy="130386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rgbClr val="7FCCA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E-READER </a:t>
            </a:r>
            <a:r>
              <a:rPr kumimoji="1" lang="en-US" altLang="zh-CN" dirty="0">
                <a:solidFill>
                  <a:srgbClr val="7FCCA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 NOT A WTA PLATFORM </a:t>
            </a:r>
            <a:r>
              <a:rPr kumimoji="1" lang="en-US" altLang="zh-CN" dirty="0"/>
              <a:t>but it still uses similar strategies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5694835" y="2597896"/>
            <a:ext cx="5147134" cy="331893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Vertical integration: </a:t>
            </a:r>
          </a:p>
          <a:p>
            <a:pPr lvl="1"/>
            <a:r>
              <a:rPr kumimoji="1" lang="en-US" altLang="zh-CN" dirty="0"/>
              <a:t>self-publishing: author uses low price to attract readers</a:t>
            </a:r>
          </a:p>
          <a:p>
            <a:r>
              <a:rPr kumimoji="1" lang="en-US" altLang="zh-CN" dirty="0"/>
              <a:t>Penetration pricing: </a:t>
            </a:r>
          </a:p>
          <a:p>
            <a:pPr lvl="1"/>
            <a:r>
              <a:rPr kumimoji="1" lang="en-US" altLang="zh-CN" dirty="0" smtClean="0"/>
              <a:t>Amazon </a:t>
            </a:r>
            <a:r>
              <a:rPr kumimoji="1" lang="en-US" altLang="zh-CN" dirty="0"/>
              <a:t>Unlimited</a:t>
            </a:r>
          </a:p>
          <a:p>
            <a:r>
              <a:rPr kumimoji="1" lang="en-US" altLang="zh-CN" dirty="0"/>
              <a:t>Subsidize the user</a:t>
            </a:r>
          </a:p>
          <a:p>
            <a:pPr lvl="1"/>
            <a:r>
              <a:rPr kumimoji="1" lang="en-US" altLang="zh-CN" dirty="0"/>
              <a:t>Average printed version price of a new book is 2 times of the e-book version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3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Model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100" dirty="0" smtClean="0"/>
              <a:t>Pricing Strategies)</a:t>
            </a:r>
            <a:endParaRPr lang="en-US" sz="3100" dirty="0"/>
          </a:p>
        </p:txBody>
      </p:sp>
      <p:pic>
        <p:nvPicPr>
          <p:cNvPr id="4" name="Content Placeholder 3" descr="marketBusinessModel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D4"/>
              </a:clrFrom>
              <a:clrTo>
                <a:srgbClr val="FFF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6" b="13366"/>
          <a:stretch/>
        </p:blipFill>
        <p:spPr>
          <a:xfrm>
            <a:off x="1393373" y="2439814"/>
            <a:ext cx="9408340" cy="3698695"/>
          </a:xfrm>
        </p:spPr>
      </p:pic>
    </p:spTree>
    <p:extLst>
      <p:ext uri="{BB962C8B-B14F-4D97-AF65-F5344CB8AC3E}">
        <p14:creationId xmlns:p14="http://schemas.microsoft.com/office/powerpoint/2010/main" val="5739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9527" y="982132"/>
            <a:ext cx="9601196" cy="1303867"/>
          </a:xfrm>
        </p:spPr>
        <p:txBody>
          <a:bodyPr/>
          <a:lstStyle/>
          <a:p>
            <a:r>
              <a:rPr kumimoji="1" lang="en-US" altLang="zh-CN" dirty="0" smtClean="0"/>
              <a:t>Source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Gilbert R J. E-books: A Tale of Digital Disruption[J]. The Journal of Economic Perspectives, 2015, 29(3): 165-184.</a:t>
            </a:r>
            <a:endParaRPr lang="en-US" altLang="zh-CN" u="sng" dirty="0" smtClean="0">
              <a:hlinkClick r:id="rId2"/>
            </a:endParaRPr>
          </a:p>
          <a:p>
            <a:r>
              <a:rPr lang="en-US" altLang="zh-CN" dirty="0"/>
              <a:t>Li H. The Impact of </a:t>
            </a:r>
            <a:r>
              <a:rPr lang="en-US" altLang="zh-CN" dirty="0" err="1"/>
              <a:t>Ebooks</a:t>
            </a:r>
            <a:r>
              <a:rPr lang="en-US" altLang="zh-CN" dirty="0"/>
              <a:t> on Print Book Sales: Cannibalization and Market Expansion[J]. 2013.</a:t>
            </a:r>
            <a:endParaRPr lang="en-US" altLang="zh-CN" u="sng" dirty="0" smtClean="0"/>
          </a:p>
          <a:p>
            <a:r>
              <a:rPr lang="en-US" altLang="zh-CN" u="sng" dirty="0" smtClean="0"/>
              <a:t>http</a:t>
            </a:r>
            <a:r>
              <a:rPr lang="en-US" altLang="zh-CN" u="sng" dirty="0"/>
              <a:t>://www.publishersweekly.com/pw/by-topic/industry-news/publisher-news/article/48181-penguin-satisfied-with-competitive-first</a:t>
            </a:r>
            <a:r>
              <a:rPr lang="en-US" altLang="zh-CN" u="sng" dirty="0" smtClean="0"/>
              <a:t>-half.html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://authorearnings.com/report/january-2015-author-earnings-report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authorearnings.com</a:t>
            </a:r>
            <a:r>
              <a:rPr kumimoji="1" lang="en-US" altLang="zh-CN" dirty="0"/>
              <a:t>/report/print-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-digital-report/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0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5338</TotalTime>
  <Words>635</Words>
  <Application>Microsoft Office PowerPoint</Application>
  <PresentationFormat>Custom</PresentationFormat>
  <Paragraphs>70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Impact of E-books on Publishing Industry in US</vt:lpstr>
      <vt:lpstr>Revenue from e-book sales in the United States from 2008 to 2018 (in billion U.S. dollars) </vt:lpstr>
      <vt:lpstr>E-book Sales Surpass Hardcover</vt:lpstr>
      <vt:lpstr>PowerPoint Presentation</vt:lpstr>
      <vt:lpstr>Impact on Indie and self-publishing</vt:lpstr>
      <vt:lpstr>Transform the competition model </vt:lpstr>
      <vt:lpstr>E-READER IS NOT A WTA PLATFORM but it still uses similar strategies </vt:lpstr>
      <vt:lpstr>Business Model (Pricing Strategies)</vt:lpstr>
      <vt:lpstr>Source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Ebooks Impact on Textbooks</dc:title>
  <dc:creator>Rahul Sood</dc:creator>
  <cp:lastModifiedBy>Anagha Diwanji</cp:lastModifiedBy>
  <cp:revision>52</cp:revision>
  <dcterms:created xsi:type="dcterms:W3CDTF">2015-09-18T21:32:05Z</dcterms:created>
  <dcterms:modified xsi:type="dcterms:W3CDTF">2015-10-06T01:00:09Z</dcterms:modified>
</cp:coreProperties>
</file>