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8991C5-177B-4B52-801B-A19790269FF0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0C1687-EAF5-4B84-B61B-42C31AE6CFAF}">
      <dgm:prSet phldrT="[Text]" custT="1"/>
      <dgm:spPr/>
      <dgm:t>
        <a:bodyPr/>
        <a:lstStyle/>
        <a:p>
          <a:pPr algn="ctr"/>
          <a:r>
            <a:rPr lang="en-US" sz="1800" b="1" dirty="0" smtClean="0"/>
            <a:t>Strength</a:t>
          </a:r>
        </a:p>
        <a:p>
          <a:pPr algn="l"/>
          <a:r>
            <a:rPr lang="en-US" sz="1400" dirty="0" smtClean="0"/>
            <a:t>Largest wireless provider</a:t>
          </a:r>
        </a:p>
        <a:p>
          <a:pPr algn="l"/>
          <a:r>
            <a:rPr lang="en-US" sz="1400" dirty="0" smtClean="0"/>
            <a:t>Dominates 58% of the market </a:t>
          </a:r>
        </a:p>
        <a:p>
          <a:pPr algn="l"/>
          <a:r>
            <a:rPr lang="en-US" sz="1400" dirty="0" smtClean="0"/>
            <a:t>Available in almost all cities in Niger</a:t>
          </a:r>
        </a:p>
        <a:p>
          <a:pPr algn="l"/>
          <a:r>
            <a:rPr lang="en-US" sz="1400" dirty="0" smtClean="0"/>
            <a:t>Fast expanding 3G networks with relatively cheaper packages.</a:t>
          </a:r>
          <a:endParaRPr lang="en-US" sz="1400" dirty="0"/>
        </a:p>
      </dgm:t>
    </dgm:pt>
    <dgm:pt modelId="{0E7EF641-025A-4A16-AF56-94BDA2398B4C}" type="parTrans" cxnId="{8EC1E70E-9A1D-47B8-BED5-0BECE20FA612}">
      <dgm:prSet/>
      <dgm:spPr/>
      <dgm:t>
        <a:bodyPr/>
        <a:lstStyle/>
        <a:p>
          <a:endParaRPr lang="en-US"/>
        </a:p>
      </dgm:t>
    </dgm:pt>
    <dgm:pt modelId="{8CB93996-9F91-43E9-BCF4-47D108CCC25C}" type="sibTrans" cxnId="{8EC1E70E-9A1D-47B8-BED5-0BECE20FA612}">
      <dgm:prSet/>
      <dgm:spPr/>
      <dgm:t>
        <a:bodyPr/>
        <a:lstStyle/>
        <a:p>
          <a:endParaRPr lang="en-US"/>
        </a:p>
      </dgm:t>
    </dgm:pt>
    <dgm:pt modelId="{BD01875F-BBF3-4E83-AB7D-501D3CB69FB7}">
      <dgm:prSet phldrT="[Text]" custT="1"/>
      <dgm:spPr/>
      <dgm:t>
        <a:bodyPr/>
        <a:lstStyle/>
        <a:p>
          <a:pPr algn="ctr"/>
          <a:r>
            <a:rPr lang="en-US" sz="1800" b="1" dirty="0" smtClean="0"/>
            <a:t>Weakness</a:t>
          </a:r>
        </a:p>
        <a:p>
          <a:pPr algn="l"/>
          <a:r>
            <a:rPr lang="en-US" sz="1200" dirty="0" smtClean="0"/>
            <a:t>Prices are still expensive and expansions are not complete for 3G. </a:t>
          </a:r>
        </a:p>
        <a:p>
          <a:pPr algn="l"/>
          <a:r>
            <a:rPr lang="en-US" sz="1200" dirty="0" smtClean="0"/>
            <a:t>Cases of poor management and failure to abide by contract rules</a:t>
          </a:r>
        </a:p>
        <a:p>
          <a:pPr algn="l"/>
          <a:r>
            <a:rPr lang="en-US" sz="1200" dirty="0" smtClean="0"/>
            <a:t>Fined once for irregularities in charging customers and not meeting conditions.</a:t>
          </a:r>
        </a:p>
        <a:p>
          <a:pPr algn="l"/>
          <a:r>
            <a:rPr lang="en-US" sz="1200" dirty="0" smtClean="0"/>
            <a:t> 3G services are not the most reliable form of Internet.</a:t>
          </a:r>
          <a:endParaRPr lang="en-US" sz="1200" dirty="0"/>
        </a:p>
      </dgm:t>
    </dgm:pt>
    <dgm:pt modelId="{E38DCF76-D5AE-4980-ACE8-CB8E0C66D816}" type="parTrans" cxnId="{8F6329D0-5A73-45B0-9BEA-1D1F81BB83DD}">
      <dgm:prSet/>
      <dgm:spPr/>
      <dgm:t>
        <a:bodyPr/>
        <a:lstStyle/>
        <a:p>
          <a:endParaRPr lang="en-US"/>
        </a:p>
      </dgm:t>
    </dgm:pt>
    <dgm:pt modelId="{8D21813B-C214-4EFE-B78A-7064EC58D5EC}" type="sibTrans" cxnId="{8F6329D0-5A73-45B0-9BEA-1D1F81BB83DD}">
      <dgm:prSet/>
      <dgm:spPr/>
      <dgm:t>
        <a:bodyPr/>
        <a:lstStyle/>
        <a:p>
          <a:endParaRPr lang="en-US"/>
        </a:p>
      </dgm:t>
    </dgm:pt>
    <dgm:pt modelId="{FC1D6535-B471-479F-831F-95950CF5B7D3}">
      <dgm:prSet phldrT="[Text]" custT="1"/>
      <dgm:spPr/>
      <dgm:t>
        <a:bodyPr/>
        <a:lstStyle/>
        <a:p>
          <a:pPr algn="ctr"/>
          <a:r>
            <a:rPr lang="en-US" sz="1800" b="1" dirty="0" smtClean="0"/>
            <a:t>Opportunity</a:t>
          </a:r>
        </a:p>
        <a:p>
          <a:pPr algn="l"/>
          <a:r>
            <a:rPr lang="en-US" sz="1400" dirty="0" smtClean="0"/>
            <a:t>Since it got its license for 3G progress has slowed and if it is able to offer faster speeds at better prices it could completely dominate the market.</a:t>
          </a:r>
        </a:p>
        <a:p>
          <a:pPr algn="l"/>
          <a:endParaRPr lang="en-US" sz="1400" dirty="0" smtClean="0"/>
        </a:p>
        <a:p>
          <a:pPr algn="l"/>
          <a:endParaRPr lang="en-US" sz="1400" dirty="0" smtClean="0"/>
        </a:p>
        <a:p>
          <a:pPr algn="l"/>
          <a:endParaRPr lang="en-US" sz="1400" dirty="0" smtClean="0"/>
        </a:p>
        <a:p>
          <a:pPr algn="l"/>
          <a:endParaRPr lang="en-US" sz="1400" dirty="0" smtClean="0"/>
        </a:p>
        <a:p>
          <a:pPr algn="l"/>
          <a:endParaRPr lang="en-US" sz="1400" dirty="0" smtClean="0"/>
        </a:p>
        <a:p>
          <a:pPr algn="l"/>
          <a:endParaRPr lang="en-US" sz="1400" dirty="0"/>
        </a:p>
      </dgm:t>
    </dgm:pt>
    <dgm:pt modelId="{D2C8BCD7-BAC1-4907-BA78-72B49E39014E}" type="parTrans" cxnId="{9732E64F-06CE-4B6A-96E4-610E33C86F9B}">
      <dgm:prSet/>
      <dgm:spPr/>
      <dgm:t>
        <a:bodyPr/>
        <a:lstStyle/>
        <a:p>
          <a:endParaRPr lang="en-US"/>
        </a:p>
      </dgm:t>
    </dgm:pt>
    <dgm:pt modelId="{C278114F-1CCC-43C5-805A-11DB56F4006A}" type="sibTrans" cxnId="{9732E64F-06CE-4B6A-96E4-610E33C86F9B}">
      <dgm:prSet/>
      <dgm:spPr/>
      <dgm:t>
        <a:bodyPr/>
        <a:lstStyle/>
        <a:p>
          <a:endParaRPr lang="en-US"/>
        </a:p>
      </dgm:t>
    </dgm:pt>
    <dgm:pt modelId="{92443C22-1410-452E-BBCD-B572FA3B2BC5}">
      <dgm:prSet phldrT="[Text]" custT="1"/>
      <dgm:spPr/>
      <dgm:t>
        <a:bodyPr/>
        <a:lstStyle/>
        <a:p>
          <a:pPr algn="ctr"/>
          <a:r>
            <a:rPr lang="en-US" sz="1800" b="1" dirty="0" smtClean="0"/>
            <a:t>Threat</a:t>
          </a:r>
        </a:p>
        <a:p>
          <a:pPr algn="l"/>
          <a:r>
            <a:rPr lang="en-US" sz="1400" dirty="0" smtClean="0"/>
            <a:t>Not yet as established as Orange as with regards to 3G.</a:t>
          </a:r>
        </a:p>
        <a:p>
          <a:pPr algn="ctr"/>
          <a:endParaRPr lang="en-US" sz="1800" b="1" dirty="0" smtClean="0"/>
        </a:p>
        <a:p>
          <a:pPr algn="ctr"/>
          <a:endParaRPr lang="en-US" sz="1800" b="1" dirty="0" smtClean="0"/>
        </a:p>
        <a:p>
          <a:pPr algn="ctr"/>
          <a:endParaRPr lang="en-US" sz="1800" b="1" dirty="0" smtClean="0"/>
        </a:p>
        <a:p>
          <a:pPr algn="ctr"/>
          <a:endParaRPr lang="en-US" sz="1800" b="1" dirty="0" smtClean="0"/>
        </a:p>
        <a:p>
          <a:pPr algn="ctr"/>
          <a:endParaRPr lang="en-US" sz="1800" b="1" dirty="0"/>
        </a:p>
      </dgm:t>
    </dgm:pt>
    <dgm:pt modelId="{6349DAB3-CA4D-454F-9FC7-09C1E9D272DD}" type="parTrans" cxnId="{28FC52EB-7417-4EB5-8B9A-302BDD5EA0CF}">
      <dgm:prSet/>
      <dgm:spPr/>
      <dgm:t>
        <a:bodyPr/>
        <a:lstStyle/>
        <a:p>
          <a:endParaRPr lang="en-US"/>
        </a:p>
      </dgm:t>
    </dgm:pt>
    <dgm:pt modelId="{9A594DC5-23C3-42BE-B508-DA6E26B80240}" type="sibTrans" cxnId="{28FC52EB-7417-4EB5-8B9A-302BDD5EA0CF}">
      <dgm:prSet/>
      <dgm:spPr/>
      <dgm:t>
        <a:bodyPr/>
        <a:lstStyle/>
        <a:p>
          <a:endParaRPr lang="en-US"/>
        </a:p>
      </dgm:t>
    </dgm:pt>
    <dgm:pt modelId="{577F91B6-804C-4892-BB7D-4AA2197C572A}">
      <dgm:prSet phldrT="[Text]"/>
      <dgm:spPr/>
      <dgm:t>
        <a:bodyPr/>
        <a:lstStyle/>
        <a:p>
          <a:r>
            <a:rPr lang="en-US" dirty="0" smtClean="0"/>
            <a:t>SWOT</a:t>
          </a:r>
          <a:endParaRPr lang="en-US" dirty="0"/>
        </a:p>
      </dgm:t>
    </dgm:pt>
    <dgm:pt modelId="{EDE62D69-9971-4AE4-B61C-4A9E48AD690F}" type="sibTrans" cxnId="{97C86AA6-D941-43F5-8413-73851BA30EF1}">
      <dgm:prSet/>
      <dgm:spPr/>
      <dgm:t>
        <a:bodyPr/>
        <a:lstStyle/>
        <a:p>
          <a:endParaRPr lang="en-US"/>
        </a:p>
      </dgm:t>
    </dgm:pt>
    <dgm:pt modelId="{60C9410D-8579-491E-9660-324BB164AA0F}" type="parTrans" cxnId="{97C86AA6-D941-43F5-8413-73851BA30EF1}">
      <dgm:prSet/>
      <dgm:spPr/>
      <dgm:t>
        <a:bodyPr/>
        <a:lstStyle/>
        <a:p>
          <a:endParaRPr lang="en-US"/>
        </a:p>
      </dgm:t>
    </dgm:pt>
    <dgm:pt modelId="{7E6B7E08-6FAD-41E5-A3F8-2B1D44C72931}" type="pres">
      <dgm:prSet presAssocID="{908991C5-177B-4B52-801B-A19790269FF0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0E551D-71FB-4674-B423-B98F75B16375}" type="pres">
      <dgm:prSet presAssocID="{908991C5-177B-4B52-801B-A19790269FF0}" presName="matrix" presStyleCnt="0"/>
      <dgm:spPr/>
    </dgm:pt>
    <dgm:pt modelId="{1D2DD823-5E52-4737-ABEF-0C27C39E8E0A}" type="pres">
      <dgm:prSet presAssocID="{908991C5-177B-4B52-801B-A19790269FF0}" presName="tile1" presStyleLbl="node1" presStyleIdx="0" presStyleCnt="4" custLinFactNeighborX="0"/>
      <dgm:spPr/>
      <dgm:t>
        <a:bodyPr/>
        <a:lstStyle/>
        <a:p>
          <a:endParaRPr lang="en-US"/>
        </a:p>
      </dgm:t>
    </dgm:pt>
    <dgm:pt modelId="{6746E3AA-9CF7-4CF8-93BC-2AC29972756F}" type="pres">
      <dgm:prSet presAssocID="{908991C5-177B-4B52-801B-A19790269FF0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79DBA3-E3D8-4C3E-B3A0-F74E3BF1BACD}" type="pres">
      <dgm:prSet presAssocID="{908991C5-177B-4B52-801B-A19790269FF0}" presName="tile2" presStyleLbl="node1" presStyleIdx="1" presStyleCnt="4"/>
      <dgm:spPr/>
      <dgm:t>
        <a:bodyPr/>
        <a:lstStyle/>
        <a:p>
          <a:endParaRPr lang="en-US"/>
        </a:p>
      </dgm:t>
    </dgm:pt>
    <dgm:pt modelId="{5A14AE02-33F0-4758-98D0-853F3D8D41C8}" type="pres">
      <dgm:prSet presAssocID="{908991C5-177B-4B52-801B-A19790269FF0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E78F58-5F58-4A1F-854E-0FE2F076DB9D}" type="pres">
      <dgm:prSet presAssocID="{908991C5-177B-4B52-801B-A19790269FF0}" presName="tile3" presStyleLbl="node1" presStyleIdx="2" presStyleCnt="4"/>
      <dgm:spPr/>
      <dgm:t>
        <a:bodyPr/>
        <a:lstStyle/>
        <a:p>
          <a:endParaRPr lang="en-US"/>
        </a:p>
      </dgm:t>
    </dgm:pt>
    <dgm:pt modelId="{11CB4403-5411-4846-A52F-6EE66293C14F}" type="pres">
      <dgm:prSet presAssocID="{908991C5-177B-4B52-801B-A19790269FF0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41DF03-CB4D-4389-AC2C-193D23D92A6F}" type="pres">
      <dgm:prSet presAssocID="{908991C5-177B-4B52-801B-A19790269FF0}" presName="tile4" presStyleLbl="node1" presStyleIdx="3" presStyleCnt="4" custLinFactNeighborY="0"/>
      <dgm:spPr/>
      <dgm:t>
        <a:bodyPr/>
        <a:lstStyle/>
        <a:p>
          <a:endParaRPr lang="en-US"/>
        </a:p>
      </dgm:t>
    </dgm:pt>
    <dgm:pt modelId="{1430D359-EA7B-4CC4-A703-3F2043EBFBDD}" type="pres">
      <dgm:prSet presAssocID="{908991C5-177B-4B52-801B-A19790269FF0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7E83E5-9D43-44FA-ACF1-BB0505EDC34E}" type="pres">
      <dgm:prSet presAssocID="{908991C5-177B-4B52-801B-A19790269FF0}" presName="centerTile" presStyleLbl="fgShp" presStyleIdx="0" presStyleCnt="1" custScaleX="12785" custScaleY="3918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69D568F1-28F8-4848-B6DC-E646559EEB2D}" type="presOf" srcId="{FC1D6535-B471-479F-831F-95950CF5B7D3}" destId="{38E78F58-5F58-4A1F-854E-0FE2F076DB9D}" srcOrd="0" destOrd="0" presId="urn:microsoft.com/office/officeart/2005/8/layout/matrix1"/>
    <dgm:cxn modelId="{8EC1E70E-9A1D-47B8-BED5-0BECE20FA612}" srcId="{577F91B6-804C-4892-BB7D-4AA2197C572A}" destId="{2F0C1687-EAF5-4B84-B61B-42C31AE6CFAF}" srcOrd="0" destOrd="0" parTransId="{0E7EF641-025A-4A16-AF56-94BDA2398B4C}" sibTransId="{8CB93996-9F91-43E9-BCF4-47D108CCC25C}"/>
    <dgm:cxn modelId="{1FF009AC-A840-4E89-8254-698E68CDC527}" type="presOf" srcId="{2F0C1687-EAF5-4B84-B61B-42C31AE6CFAF}" destId="{6746E3AA-9CF7-4CF8-93BC-2AC29972756F}" srcOrd="1" destOrd="0" presId="urn:microsoft.com/office/officeart/2005/8/layout/matrix1"/>
    <dgm:cxn modelId="{9ECEED69-167A-40E6-903C-DA5C2BADF5A0}" type="presOf" srcId="{2F0C1687-EAF5-4B84-B61B-42C31AE6CFAF}" destId="{1D2DD823-5E52-4737-ABEF-0C27C39E8E0A}" srcOrd="0" destOrd="0" presId="urn:microsoft.com/office/officeart/2005/8/layout/matrix1"/>
    <dgm:cxn modelId="{3EF91644-2194-4DAA-8969-08C5EDEE56EC}" type="presOf" srcId="{577F91B6-804C-4892-BB7D-4AA2197C572A}" destId="{347E83E5-9D43-44FA-ACF1-BB0505EDC34E}" srcOrd="0" destOrd="0" presId="urn:microsoft.com/office/officeart/2005/8/layout/matrix1"/>
    <dgm:cxn modelId="{5192383B-F28E-4C9B-9C4F-6D91FC3D7F4A}" type="presOf" srcId="{92443C22-1410-452E-BBCD-B572FA3B2BC5}" destId="{1430D359-EA7B-4CC4-A703-3F2043EBFBDD}" srcOrd="1" destOrd="0" presId="urn:microsoft.com/office/officeart/2005/8/layout/matrix1"/>
    <dgm:cxn modelId="{24791751-8226-44C6-BC70-16BE7BFC03B9}" type="presOf" srcId="{92443C22-1410-452E-BBCD-B572FA3B2BC5}" destId="{C841DF03-CB4D-4389-AC2C-193D23D92A6F}" srcOrd="0" destOrd="0" presId="urn:microsoft.com/office/officeart/2005/8/layout/matrix1"/>
    <dgm:cxn modelId="{97C86AA6-D941-43F5-8413-73851BA30EF1}" srcId="{908991C5-177B-4B52-801B-A19790269FF0}" destId="{577F91B6-804C-4892-BB7D-4AA2197C572A}" srcOrd="0" destOrd="0" parTransId="{60C9410D-8579-491E-9660-324BB164AA0F}" sibTransId="{EDE62D69-9971-4AE4-B61C-4A9E48AD690F}"/>
    <dgm:cxn modelId="{2CCF7AD9-A15A-4044-AA2B-A7162F58AF32}" type="presOf" srcId="{BD01875F-BBF3-4E83-AB7D-501D3CB69FB7}" destId="{9279DBA3-E3D8-4C3E-B3A0-F74E3BF1BACD}" srcOrd="0" destOrd="0" presId="urn:microsoft.com/office/officeart/2005/8/layout/matrix1"/>
    <dgm:cxn modelId="{8F6329D0-5A73-45B0-9BEA-1D1F81BB83DD}" srcId="{577F91B6-804C-4892-BB7D-4AA2197C572A}" destId="{BD01875F-BBF3-4E83-AB7D-501D3CB69FB7}" srcOrd="1" destOrd="0" parTransId="{E38DCF76-D5AE-4980-ACE8-CB8E0C66D816}" sibTransId="{8D21813B-C214-4EFE-B78A-7064EC58D5EC}"/>
    <dgm:cxn modelId="{00DD4C70-0659-49B6-8128-0CCD1AC16FF6}" type="presOf" srcId="{BD01875F-BBF3-4E83-AB7D-501D3CB69FB7}" destId="{5A14AE02-33F0-4758-98D0-853F3D8D41C8}" srcOrd="1" destOrd="0" presId="urn:microsoft.com/office/officeart/2005/8/layout/matrix1"/>
    <dgm:cxn modelId="{28FC52EB-7417-4EB5-8B9A-302BDD5EA0CF}" srcId="{577F91B6-804C-4892-BB7D-4AA2197C572A}" destId="{92443C22-1410-452E-BBCD-B572FA3B2BC5}" srcOrd="3" destOrd="0" parTransId="{6349DAB3-CA4D-454F-9FC7-09C1E9D272DD}" sibTransId="{9A594DC5-23C3-42BE-B508-DA6E26B80240}"/>
    <dgm:cxn modelId="{9732E64F-06CE-4B6A-96E4-610E33C86F9B}" srcId="{577F91B6-804C-4892-BB7D-4AA2197C572A}" destId="{FC1D6535-B471-479F-831F-95950CF5B7D3}" srcOrd="2" destOrd="0" parTransId="{D2C8BCD7-BAC1-4907-BA78-72B49E39014E}" sibTransId="{C278114F-1CCC-43C5-805A-11DB56F4006A}"/>
    <dgm:cxn modelId="{03BEFD3E-560C-48D7-B39E-7F9CA565DB0D}" type="presOf" srcId="{FC1D6535-B471-479F-831F-95950CF5B7D3}" destId="{11CB4403-5411-4846-A52F-6EE66293C14F}" srcOrd="1" destOrd="0" presId="urn:microsoft.com/office/officeart/2005/8/layout/matrix1"/>
    <dgm:cxn modelId="{75531886-0A7A-460F-8A6C-D1F9F893AABE}" type="presOf" srcId="{908991C5-177B-4B52-801B-A19790269FF0}" destId="{7E6B7E08-6FAD-41E5-A3F8-2B1D44C72931}" srcOrd="0" destOrd="0" presId="urn:microsoft.com/office/officeart/2005/8/layout/matrix1"/>
    <dgm:cxn modelId="{F92F2572-6834-4661-9B93-D5E0EE906F16}" type="presParOf" srcId="{7E6B7E08-6FAD-41E5-A3F8-2B1D44C72931}" destId="{EF0E551D-71FB-4674-B423-B98F75B16375}" srcOrd="0" destOrd="0" presId="urn:microsoft.com/office/officeart/2005/8/layout/matrix1"/>
    <dgm:cxn modelId="{F7B9C149-92F2-4992-99DA-4FCBC7AECE44}" type="presParOf" srcId="{EF0E551D-71FB-4674-B423-B98F75B16375}" destId="{1D2DD823-5E52-4737-ABEF-0C27C39E8E0A}" srcOrd="0" destOrd="0" presId="urn:microsoft.com/office/officeart/2005/8/layout/matrix1"/>
    <dgm:cxn modelId="{732CCE85-8F17-4697-8A31-7605F16AA833}" type="presParOf" srcId="{EF0E551D-71FB-4674-B423-B98F75B16375}" destId="{6746E3AA-9CF7-4CF8-93BC-2AC29972756F}" srcOrd="1" destOrd="0" presId="urn:microsoft.com/office/officeart/2005/8/layout/matrix1"/>
    <dgm:cxn modelId="{82FBD5F5-894B-47A3-B1FD-BEFF92FC719B}" type="presParOf" srcId="{EF0E551D-71FB-4674-B423-B98F75B16375}" destId="{9279DBA3-E3D8-4C3E-B3A0-F74E3BF1BACD}" srcOrd="2" destOrd="0" presId="urn:microsoft.com/office/officeart/2005/8/layout/matrix1"/>
    <dgm:cxn modelId="{2F28815F-10C5-43AF-B5FC-2F22F589B8A5}" type="presParOf" srcId="{EF0E551D-71FB-4674-B423-B98F75B16375}" destId="{5A14AE02-33F0-4758-98D0-853F3D8D41C8}" srcOrd="3" destOrd="0" presId="urn:microsoft.com/office/officeart/2005/8/layout/matrix1"/>
    <dgm:cxn modelId="{CD9DCC27-7D5C-4E4D-8B32-0AB6D346880A}" type="presParOf" srcId="{EF0E551D-71FB-4674-B423-B98F75B16375}" destId="{38E78F58-5F58-4A1F-854E-0FE2F076DB9D}" srcOrd="4" destOrd="0" presId="urn:microsoft.com/office/officeart/2005/8/layout/matrix1"/>
    <dgm:cxn modelId="{FA25D68C-088B-40D2-A106-1E8DE6D27366}" type="presParOf" srcId="{EF0E551D-71FB-4674-B423-B98F75B16375}" destId="{11CB4403-5411-4846-A52F-6EE66293C14F}" srcOrd="5" destOrd="0" presId="urn:microsoft.com/office/officeart/2005/8/layout/matrix1"/>
    <dgm:cxn modelId="{E0782321-E702-4DBC-9EF6-631F286F7181}" type="presParOf" srcId="{EF0E551D-71FB-4674-B423-B98F75B16375}" destId="{C841DF03-CB4D-4389-AC2C-193D23D92A6F}" srcOrd="6" destOrd="0" presId="urn:microsoft.com/office/officeart/2005/8/layout/matrix1"/>
    <dgm:cxn modelId="{11ED682B-5A8C-4A96-8CB0-3C2F2F6C92B9}" type="presParOf" srcId="{EF0E551D-71FB-4674-B423-B98F75B16375}" destId="{1430D359-EA7B-4CC4-A703-3F2043EBFBDD}" srcOrd="7" destOrd="0" presId="urn:microsoft.com/office/officeart/2005/8/layout/matrix1"/>
    <dgm:cxn modelId="{96CD93B1-21C9-4F5E-94DE-B4F6B0FD71B6}" type="presParOf" srcId="{7E6B7E08-6FAD-41E5-A3F8-2B1D44C72931}" destId="{347E83E5-9D43-44FA-ACF1-BB0505EDC34E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8991C5-177B-4B52-801B-A19790269FF0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0C1687-EAF5-4B84-B61B-42C31AE6CFAF}">
      <dgm:prSet phldrT="[Text]" custT="1"/>
      <dgm:spPr/>
      <dgm:t>
        <a:bodyPr/>
        <a:lstStyle/>
        <a:p>
          <a:pPr algn="ctr"/>
          <a:r>
            <a:rPr lang="en-US" sz="1800" b="1" dirty="0" smtClean="0"/>
            <a:t>Strength</a:t>
          </a:r>
        </a:p>
        <a:p>
          <a:pPr algn="l"/>
          <a:r>
            <a:rPr lang="en-US" sz="1400" dirty="0" smtClean="0"/>
            <a:t>Most reliable wireline provider.</a:t>
          </a:r>
        </a:p>
        <a:p>
          <a:pPr algn="l"/>
          <a:r>
            <a:rPr lang="en-US" sz="1400" dirty="0" smtClean="0"/>
            <a:t>Provides internet to 40+ cities and currently has contracts with a number of countries to lay fiber optics backbone network in Niamey.</a:t>
          </a:r>
          <a:endParaRPr lang="en-US" sz="1400" dirty="0"/>
        </a:p>
      </dgm:t>
    </dgm:pt>
    <dgm:pt modelId="{0E7EF641-025A-4A16-AF56-94BDA2398B4C}" type="parTrans" cxnId="{8EC1E70E-9A1D-47B8-BED5-0BECE20FA612}">
      <dgm:prSet/>
      <dgm:spPr/>
      <dgm:t>
        <a:bodyPr/>
        <a:lstStyle/>
        <a:p>
          <a:endParaRPr lang="en-US"/>
        </a:p>
      </dgm:t>
    </dgm:pt>
    <dgm:pt modelId="{8CB93996-9F91-43E9-BCF4-47D108CCC25C}" type="sibTrans" cxnId="{8EC1E70E-9A1D-47B8-BED5-0BECE20FA612}">
      <dgm:prSet/>
      <dgm:spPr/>
      <dgm:t>
        <a:bodyPr/>
        <a:lstStyle/>
        <a:p>
          <a:endParaRPr lang="en-US"/>
        </a:p>
      </dgm:t>
    </dgm:pt>
    <dgm:pt modelId="{BD01875F-BBF3-4E83-AB7D-501D3CB69FB7}">
      <dgm:prSet phldrT="[Text]" custT="1"/>
      <dgm:spPr/>
      <dgm:t>
        <a:bodyPr/>
        <a:lstStyle/>
        <a:p>
          <a:pPr algn="ctr"/>
          <a:r>
            <a:rPr lang="en-US" sz="1800" b="1" dirty="0" smtClean="0"/>
            <a:t>Weakness</a:t>
          </a:r>
        </a:p>
        <a:p>
          <a:pPr algn="l"/>
          <a:r>
            <a:rPr lang="en-US" sz="1400" dirty="0" smtClean="0"/>
            <a:t>Still depends mostly on copper lines with fiber optic progress being slow. </a:t>
          </a:r>
        </a:p>
        <a:p>
          <a:pPr algn="l"/>
          <a:r>
            <a:rPr lang="en-US" sz="1400" dirty="0" smtClean="0"/>
            <a:t>Relatively high costs considering the modest speeds being provided.</a:t>
          </a:r>
          <a:endParaRPr lang="en-US" sz="1400" dirty="0"/>
        </a:p>
      </dgm:t>
    </dgm:pt>
    <dgm:pt modelId="{E38DCF76-D5AE-4980-ACE8-CB8E0C66D816}" type="parTrans" cxnId="{8F6329D0-5A73-45B0-9BEA-1D1F81BB83DD}">
      <dgm:prSet/>
      <dgm:spPr/>
      <dgm:t>
        <a:bodyPr/>
        <a:lstStyle/>
        <a:p>
          <a:endParaRPr lang="en-US"/>
        </a:p>
      </dgm:t>
    </dgm:pt>
    <dgm:pt modelId="{8D21813B-C214-4EFE-B78A-7064EC58D5EC}" type="sibTrans" cxnId="{8F6329D0-5A73-45B0-9BEA-1D1F81BB83DD}">
      <dgm:prSet/>
      <dgm:spPr/>
      <dgm:t>
        <a:bodyPr/>
        <a:lstStyle/>
        <a:p>
          <a:endParaRPr lang="en-US"/>
        </a:p>
      </dgm:t>
    </dgm:pt>
    <dgm:pt modelId="{FC1D6535-B471-479F-831F-95950CF5B7D3}">
      <dgm:prSet phldrT="[Text]" custT="1"/>
      <dgm:spPr/>
      <dgm:t>
        <a:bodyPr/>
        <a:lstStyle/>
        <a:p>
          <a:pPr algn="ctr"/>
          <a:r>
            <a:rPr lang="en-US" sz="1800" b="1" dirty="0" smtClean="0"/>
            <a:t>Opportunity</a:t>
          </a:r>
        </a:p>
        <a:p>
          <a:pPr algn="l"/>
          <a:r>
            <a:rPr lang="en-US" sz="1400" dirty="0" smtClean="0"/>
            <a:t>Numerous deals with countries to replace copper lines with fiber optic backbone for main cities and neighboring countries.</a:t>
          </a:r>
        </a:p>
        <a:p>
          <a:pPr algn="l"/>
          <a:endParaRPr lang="en-US" sz="1400" dirty="0" smtClean="0"/>
        </a:p>
        <a:p>
          <a:pPr algn="l"/>
          <a:endParaRPr lang="en-US" sz="1400" dirty="0" smtClean="0"/>
        </a:p>
        <a:p>
          <a:pPr algn="l"/>
          <a:endParaRPr lang="en-US" sz="1400" dirty="0" smtClean="0"/>
        </a:p>
        <a:p>
          <a:pPr algn="l"/>
          <a:endParaRPr lang="en-US" sz="1400" dirty="0" smtClean="0"/>
        </a:p>
        <a:p>
          <a:pPr algn="l"/>
          <a:endParaRPr lang="en-US" sz="1400" dirty="0"/>
        </a:p>
      </dgm:t>
    </dgm:pt>
    <dgm:pt modelId="{D2C8BCD7-BAC1-4907-BA78-72B49E39014E}" type="parTrans" cxnId="{9732E64F-06CE-4B6A-96E4-610E33C86F9B}">
      <dgm:prSet/>
      <dgm:spPr/>
      <dgm:t>
        <a:bodyPr/>
        <a:lstStyle/>
        <a:p>
          <a:endParaRPr lang="en-US"/>
        </a:p>
      </dgm:t>
    </dgm:pt>
    <dgm:pt modelId="{C278114F-1CCC-43C5-805A-11DB56F4006A}" type="sibTrans" cxnId="{9732E64F-06CE-4B6A-96E4-610E33C86F9B}">
      <dgm:prSet/>
      <dgm:spPr/>
      <dgm:t>
        <a:bodyPr/>
        <a:lstStyle/>
        <a:p>
          <a:endParaRPr lang="en-US"/>
        </a:p>
      </dgm:t>
    </dgm:pt>
    <dgm:pt modelId="{92443C22-1410-452E-BBCD-B572FA3B2BC5}">
      <dgm:prSet phldrT="[Text]" custT="1"/>
      <dgm:spPr/>
      <dgm:t>
        <a:bodyPr/>
        <a:lstStyle/>
        <a:p>
          <a:pPr algn="ctr"/>
          <a:r>
            <a:rPr lang="en-US" sz="1800" b="1" dirty="0" smtClean="0"/>
            <a:t>Threat</a:t>
          </a:r>
        </a:p>
        <a:p>
          <a:pPr algn="l"/>
          <a:r>
            <a:rPr lang="en-US" sz="1400" dirty="0" smtClean="0"/>
            <a:t>Repeated failures at privatization due to poor management</a:t>
          </a:r>
        </a:p>
        <a:p>
          <a:pPr algn="l"/>
          <a:r>
            <a:rPr lang="en-US" sz="1400" dirty="0" smtClean="0"/>
            <a:t>Failure to meet contractual obligations Lack of competition from other providers.</a:t>
          </a:r>
          <a:endParaRPr lang="en-US" sz="1400" b="1" dirty="0" smtClean="0"/>
        </a:p>
        <a:p>
          <a:pPr algn="ctr"/>
          <a:endParaRPr lang="en-US" sz="1800" b="1" dirty="0" smtClean="0"/>
        </a:p>
        <a:p>
          <a:pPr algn="ctr"/>
          <a:endParaRPr lang="en-US" sz="1800" b="1" dirty="0" smtClean="0"/>
        </a:p>
        <a:p>
          <a:pPr algn="ctr"/>
          <a:endParaRPr lang="en-US" sz="1800" b="1" dirty="0" smtClean="0"/>
        </a:p>
        <a:p>
          <a:pPr algn="ctr"/>
          <a:endParaRPr lang="en-US" sz="1800" b="1" dirty="0"/>
        </a:p>
      </dgm:t>
    </dgm:pt>
    <dgm:pt modelId="{6349DAB3-CA4D-454F-9FC7-09C1E9D272DD}" type="parTrans" cxnId="{28FC52EB-7417-4EB5-8B9A-302BDD5EA0CF}">
      <dgm:prSet/>
      <dgm:spPr/>
      <dgm:t>
        <a:bodyPr/>
        <a:lstStyle/>
        <a:p>
          <a:endParaRPr lang="en-US"/>
        </a:p>
      </dgm:t>
    </dgm:pt>
    <dgm:pt modelId="{9A594DC5-23C3-42BE-B508-DA6E26B80240}" type="sibTrans" cxnId="{28FC52EB-7417-4EB5-8B9A-302BDD5EA0CF}">
      <dgm:prSet/>
      <dgm:spPr/>
      <dgm:t>
        <a:bodyPr/>
        <a:lstStyle/>
        <a:p>
          <a:endParaRPr lang="en-US"/>
        </a:p>
      </dgm:t>
    </dgm:pt>
    <dgm:pt modelId="{577F91B6-804C-4892-BB7D-4AA2197C572A}">
      <dgm:prSet phldrT="[Text]"/>
      <dgm:spPr/>
      <dgm:t>
        <a:bodyPr/>
        <a:lstStyle/>
        <a:p>
          <a:r>
            <a:rPr lang="en-US" dirty="0" smtClean="0"/>
            <a:t>SWOT</a:t>
          </a:r>
          <a:endParaRPr lang="en-US" dirty="0"/>
        </a:p>
      </dgm:t>
    </dgm:pt>
    <dgm:pt modelId="{EDE62D69-9971-4AE4-B61C-4A9E48AD690F}" type="sibTrans" cxnId="{97C86AA6-D941-43F5-8413-73851BA30EF1}">
      <dgm:prSet/>
      <dgm:spPr/>
      <dgm:t>
        <a:bodyPr/>
        <a:lstStyle/>
        <a:p>
          <a:endParaRPr lang="en-US"/>
        </a:p>
      </dgm:t>
    </dgm:pt>
    <dgm:pt modelId="{60C9410D-8579-491E-9660-324BB164AA0F}" type="parTrans" cxnId="{97C86AA6-D941-43F5-8413-73851BA30EF1}">
      <dgm:prSet/>
      <dgm:spPr/>
      <dgm:t>
        <a:bodyPr/>
        <a:lstStyle/>
        <a:p>
          <a:endParaRPr lang="en-US"/>
        </a:p>
      </dgm:t>
    </dgm:pt>
    <dgm:pt modelId="{7E6B7E08-6FAD-41E5-A3F8-2B1D44C72931}" type="pres">
      <dgm:prSet presAssocID="{908991C5-177B-4B52-801B-A19790269FF0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0E551D-71FB-4674-B423-B98F75B16375}" type="pres">
      <dgm:prSet presAssocID="{908991C5-177B-4B52-801B-A19790269FF0}" presName="matrix" presStyleCnt="0"/>
      <dgm:spPr/>
    </dgm:pt>
    <dgm:pt modelId="{1D2DD823-5E52-4737-ABEF-0C27C39E8E0A}" type="pres">
      <dgm:prSet presAssocID="{908991C5-177B-4B52-801B-A19790269FF0}" presName="tile1" presStyleLbl="node1" presStyleIdx="0" presStyleCnt="4" custLinFactNeighborX="0"/>
      <dgm:spPr/>
      <dgm:t>
        <a:bodyPr/>
        <a:lstStyle/>
        <a:p>
          <a:endParaRPr lang="en-US"/>
        </a:p>
      </dgm:t>
    </dgm:pt>
    <dgm:pt modelId="{6746E3AA-9CF7-4CF8-93BC-2AC29972756F}" type="pres">
      <dgm:prSet presAssocID="{908991C5-177B-4B52-801B-A19790269FF0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79DBA3-E3D8-4C3E-B3A0-F74E3BF1BACD}" type="pres">
      <dgm:prSet presAssocID="{908991C5-177B-4B52-801B-A19790269FF0}" presName="tile2" presStyleLbl="node1" presStyleIdx="1" presStyleCnt="4"/>
      <dgm:spPr/>
      <dgm:t>
        <a:bodyPr/>
        <a:lstStyle/>
        <a:p>
          <a:endParaRPr lang="en-US"/>
        </a:p>
      </dgm:t>
    </dgm:pt>
    <dgm:pt modelId="{5A14AE02-33F0-4758-98D0-853F3D8D41C8}" type="pres">
      <dgm:prSet presAssocID="{908991C5-177B-4B52-801B-A19790269FF0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E78F58-5F58-4A1F-854E-0FE2F076DB9D}" type="pres">
      <dgm:prSet presAssocID="{908991C5-177B-4B52-801B-A19790269FF0}" presName="tile3" presStyleLbl="node1" presStyleIdx="2" presStyleCnt="4"/>
      <dgm:spPr/>
      <dgm:t>
        <a:bodyPr/>
        <a:lstStyle/>
        <a:p>
          <a:endParaRPr lang="en-US"/>
        </a:p>
      </dgm:t>
    </dgm:pt>
    <dgm:pt modelId="{11CB4403-5411-4846-A52F-6EE66293C14F}" type="pres">
      <dgm:prSet presAssocID="{908991C5-177B-4B52-801B-A19790269FF0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41DF03-CB4D-4389-AC2C-193D23D92A6F}" type="pres">
      <dgm:prSet presAssocID="{908991C5-177B-4B52-801B-A19790269FF0}" presName="tile4" presStyleLbl="node1" presStyleIdx="3" presStyleCnt="4" custLinFactNeighborY="0"/>
      <dgm:spPr/>
      <dgm:t>
        <a:bodyPr/>
        <a:lstStyle/>
        <a:p>
          <a:endParaRPr lang="en-US"/>
        </a:p>
      </dgm:t>
    </dgm:pt>
    <dgm:pt modelId="{1430D359-EA7B-4CC4-A703-3F2043EBFBDD}" type="pres">
      <dgm:prSet presAssocID="{908991C5-177B-4B52-801B-A19790269FF0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7E83E5-9D43-44FA-ACF1-BB0505EDC34E}" type="pres">
      <dgm:prSet presAssocID="{908991C5-177B-4B52-801B-A19790269FF0}" presName="centerTile" presStyleLbl="fgShp" presStyleIdx="0" presStyleCnt="1" custScaleX="12785" custScaleY="3918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8EC1E70E-9A1D-47B8-BED5-0BECE20FA612}" srcId="{577F91B6-804C-4892-BB7D-4AA2197C572A}" destId="{2F0C1687-EAF5-4B84-B61B-42C31AE6CFAF}" srcOrd="0" destOrd="0" parTransId="{0E7EF641-025A-4A16-AF56-94BDA2398B4C}" sibTransId="{8CB93996-9F91-43E9-BCF4-47D108CCC25C}"/>
    <dgm:cxn modelId="{C017B78B-F1CA-4EA9-BB89-2E301184A167}" type="presOf" srcId="{92443C22-1410-452E-BBCD-B572FA3B2BC5}" destId="{1430D359-EA7B-4CC4-A703-3F2043EBFBDD}" srcOrd="1" destOrd="0" presId="urn:microsoft.com/office/officeart/2005/8/layout/matrix1"/>
    <dgm:cxn modelId="{D22E8E48-86A1-41D7-BE94-769D2949CC65}" type="presOf" srcId="{BD01875F-BBF3-4E83-AB7D-501D3CB69FB7}" destId="{5A14AE02-33F0-4758-98D0-853F3D8D41C8}" srcOrd="1" destOrd="0" presId="urn:microsoft.com/office/officeart/2005/8/layout/matrix1"/>
    <dgm:cxn modelId="{97C86AA6-D941-43F5-8413-73851BA30EF1}" srcId="{908991C5-177B-4B52-801B-A19790269FF0}" destId="{577F91B6-804C-4892-BB7D-4AA2197C572A}" srcOrd="0" destOrd="0" parTransId="{60C9410D-8579-491E-9660-324BB164AA0F}" sibTransId="{EDE62D69-9971-4AE4-B61C-4A9E48AD690F}"/>
    <dgm:cxn modelId="{8F6329D0-5A73-45B0-9BEA-1D1F81BB83DD}" srcId="{577F91B6-804C-4892-BB7D-4AA2197C572A}" destId="{BD01875F-BBF3-4E83-AB7D-501D3CB69FB7}" srcOrd="1" destOrd="0" parTransId="{E38DCF76-D5AE-4980-ACE8-CB8E0C66D816}" sibTransId="{8D21813B-C214-4EFE-B78A-7064EC58D5EC}"/>
    <dgm:cxn modelId="{C9C6BC8C-6797-44FD-861A-B84C53897011}" type="presOf" srcId="{2F0C1687-EAF5-4B84-B61B-42C31AE6CFAF}" destId="{6746E3AA-9CF7-4CF8-93BC-2AC29972756F}" srcOrd="1" destOrd="0" presId="urn:microsoft.com/office/officeart/2005/8/layout/matrix1"/>
    <dgm:cxn modelId="{C44DBCF0-EBD5-47AC-88E7-A319A41F583E}" type="presOf" srcId="{2F0C1687-EAF5-4B84-B61B-42C31AE6CFAF}" destId="{1D2DD823-5E52-4737-ABEF-0C27C39E8E0A}" srcOrd="0" destOrd="0" presId="urn:microsoft.com/office/officeart/2005/8/layout/matrix1"/>
    <dgm:cxn modelId="{F1840898-C16A-494E-B811-C26172B9011D}" type="presOf" srcId="{FC1D6535-B471-479F-831F-95950CF5B7D3}" destId="{38E78F58-5F58-4A1F-854E-0FE2F076DB9D}" srcOrd="0" destOrd="0" presId="urn:microsoft.com/office/officeart/2005/8/layout/matrix1"/>
    <dgm:cxn modelId="{A0159363-6BB0-4EA6-BD89-61503DA72F93}" type="presOf" srcId="{BD01875F-BBF3-4E83-AB7D-501D3CB69FB7}" destId="{9279DBA3-E3D8-4C3E-B3A0-F74E3BF1BACD}" srcOrd="0" destOrd="0" presId="urn:microsoft.com/office/officeart/2005/8/layout/matrix1"/>
    <dgm:cxn modelId="{28FC52EB-7417-4EB5-8B9A-302BDD5EA0CF}" srcId="{577F91B6-804C-4892-BB7D-4AA2197C572A}" destId="{92443C22-1410-452E-BBCD-B572FA3B2BC5}" srcOrd="3" destOrd="0" parTransId="{6349DAB3-CA4D-454F-9FC7-09C1E9D272DD}" sibTransId="{9A594DC5-23C3-42BE-B508-DA6E26B80240}"/>
    <dgm:cxn modelId="{6337353E-6AD9-4FFC-8DFD-D16E5C568034}" type="presOf" srcId="{92443C22-1410-452E-BBCD-B572FA3B2BC5}" destId="{C841DF03-CB4D-4389-AC2C-193D23D92A6F}" srcOrd="0" destOrd="0" presId="urn:microsoft.com/office/officeart/2005/8/layout/matrix1"/>
    <dgm:cxn modelId="{9732E64F-06CE-4B6A-96E4-610E33C86F9B}" srcId="{577F91B6-804C-4892-BB7D-4AA2197C572A}" destId="{FC1D6535-B471-479F-831F-95950CF5B7D3}" srcOrd="2" destOrd="0" parTransId="{D2C8BCD7-BAC1-4907-BA78-72B49E39014E}" sibTransId="{C278114F-1CCC-43C5-805A-11DB56F4006A}"/>
    <dgm:cxn modelId="{B4A0B19C-9022-411C-B3BA-653AE5821F1B}" type="presOf" srcId="{908991C5-177B-4B52-801B-A19790269FF0}" destId="{7E6B7E08-6FAD-41E5-A3F8-2B1D44C72931}" srcOrd="0" destOrd="0" presId="urn:microsoft.com/office/officeart/2005/8/layout/matrix1"/>
    <dgm:cxn modelId="{4AAB503D-4CBD-48E9-A6AE-9A86712DD12F}" type="presOf" srcId="{FC1D6535-B471-479F-831F-95950CF5B7D3}" destId="{11CB4403-5411-4846-A52F-6EE66293C14F}" srcOrd="1" destOrd="0" presId="urn:microsoft.com/office/officeart/2005/8/layout/matrix1"/>
    <dgm:cxn modelId="{87022771-5C00-4632-8324-FCDA0A8F4D01}" type="presOf" srcId="{577F91B6-804C-4892-BB7D-4AA2197C572A}" destId="{347E83E5-9D43-44FA-ACF1-BB0505EDC34E}" srcOrd="0" destOrd="0" presId="urn:microsoft.com/office/officeart/2005/8/layout/matrix1"/>
    <dgm:cxn modelId="{EF3F0C76-20A9-42E9-98BE-0212435FA8C1}" type="presParOf" srcId="{7E6B7E08-6FAD-41E5-A3F8-2B1D44C72931}" destId="{EF0E551D-71FB-4674-B423-B98F75B16375}" srcOrd="0" destOrd="0" presId="urn:microsoft.com/office/officeart/2005/8/layout/matrix1"/>
    <dgm:cxn modelId="{7BAC0274-913A-4177-958E-E0C976F8AA3A}" type="presParOf" srcId="{EF0E551D-71FB-4674-B423-B98F75B16375}" destId="{1D2DD823-5E52-4737-ABEF-0C27C39E8E0A}" srcOrd="0" destOrd="0" presId="urn:microsoft.com/office/officeart/2005/8/layout/matrix1"/>
    <dgm:cxn modelId="{8DE95EDD-4B21-4432-A9F9-55F7A7603869}" type="presParOf" srcId="{EF0E551D-71FB-4674-B423-B98F75B16375}" destId="{6746E3AA-9CF7-4CF8-93BC-2AC29972756F}" srcOrd="1" destOrd="0" presId="urn:microsoft.com/office/officeart/2005/8/layout/matrix1"/>
    <dgm:cxn modelId="{A38E6FB4-693D-4781-8932-A7662F31A096}" type="presParOf" srcId="{EF0E551D-71FB-4674-B423-B98F75B16375}" destId="{9279DBA3-E3D8-4C3E-B3A0-F74E3BF1BACD}" srcOrd="2" destOrd="0" presId="urn:microsoft.com/office/officeart/2005/8/layout/matrix1"/>
    <dgm:cxn modelId="{FE883056-DE2F-42A7-A767-1CA6D8EA57EE}" type="presParOf" srcId="{EF0E551D-71FB-4674-B423-B98F75B16375}" destId="{5A14AE02-33F0-4758-98D0-853F3D8D41C8}" srcOrd="3" destOrd="0" presId="urn:microsoft.com/office/officeart/2005/8/layout/matrix1"/>
    <dgm:cxn modelId="{AB2B82DC-CECC-43F3-9BCF-AEBE85D0D6D8}" type="presParOf" srcId="{EF0E551D-71FB-4674-B423-B98F75B16375}" destId="{38E78F58-5F58-4A1F-854E-0FE2F076DB9D}" srcOrd="4" destOrd="0" presId="urn:microsoft.com/office/officeart/2005/8/layout/matrix1"/>
    <dgm:cxn modelId="{4244CE0A-0339-4EF6-91DF-8EDDCB333729}" type="presParOf" srcId="{EF0E551D-71FB-4674-B423-B98F75B16375}" destId="{11CB4403-5411-4846-A52F-6EE66293C14F}" srcOrd="5" destOrd="0" presId="urn:microsoft.com/office/officeart/2005/8/layout/matrix1"/>
    <dgm:cxn modelId="{E9770711-9E43-4142-B55E-7F33040C2225}" type="presParOf" srcId="{EF0E551D-71FB-4674-B423-B98F75B16375}" destId="{C841DF03-CB4D-4389-AC2C-193D23D92A6F}" srcOrd="6" destOrd="0" presId="urn:microsoft.com/office/officeart/2005/8/layout/matrix1"/>
    <dgm:cxn modelId="{9909B676-AD6D-4430-AFEC-50F2A541CAE6}" type="presParOf" srcId="{EF0E551D-71FB-4674-B423-B98F75B16375}" destId="{1430D359-EA7B-4CC4-A703-3F2043EBFBDD}" srcOrd="7" destOrd="0" presId="urn:microsoft.com/office/officeart/2005/8/layout/matrix1"/>
    <dgm:cxn modelId="{93E8B29A-F7D4-4A1A-B1FF-B1DACABEC37F}" type="presParOf" srcId="{7E6B7E08-6FAD-41E5-A3F8-2B1D44C72931}" destId="{347E83E5-9D43-44FA-ACF1-BB0505EDC34E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8991C5-177B-4B52-801B-A19790269FF0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0C1687-EAF5-4B84-B61B-42C31AE6CFAF}">
      <dgm:prSet phldrT="[Text]" custT="1"/>
      <dgm:spPr/>
      <dgm:t>
        <a:bodyPr/>
        <a:lstStyle/>
        <a:p>
          <a:pPr algn="ctr"/>
          <a:r>
            <a:rPr lang="en-US" sz="1800" b="1" dirty="0" smtClean="0"/>
            <a:t>Strength</a:t>
          </a:r>
        </a:p>
        <a:p>
          <a:pPr algn="l"/>
          <a:r>
            <a:rPr lang="en-US" sz="1400" dirty="0" smtClean="0"/>
            <a:t>Offer Wi-Max, which is the latest technology offered amongst large-scale competitors. </a:t>
          </a:r>
        </a:p>
        <a:p>
          <a:pPr algn="l"/>
          <a:r>
            <a:rPr lang="en-US" sz="1400" dirty="0" smtClean="0"/>
            <a:t>Cover largest cities in Niger where maximum internet users are located.</a:t>
          </a:r>
          <a:endParaRPr lang="en-US" sz="1400" dirty="0"/>
        </a:p>
      </dgm:t>
    </dgm:pt>
    <dgm:pt modelId="{0E7EF641-025A-4A16-AF56-94BDA2398B4C}" type="parTrans" cxnId="{8EC1E70E-9A1D-47B8-BED5-0BECE20FA612}">
      <dgm:prSet/>
      <dgm:spPr/>
      <dgm:t>
        <a:bodyPr/>
        <a:lstStyle/>
        <a:p>
          <a:endParaRPr lang="en-US"/>
        </a:p>
      </dgm:t>
    </dgm:pt>
    <dgm:pt modelId="{8CB93996-9F91-43E9-BCF4-47D108CCC25C}" type="sibTrans" cxnId="{8EC1E70E-9A1D-47B8-BED5-0BECE20FA612}">
      <dgm:prSet/>
      <dgm:spPr/>
      <dgm:t>
        <a:bodyPr/>
        <a:lstStyle/>
        <a:p>
          <a:endParaRPr lang="en-US"/>
        </a:p>
      </dgm:t>
    </dgm:pt>
    <dgm:pt modelId="{BD01875F-BBF3-4E83-AB7D-501D3CB69FB7}">
      <dgm:prSet phldrT="[Text]" custT="1"/>
      <dgm:spPr/>
      <dgm:t>
        <a:bodyPr/>
        <a:lstStyle/>
        <a:p>
          <a:pPr algn="ctr"/>
          <a:r>
            <a:rPr lang="en-US" sz="1800" b="1" dirty="0" smtClean="0"/>
            <a:t>Weakness</a:t>
          </a:r>
        </a:p>
        <a:p>
          <a:pPr algn="l"/>
          <a:r>
            <a:rPr lang="en-US" sz="1400" dirty="0" smtClean="0"/>
            <a:t>Prevalent only in few major cities</a:t>
          </a:r>
          <a:r>
            <a:rPr lang="en-US" sz="1800" dirty="0" smtClean="0"/>
            <a:t>.</a:t>
          </a:r>
          <a:endParaRPr lang="en-US" sz="1200" dirty="0"/>
        </a:p>
      </dgm:t>
    </dgm:pt>
    <dgm:pt modelId="{E38DCF76-D5AE-4980-ACE8-CB8E0C66D816}" type="parTrans" cxnId="{8F6329D0-5A73-45B0-9BEA-1D1F81BB83DD}">
      <dgm:prSet/>
      <dgm:spPr/>
      <dgm:t>
        <a:bodyPr/>
        <a:lstStyle/>
        <a:p>
          <a:endParaRPr lang="en-US"/>
        </a:p>
      </dgm:t>
    </dgm:pt>
    <dgm:pt modelId="{8D21813B-C214-4EFE-B78A-7064EC58D5EC}" type="sibTrans" cxnId="{8F6329D0-5A73-45B0-9BEA-1D1F81BB83DD}">
      <dgm:prSet/>
      <dgm:spPr/>
      <dgm:t>
        <a:bodyPr/>
        <a:lstStyle/>
        <a:p>
          <a:endParaRPr lang="en-US"/>
        </a:p>
      </dgm:t>
    </dgm:pt>
    <dgm:pt modelId="{FC1D6535-B471-479F-831F-95950CF5B7D3}">
      <dgm:prSet phldrT="[Text]" custT="1"/>
      <dgm:spPr/>
      <dgm:t>
        <a:bodyPr/>
        <a:lstStyle/>
        <a:p>
          <a:pPr algn="ctr"/>
          <a:r>
            <a:rPr lang="en-US" sz="1800" b="1" dirty="0" smtClean="0"/>
            <a:t>Opportunity</a:t>
          </a:r>
        </a:p>
        <a:p>
          <a:pPr algn="l"/>
          <a:r>
            <a:rPr lang="en-US" sz="1400" dirty="0" smtClean="0"/>
            <a:t>Could expand to more countries, thus creating a larger customer base.</a:t>
          </a:r>
        </a:p>
        <a:p>
          <a:pPr algn="l"/>
          <a:r>
            <a:rPr lang="en-US" sz="1400" dirty="0" smtClean="0"/>
            <a:t>Also looking likely to break the monopoly of </a:t>
          </a:r>
          <a:r>
            <a:rPr lang="en-US" sz="1400" dirty="0" err="1" smtClean="0"/>
            <a:t>Sonitel</a:t>
          </a:r>
          <a:r>
            <a:rPr lang="en-US" sz="1400" dirty="0" smtClean="0"/>
            <a:t> with its customer base and technology provided.</a:t>
          </a:r>
        </a:p>
        <a:p>
          <a:pPr algn="l"/>
          <a:endParaRPr lang="en-US" sz="1400" dirty="0" smtClean="0"/>
        </a:p>
        <a:p>
          <a:pPr algn="l"/>
          <a:endParaRPr lang="en-US" sz="1400" dirty="0" smtClean="0"/>
        </a:p>
        <a:p>
          <a:pPr algn="l"/>
          <a:endParaRPr lang="en-US" sz="1400" dirty="0" smtClean="0"/>
        </a:p>
        <a:p>
          <a:pPr algn="l"/>
          <a:endParaRPr lang="en-US" sz="1400" dirty="0" smtClean="0"/>
        </a:p>
        <a:p>
          <a:pPr algn="l"/>
          <a:endParaRPr lang="en-US" sz="1400" dirty="0"/>
        </a:p>
      </dgm:t>
    </dgm:pt>
    <dgm:pt modelId="{D2C8BCD7-BAC1-4907-BA78-72B49E39014E}" type="parTrans" cxnId="{9732E64F-06CE-4B6A-96E4-610E33C86F9B}">
      <dgm:prSet/>
      <dgm:spPr/>
      <dgm:t>
        <a:bodyPr/>
        <a:lstStyle/>
        <a:p>
          <a:endParaRPr lang="en-US"/>
        </a:p>
      </dgm:t>
    </dgm:pt>
    <dgm:pt modelId="{C278114F-1CCC-43C5-805A-11DB56F4006A}" type="sibTrans" cxnId="{9732E64F-06CE-4B6A-96E4-610E33C86F9B}">
      <dgm:prSet/>
      <dgm:spPr/>
      <dgm:t>
        <a:bodyPr/>
        <a:lstStyle/>
        <a:p>
          <a:endParaRPr lang="en-US"/>
        </a:p>
      </dgm:t>
    </dgm:pt>
    <dgm:pt modelId="{92443C22-1410-452E-BBCD-B572FA3B2BC5}">
      <dgm:prSet phldrT="[Text]" custT="1"/>
      <dgm:spPr/>
      <dgm:t>
        <a:bodyPr/>
        <a:lstStyle/>
        <a:p>
          <a:pPr algn="ctr"/>
          <a:r>
            <a:rPr lang="en-US" sz="1800" b="1" dirty="0" smtClean="0"/>
            <a:t>Threat</a:t>
          </a:r>
        </a:p>
        <a:p>
          <a:pPr algn="l"/>
          <a:r>
            <a:rPr lang="en-US" sz="1400" dirty="0" smtClean="0"/>
            <a:t>Still not properly established amongst home owners.</a:t>
          </a:r>
          <a:endParaRPr lang="en-US" sz="1400" b="1" dirty="0" smtClean="0"/>
        </a:p>
        <a:p>
          <a:pPr algn="ctr"/>
          <a:endParaRPr lang="en-US" sz="1800" b="1" dirty="0" smtClean="0"/>
        </a:p>
        <a:p>
          <a:pPr algn="ctr"/>
          <a:endParaRPr lang="en-US" sz="1800" b="1" dirty="0" smtClean="0"/>
        </a:p>
        <a:p>
          <a:pPr algn="ctr"/>
          <a:endParaRPr lang="en-US" sz="1800" b="1" dirty="0" smtClean="0"/>
        </a:p>
        <a:p>
          <a:pPr algn="ctr"/>
          <a:endParaRPr lang="en-US" sz="1800" b="1" dirty="0"/>
        </a:p>
      </dgm:t>
    </dgm:pt>
    <dgm:pt modelId="{6349DAB3-CA4D-454F-9FC7-09C1E9D272DD}" type="parTrans" cxnId="{28FC52EB-7417-4EB5-8B9A-302BDD5EA0CF}">
      <dgm:prSet/>
      <dgm:spPr/>
      <dgm:t>
        <a:bodyPr/>
        <a:lstStyle/>
        <a:p>
          <a:endParaRPr lang="en-US"/>
        </a:p>
      </dgm:t>
    </dgm:pt>
    <dgm:pt modelId="{9A594DC5-23C3-42BE-B508-DA6E26B80240}" type="sibTrans" cxnId="{28FC52EB-7417-4EB5-8B9A-302BDD5EA0CF}">
      <dgm:prSet/>
      <dgm:spPr/>
      <dgm:t>
        <a:bodyPr/>
        <a:lstStyle/>
        <a:p>
          <a:endParaRPr lang="en-US"/>
        </a:p>
      </dgm:t>
    </dgm:pt>
    <dgm:pt modelId="{577F91B6-804C-4892-BB7D-4AA2197C572A}">
      <dgm:prSet phldrT="[Text]"/>
      <dgm:spPr/>
      <dgm:t>
        <a:bodyPr/>
        <a:lstStyle/>
        <a:p>
          <a:r>
            <a:rPr lang="en-US" dirty="0" smtClean="0"/>
            <a:t>SWOT</a:t>
          </a:r>
          <a:endParaRPr lang="en-US" dirty="0"/>
        </a:p>
      </dgm:t>
    </dgm:pt>
    <dgm:pt modelId="{EDE62D69-9971-4AE4-B61C-4A9E48AD690F}" type="sibTrans" cxnId="{97C86AA6-D941-43F5-8413-73851BA30EF1}">
      <dgm:prSet/>
      <dgm:spPr/>
      <dgm:t>
        <a:bodyPr/>
        <a:lstStyle/>
        <a:p>
          <a:endParaRPr lang="en-US"/>
        </a:p>
      </dgm:t>
    </dgm:pt>
    <dgm:pt modelId="{60C9410D-8579-491E-9660-324BB164AA0F}" type="parTrans" cxnId="{97C86AA6-D941-43F5-8413-73851BA30EF1}">
      <dgm:prSet/>
      <dgm:spPr/>
      <dgm:t>
        <a:bodyPr/>
        <a:lstStyle/>
        <a:p>
          <a:endParaRPr lang="en-US"/>
        </a:p>
      </dgm:t>
    </dgm:pt>
    <dgm:pt modelId="{7E6B7E08-6FAD-41E5-A3F8-2B1D44C72931}" type="pres">
      <dgm:prSet presAssocID="{908991C5-177B-4B52-801B-A19790269FF0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0E551D-71FB-4674-B423-B98F75B16375}" type="pres">
      <dgm:prSet presAssocID="{908991C5-177B-4B52-801B-A19790269FF0}" presName="matrix" presStyleCnt="0"/>
      <dgm:spPr/>
    </dgm:pt>
    <dgm:pt modelId="{1D2DD823-5E52-4737-ABEF-0C27C39E8E0A}" type="pres">
      <dgm:prSet presAssocID="{908991C5-177B-4B52-801B-A19790269FF0}" presName="tile1" presStyleLbl="node1" presStyleIdx="0" presStyleCnt="4" custLinFactNeighborX="0"/>
      <dgm:spPr/>
      <dgm:t>
        <a:bodyPr/>
        <a:lstStyle/>
        <a:p>
          <a:endParaRPr lang="en-US"/>
        </a:p>
      </dgm:t>
    </dgm:pt>
    <dgm:pt modelId="{6746E3AA-9CF7-4CF8-93BC-2AC29972756F}" type="pres">
      <dgm:prSet presAssocID="{908991C5-177B-4B52-801B-A19790269FF0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79DBA3-E3D8-4C3E-B3A0-F74E3BF1BACD}" type="pres">
      <dgm:prSet presAssocID="{908991C5-177B-4B52-801B-A19790269FF0}" presName="tile2" presStyleLbl="node1" presStyleIdx="1" presStyleCnt="4"/>
      <dgm:spPr/>
      <dgm:t>
        <a:bodyPr/>
        <a:lstStyle/>
        <a:p>
          <a:endParaRPr lang="en-US"/>
        </a:p>
      </dgm:t>
    </dgm:pt>
    <dgm:pt modelId="{5A14AE02-33F0-4758-98D0-853F3D8D41C8}" type="pres">
      <dgm:prSet presAssocID="{908991C5-177B-4B52-801B-A19790269FF0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E78F58-5F58-4A1F-854E-0FE2F076DB9D}" type="pres">
      <dgm:prSet presAssocID="{908991C5-177B-4B52-801B-A19790269FF0}" presName="tile3" presStyleLbl="node1" presStyleIdx="2" presStyleCnt="4"/>
      <dgm:spPr/>
      <dgm:t>
        <a:bodyPr/>
        <a:lstStyle/>
        <a:p>
          <a:endParaRPr lang="en-US"/>
        </a:p>
      </dgm:t>
    </dgm:pt>
    <dgm:pt modelId="{11CB4403-5411-4846-A52F-6EE66293C14F}" type="pres">
      <dgm:prSet presAssocID="{908991C5-177B-4B52-801B-A19790269FF0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41DF03-CB4D-4389-AC2C-193D23D92A6F}" type="pres">
      <dgm:prSet presAssocID="{908991C5-177B-4B52-801B-A19790269FF0}" presName="tile4" presStyleLbl="node1" presStyleIdx="3" presStyleCnt="4" custLinFactNeighborY="0"/>
      <dgm:spPr/>
      <dgm:t>
        <a:bodyPr/>
        <a:lstStyle/>
        <a:p>
          <a:endParaRPr lang="en-US"/>
        </a:p>
      </dgm:t>
    </dgm:pt>
    <dgm:pt modelId="{1430D359-EA7B-4CC4-A703-3F2043EBFBDD}" type="pres">
      <dgm:prSet presAssocID="{908991C5-177B-4B52-801B-A19790269FF0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7E83E5-9D43-44FA-ACF1-BB0505EDC34E}" type="pres">
      <dgm:prSet presAssocID="{908991C5-177B-4B52-801B-A19790269FF0}" presName="centerTile" presStyleLbl="fgShp" presStyleIdx="0" presStyleCnt="1" custScaleX="12785" custScaleY="3918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8EC1E70E-9A1D-47B8-BED5-0BECE20FA612}" srcId="{577F91B6-804C-4892-BB7D-4AA2197C572A}" destId="{2F0C1687-EAF5-4B84-B61B-42C31AE6CFAF}" srcOrd="0" destOrd="0" parTransId="{0E7EF641-025A-4A16-AF56-94BDA2398B4C}" sibTransId="{8CB93996-9F91-43E9-BCF4-47D108CCC25C}"/>
    <dgm:cxn modelId="{6316543F-F652-4FE8-92FA-44916154FE92}" type="presOf" srcId="{2F0C1687-EAF5-4B84-B61B-42C31AE6CFAF}" destId="{1D2DD823-5E52-4737-ABEF-0C27C39E8E0A}" srcOrd="0" destOrd="0" presId="urn:microsoft.com/office/officeart/2005/8/layout/matrix1"/>
    <dgm:cxn modelId="{67DACD46-3B6C-49F0-BDCC-8F839E15C23C}" type="presOf" srcId="{2F0C1687-EAF5-4B84-B61B-42C31AE6CFAF}" destId="{6746E3AA-9CF7-4CF8-93BC-2AC29972756F}" srcOrd="1" destOrd="0" presId="urn:microsoft.com/office/officeart/2005/8/layout/matrix1"/>
    <dgm:cxn modelId="{840CE8C3-7BEE-4084-9A48-69ADB8D8E9E2}" type="presOf" srcId="{92443C22-1410-452E-BBCD-B572FA3B2BC5}" destId="{1430D359-EA7B-4CC4-A703-3F2043EBFBDD}" srcOrd="1" destOrd="0" presId="urn:microsoft.com/office/officeart/2005/8/layout/matrix1"/>
    <dgm:cxn modelId="{97C86AA6-D941-43F5-8413-73851BA30EF1}" srcId="{908991C5-177B-4B52-801B-A19790269FF0}" destId="{577F91B6-804C-4892-BB7D-4AA2197C572A}" srcOrd="0" destOrd="0" parTransId="{60C9410D-8579-491E-9660-324BB164AA0F}" sibTransId="{EDE62D69-9971-4AE4-B61C-4A9E48AD690F}"/>
    <dgm:cxn modelId="{F5161A33-DB18-4446-A7B9-75B9B5AA822B}" type="presOf" srcId="{92443C22-1410-452E-BBCD-B572FA3B2BC5}" destId="{C841DF03-CB4D-4389-AC2C-193D23D92A6F}" srcOrd="0" destOrd="0" presId="urn:microsoft.com/office/officeart/2005/8/layout/matrix1"/>
    <dgm:cxn modelId="{EE5B2683-5557-46E6-9746-4DF8CD8BCBE6}" type="presOf" srcId="{FC1D6535-B471-479F-831F-95950CF5B7D3}" destId="{38E78F58-5F58-4A1F-854E-0FE2F076DB9D}" srcOrd="0" destOrd="0" presId="urn:microsoft.com/office/officeart/2005/8/layout/matrix1"/>
    <dgm:cxn modelId="{8F6329D0-5A73-45B0-9BEA-1D1F81BB83DD}" srcId="{577F91B6-804C-4892-BB7D-4AA2197C572A}" destId="{BD01875F-BBF3-4E83-AB7D-501D3CB69FB7}" srcOrd="1" destOrd="0" parTransId="{E38DCF76-D5AE-4980-ACE8-CB8E0C66D816}" sibTransId="{8D21813B-C214-4EFE-B78A-7064EC58D5EC}"/>
    <dgm:cxn modelId="{12D7A9CC-ACB6-4D60-B9ED-3A0E978704BC}" type="presOf" srcId="{577F91B6-804C-4892-BB7D-4AA2197C572A}" destId="{347E83E5-9D43-44FA-ACF1-BB0505EDC34E}" srcOrd="0" destOrd="0" presId="urn:microsoft.com/office/officeart/2005/8/layout/matrix1"/>
    <dgm:cxn modelId="{A85ED7DE-EAEB-44BE-9F23-A5918B8899C2}" type="presOf" srcId="{BD01875F-BBF3-4E83-AB7D-501D3CB69FB7}" destId="{9279DBA3-E3D8-4C3E-B3A0-F74E3BF1BACD}" srcOrd="0" destOrd="0" presId="urn:microsoft.com/office/officeart/2005/8/layout/matrix1"/>
    <dgm:cxn modelId="{28FC52EB-7417-4EB5-8B9A-302BDD5EA0CF}" srcId="{577F91B6-804C-4892-BB7D-4AA2197C572A}" destId="{92443C22-1410-452E-BBCD-B572FA3B2BC5}" srcOrd="3" destOrd="0" parTransId="{6349DAB3-CA4D-454F-9FC7-09C1E9D272DD}" sibTransId="{9A594DC5-23C3-42BE-B508-DA6E26B80240}"/>
    <dgm:cxn modelId="{9732E64F-06CE-4B6A-96E4-610E33C86F9B}" srcId="{577F91B6-804C-4892-BB7D-4AA2197C572A}" destId="{FC1D6535-B471-479F-831F-95950CF5B7D3}" srcOrd="2" destOrd="0" parTransId="{D2C8BCD7-BAC1-4907-BA78-72B49E39014E}" sibTransId="{C278114F-1CCC-43C5-805A-11DB56F4006A}"/>
    <dgm:cxn modelId="{277178AE-4587-4A4B-8F43-9E6EEC4CD6DD}" type="presOf" srcId="{BD01875F-BBF3-4E83-AB7D-501D3CB69FB7}" destId="{5A14AE02-33F0-4758-98D0-853F3D8D41C8}" srcOrd="1" destOrd="0" presId="urn:microsoft.com/office/officeart/2005/8/layout/matrix1"/>
    <dgm:cxn modelId="{1B8B83DA-51A5-4DE4-88EB-56F00C1D230E}" type="presOf" srcId="{FC1D6535-B471-479F-831F-95950CF5B7D3}" destId="{11CB4403-5411-4846-A52F-6EE66293C14F}" srcOrd="1" destOrd="0" presId="urn:microsoft.com/office/officeart/2005/8/layout/matrix1"/>
    <dgm:cxn modelId="{5E51AA7A-4065-4DD7-BBFE-FBAF1ABBBFBC}" type="presOf" srcId="{908991C5-177B-4B52-801B-A19790269FF0}" destId="{7E6B7E08-6FAD-41E5-A3F8-2B1D44C72931}" srcOrd="0" destOrd="0" presId="urn:microsoft.com/office/officeart/2005/8/layout/matrix1"/>
    <dgm:cxn modelId="{7E7FF65C-CEB2-445D-8A64-237EBC37D64D}" type="presParOf" srcId="{7E6B7E08-6FAD-41E5-A3F8-2B1D44C72931}" destId="{EF0E551D-71FB-4674-B423-B98F75B16375}" srcOrd="0" destOrd="0" presId="urn:microsoft.com/office/officeart/2005/8/layout/matrix1"/>
    <dgm:cxn modelId="{C07DB089-3AF9-4D9E-A094-8721D48742B5}" type="presParOf" srcId="{EF0E551D-71FB-4674-B423-B98F75B16375}" destId="{1D2DD823-5E52-4737-ABEF-0C27C39E8E0A}" srcOrd="0" destOrd="0" presId="urn:microsoft.com/office/officeart/2005/8/layout/matrix1"/>
    <dgm:cxn modelId="{076A8F58-38E8-4B7F-8726-BA24E5DA3804}" type="presParOf" srcId="{EF0E551D-71FB-4674-B423-B98F75B16375}" destId="{6746E3AA-9CF7-4CF8-93BC-2AC29972756F}" srcOrd="1" destOrd="0" presId="urn:microsoft.com/office/officeart/2005/8/layout/matrix1"/>
    <dgm:cxn modelId="{59E8916E-5524-4DE4-ACFB-67326327F2CC}" type="presParOf" srcId="{EF0E551D-71FB-4674-B423-B98F75B16375}" destId="{9279DBA3-E3D8-4C3E-B3A0-F74E3BF1BACD}" srcOrd="2" destOrd="0" presId="urn:microsoft.com/office/officeart/2005/8/layout/matrix1"/>
    <dgm:cxn modelId="{76FF88E0-BAFA-4A6C-A021-FC74C1F3E959}" type="presParOf" srcId="{EF0E551D-71FB-4674-B423-B98F75B16375}" destId="{5A14AE02-33F0-4758-98D0-853F3D8D41C8}" srcOrd="3" destOrd="0" presId="urn:microsoft.com/office/officeart/2005/8/layout/matrix1"/>
    <dgm:cxn modelId="{7105447A-4886-44A4-A84B-0B021AEBFB96}" type="presParOf" srcId="{EF0E551D-71FB-4674-B423-B98F75B16375}" destId="{38E78F58-5F58-4A1F-854E-0FE2F076DB9D}" srcOrd="4" destOrd="0" presId="urn:microsoft.com/office/officeart/2005/8/layout/matrix1"/>
    <dgm:cxn modelId="{2DF447E9-9BD4-4B0E-A467-15C07EE86BA0}" type="presParOf" srcId="{EF0E551D-71FB-4674-B423-B98F75B16375}" destId="{11CB4403-5411-4846-A52F-6EE66293C14F}" srcOrd="5" destOrd="0" presId="urn:microsoft.com/office/officeart/2005/8/layout/matrix1"/>
    <dgm:cxn modelId="{47F4F103-BBAC-457F-A2D9-89B0EA1E1F1D}" type="presParOf" srcId="{EF0E551D-71FB-4674-B423-B98F75B16375}" destId="{C841DF03-CB4D-4389-AC2C-193D23D92A6F}" srcOrd="6" destOrd="0" presId="urn:microsoft.com/office/officeart/2005/8/layout/matrix1"/>
    <dgm:cxn modelId="{5E1E8AAA-1F19-40AC-87FB-E7F2785FD3D9}" type="presParOf" srcId="{EF0E551D-71FB-4674-B423-B98F75B16375}" destId="{1430D359-EA7B-4CC4-A703-3F2043EBFBDD}" srcOrd="7" destOrd="0" presId="urn:microsoft.com/office/officeart/2005/8/layout/matrix1"/>
    <dgm:cxn modelId="{A4946577-9204-43D4-ABEA-EA2AF84F4DBB}" type="presParOf" srcId="{7E6B7E08-6FAD-41E5-A3F8-2B1D44C72931}" destId="{347E83E5-9D43-44FA-ACF1-BB0505EDC34E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2285" y="320040"/>
            <a:ext cx="8915399" cy="2262781"/>
          </a:xfrm>
        </p:spPr>
        <p:txBody>
          <a:bodyPr>
            <a:normAutofit/>
          </a:bodyPr>
          <a:lstStyle/>
          <a:p>
            <a:r>
              <a:rPr lang="en-US" sz="8000" dirty="0" err="1" smtClean="0"/>
              <a:t>Donco</a:t>
            </a:r>
            <a:r>
              <a:rPr lang="en-US" sz="8000" dirty="0" smtClean="0"/>
              <a:t> in Niger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2285" y="3008377"/>
            <a:ext cx="9569926" cy="331927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BUDT758Z – Track 0501</a:t>
            </a:r>
          </a:p>
          <a:p>
            <a:r>
              <a:rPr lang="en-US" sz="2200" dirty="0" smtClean="0"/>
              <a:t>Roma </a:t>
            </a:r>
            <a:r>
              <a:rPr lang="en-US" sz="2200" dirty="0" err="1" smtClean="0"/>
              <a:t>Kaul</a:t>
            </a:r>
            <a:r>
              <a:rPr lang="en-US" sz="2200" dirty="0" smtClean="0"/>
              <a:t> </a:t>
            </a:r>
            <a:r>
              <a:rPr lang="en-US" sz="2200" dirty="0"/>
              <a:t>(Regulation, </a:t>
            </a:r>
            <a:r>
              <a:rPr lang="en-US" sz="2200" dirty="0" smtClean="0"/>
              <a:t>Recommendation, Security)</a:t>
            </a:r>
            <a:endParaRPr lang="en-US" sz="2200" dirty="0" smtClean="0"/>
          </a:p>
          <a:p>
            <a:r>
              <a:rPr lang="en-US" sz="2200" dirty="0" smtClean="0"/>
              <a:t>Akshar </a:t>
            </a:r>
            <a:r>
              <a:rPr lang="en-US" sz="2200" dirty="0" smtClean="0"/>
              <a:t>Krishnamurthy(Country Profile, Recommendation, Security)</a:t>
            </a:r>
            <a:endParaRPr lang="en-US" sz="2200" dirty="0" smtClean="0"/>
          </a:p>
          <a:p>
            <a:r>
              <a:rPr lang="en-US" sz="2200" dirty="0" err="1" smtClean="0"/>
              <a:t>Anshul</a:t>
            </a:r>
            <a:r>
              <a:rPr lang="en-US" sz="2200" dirty="0" smtClean="0"/>
              <a:t> </a:t>
            </a:r>
            <a:r>
              <a:rPr lang="en-US" sz="2200" dirty="0" err="1" smtClean="0"/>
              <a:t>Uchil</a:t>
            </a:r>
            <a:r>
              <a:rPr lang="en-US" sz="2200" dirty="0" smtClean="0"/>
              <a:t> </a:t>
            </a:r>
            <a:r>
              <a:rPr lang="en-US" sz="2200" dirty="0"/>
              <a:t>(Wireless, </a:t>
            </a:r>
            <a:r>
              <a:rPr lang="en-US" sz="2200" dirty="0" smtClean="0"/>
              <a:t>Recommendation, Security)</a:t>
            </a:r>
            <a:endParaRPr lang="en-US" sz="2200" dirty="0" smtClean="0"/>
          </a:p>
          <a:p>
            <a:r>
              <a:rPr lang="en-US" sz="2200" dirty="0" err="1" smtClean="0"/>
              <a:t>Deepthi</a:t>
            </a:r>
            <a:r>
              <a:rPr lang="en-US" sz="2200" dirty="0" smtClean="0"/>
              <a:t> </a:t>
            </a:r>
            <a:r>
              <a:rPr lang="en-US" sz="2200" dirty="0" err="1" smtClean="0"/>
              <a:t>Viswanath</a:t>
            </a:r>
            <a:r>
              <a:rPr lang="en-US" sz="2200" dirty="0" smtClean="0"/>
              <a:t> </a:t>
            </a:r>
            <a:r>
              <a:rPr lang="en-US" sz="2200" dirty="0"/>
              <a:t>(Wireline, </a:t>
            </a:r>
            <a:r>
              <a:rPr lang="en-US" sz="2200" dirty="0" smtClean="0"/>
              <a:t>Recommendation, Security)</a:t>
            </a:r>
            <a:endParaRPr lang="en-US" sz="22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412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 (Speed)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No need for high speeds due to small businesses present in Niger.</a:t>
            </a:r>
          </a:p>
          <a:p>
            <a:r>
              <a:rPr lang="en-US" dirty="0" smtClean="0"/>
              <a:t>Approximate speed required: (10*1024*8)/(60*60) = 23 kbps.</a:t>
            </a:r>
          </a:p>
          <a:p>
            <a:r>
              <a:rPr lang="en-US" dirty="0" smtClean="0"/>
              <a:t>Speed we would consider taking into account </a:t>
            </a:r>
          </a:p>
          <a:p>
            <a:pPr marL="0" indent="0">
              <a:buNone/>
            </a:pPr>
            <a:r>
              <a:rPr lang="en-US" dirty="0" smtClean="0"/>
              <a:t>     the possibility of expansion : 100kbps.</a:t>
            </a:r>
          </a:p>
          <a:p>
            <a:r>
              <a:rPr lang="en-US" dirty="0" smtClean="0"/>
              <a:t>A connection speed of 128 Kbps would be sufficient.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416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 (Location)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location for setting up base should be the capital Niamey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It has </a:t>
            </a:r>
            <a:r>
              <a:rPr lang="en-US" dirty="0"/>
              <a:t>a strong backbone network consisting of fiber optics and all the future development plans going to take place has included the </a:t>
            </a:r>
            <a:r>
              <a:rPr lang="en-US" dirty="0" smtClean="0"/>
              <a:t>capital.</a:t>
            </a:r>
          </a:p>
          <a:p>
            <a:r>
              <a:rPr lang="en-US" dirty="0"/>
              <a:t>In addition, we recommend </a:t>
            </a:r>
            <a:r>
              <a:rPr lang="en-US" dirty="0" err="1"/>
              <a:t>Zinder</a:t>
            </a:r>
            <a:r>
              <a:rPr lang="en-US" dirty="0"/>
              <a:t>, second largest city in Niger after the capital itself as a secondary location base for </a:t>
            </a:r>
            <a:r>
              <a:rPr lang="en-US" dirty="0" err="1"/>
              <a:t>DonCo</a:t>
            </a:r>
            <a:r>
              <a:rPr lang="en-US" dirty="0"/>
              <a:t> suppliers as it has all the latest services and major providers of Niger coverage. </a:t>
            </a:r>
            <a:endParaRPr lang="en-US" dirty="0" smtClean="0"/>
          </a:p>
          <a:p>
            <a:r>
              <a:rPr lang="en-US" dirty="0" err="1" smtClean="0"/>
              <a:t>Arit</a:t>
            </a:r>
            <a:r>
              <a:rPr lang="en-US" dirty="0" smtClean="0"/>
              <a:t>, </a:t>
            </a:r>
            <a:r>
              <a:rPr lang="en-US" dirty="0" err="1" smtClean="0"/>
              <a:t>Agadez</a:t>
            </a:r>
            <a:r>
              <a:rPr lang="en-US" dirty="0" smtClean="0"/>
              <a:t> and </a:t>
            </a:r>
            <a:r>
              <a:rPr lang="en-US" dirty="0" err="1" smtClean="0"/>
              <a:t>Maradi</a:t>
            </a:r>
            <a:r>
              <a:rPr lang="en-US" dirty="0"/>
              <a:t> </a:t>
            </a:r>
            <a:r>
              <a:rPr lang="en-US" dirty="0" smtClean="0"/>
              <a:t>are also feasible locations as Orange Niger offers Wi Max services to these locations.</a:t>
            </a:r>
          </a:p>
          <a:p>
            <a:r>
              <a:rPr lang="en-US" dirty="0" smtClean="0"/>
              <a:t>A few other smaller cities are also feasible depending on the requirements.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124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 (ISP)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Orange Niger with highest priority for 5 major cities as it provides WiMax-802.16e service. </a:t>
            </a:r>
            <a:endParaRPr lang="en-US" dirty="0" smtClean="0"/>
          </a:p>
          <a:p>
            <a:r>
              <a:rPr lang="en-US" dirty="0"/>
              <a:t>This technology being faster and more reliable than the others available in these cities makes it our first choice.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recommend </a:t>
            </a:r>
            <a:r>
              <a:rPr lang="en-US" dirty="0" err="1"/>
              <a:t>Sonitel</a:t>
            </a:r>
            <a:r>
              <a:rPr lang="en-US" dirty="0"/>
              <a:t> For the other smaller cities like </a:t>
            </a:r>
            <a:r>
              <a:rPr lang="en-US" dirty="0" err="1"/>
              <a:t>Birni</a:t>
            </a:r>
            <a:r>
              <a:rPr lang="en-US" dirty="0"/>
              <a:t>, </a:t>
            </a:r>
            <a:r>
              <a:rPr lang="en-US" dirty="0" err="1"/>
              <a:t>Kollo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</a:t>
            </a:r>
            <a:r>
              <a:rPr lang="en-US" dirty="0" smtClean="0"/>
              <a:t>as </a:t>
            </a:r>
            <a:r>
              <a:rPr lang="en-US" dirty="0"/>
              <a:t>the ADSL service provided is reliable and cheaper. </a:t>
            </a:r>
            <a:endParaRPr lang="en-US" dirty="0" smtClean="0"/>
          </a:p>
          <a:p>
            <a:r>
              <a:rPr lang="en-US" dirty="0" smtClean="0"/>
              <a:t>3G </a:t>
            </a:r>
            <a:r>
              <a:rPr lang="en-US" dirty="0" err="1" smtClean="0"/>
              <a:t>servies</a:t>
            </a:r>
            <a:r>
              <a:rPr lang="en-US" dirty="0" smtClean="0"/>
              <a:t> being unreliable in this country we recommend we stick with these 2 providers only.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561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SWOT Analysis (Airtel)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1516833"/>
              </p:ext>
            </p:extLst>
          </p:nvPr>
        </p:nvGraphicFramePr>
        <p:xfrm>
          <a:off x="2075688" y="1737360"/>
          <a:ext cx="9774935" cy="448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2257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SWOT Analysis (</a:t>
            </a:r>
            <a:r>
              <a:rPr lang="en-US" dirty="0" err="1" smtClean="0"/>
              <a:t>Sonitel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220542"/>
              </p:ext>
            </p:extLst>
          </p:nvPr>
        </p:nvGraphicFramePr>
        <p:xfrm>
          <a:off x="2075688" y="1737360"/>
          <a:ext cx="9774935" cy="448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2207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SWOT Analysis (Orange Niger)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3882036"/>
              </p:ext>
            </p:extLst>
          </p:nvPr>
        </p:nvGraphicFramePr>
        <p:xfrm>
          <a:off x="2075688" y="1737360"/>
          <a:ext cx="9774935" cy="448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7512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Cyber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4757" y="2133600"/>
            <a:ext cx="5786033" cy="3777622"/>
          </a:xfrm>
        </p:spPr>
        <p:txBody>
          <a:bodyPr/>
          <a:lstStyle/>
          <a:p>
            <a:r>
              <a:rPr lang="en-US" dirty="0"/>
              <a:t>Niger has been relatively immune to cyber-attacks as compared to other countries, </a:t>
            </a:r>
            <a:r>
              <a:rPr lang="en-US" dirty="0" smtClean="0"/>
              <a:t>in </a:t>
            </a:r>
            <a:r>
              <a:rPr lang="en-US" dirty="0"/>
              <a:t>spite of minimal steps taken by the government to counter cyber-</a:t>
            </a:r>
            <a:r>
              <a:rPr lang="en-US" dirty="0" smtClean="0"/>
              <a:t>attacks.</a:t>
            </a:r>
          </a:p>
          <a:p>
            <a:r>
              <a:rPr lang="en-US" dirty="0"/>
              <a:t>A</a:t>
            </a:r>
            <a:r>
              <a:rPr lang="en-US" dirty="0" smtClean="0"/>
              <a:t>ccess </a:t>
            </a:r>
            <a:r>
              <a:rPr lang="en-US" dirty="0"/>
              <a:t>controls and firewalls are of the utmost importance </a:t>
            </a:r>
            <a:r>
              <a:rPr lang="en-US" dirty="0" smtClean="0"/>
              <a:t>as we do not want intrusion in </a:t>
            </a:r>
            <a:r>
              <a:rPr lang="en-US" dirty="0"/>
              <a:t>DONCO corporate data </a:t>
            </a:r>
            <a:r>
              <a:rPr lang="en-US" dirty="0" smtClean="0"/>
              <a:t>systems.</a:t>
            </a:r>
          </a:p>
          <a:p>
            <a:r>
              <a:rPr lang="en-US" dirty="0" smtClean="0"/>
              <a:t>User training should be made mandatory and encryption should also be used for very critical data.</a:t>
            </a:r>
          </a:p>
          <a:p>
            <a:endParaRPr lang="en-US" dirty="0"/>
          </a:p>
        </p:txBody>
      </p:sp>
      <p:pic>
        <p:nvPicPr>
          <p:cNvPr id="5" name="image27.png" descr="https://lh5.googleusercontent.com/6PoXfhnm5vOH4LbMd6Fc5E-dJnl7WKEpzqY2VXloMjpzdpDO1Ro60xsVN_FoGkTe_n4cEXV_0PY6mEKcp28RcM-cWI_3ZkHem6U-Mu8-6XwFYVTfdGI294Z89QhwNZ-WpMUqQ7zj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983518" y="1068256"/>
            <a:ext cx="3885916" cy="538159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341740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Country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5396" y="2170176"/>
            <a:ext cx="6993700" cy="3777622"/>
          </a:xfrm>
        </p:spPr>
        <p:txBody>
          <a:bodyPr/>
          <a:lstStyle/>
          <a:p>
            <a:r>
              <a:rPr lang="en-US" dirty="0"/>
              <a:t>Area (</a:t>
            </a:r>
            <a:r>
              <a:rPr lang="en-US" dirty="0" err="1"/>
              <a:t>sq</a:t>
            </a:r>
            <a:r>
              <a:rPr lang="en-US" dirty="0"/>
              <a:t> km): 1,267,000</a:t>
            </a:r>
          </a:p>
          <a:p>
            <a:r>
              <a:rPr lang="en-US" dirty="0"/>
              <a:t>Population </a:t>
            </a:r>
            <a:r>
              <a:rPr lang="en-US" dirty="0" smtClean="0"/>
              <a:t>2015 </a:t>
            </a:r>
            <a:r>
              <a:rPr lang="en-US" dirty="0"/>
              <a:t>(million): </a:t>
            </a:r>
            <a:r>
              <a:rPr lang="en-US" dirty="0" smtClean="0"/>
              <a:t>19.6</a:t>
            </a:r>
            <a:endParaRPr lang="en-US" dirty="0"/>
          </a:p>
          <a:p>
            <a:r>
              <a:rPr lang="en-US" dirty="0"/>
              <a:t>Households </a:t>
            </a:r>
            <a:r>
              <a:rPr lang="en-US" dirty="0" smtClean="0"/>
              <a:t>2015 </a:t>
            </a:r>
            <a:r>
              <a:rPr lang="en-US" dirty="0"/>
              <a:t>(million): 2.2</a:t>
            </a:r>
          </a:p>
          <a:p>
            <a:r>
              <a:rPr lang="en-US" dirty="0"/>
              <a:t>Capital: Niamey</a:t>
            </a:r>
          </a:p>
          <a:p>
            <a:r>
              <a:rPr lang="en-US" dirty="0"/>
              <a:t>Language: French (official), Hausa, </a:t>
            </a:r>
            <a:r>
              <a:rPr lang="en-US" dirty="0" err="1"/>
              <a:t>Djerma</a:t>
            </a:r>
            <a:endParaRPr lang="en-US" dirty="0"/>
          </a:p>
          <a:p>
            <a:r>
              <a:rPr lang="en-US" dirty="0"/>
              <a:t>Exchange rate annual average (</a:t>
            </a:r>
            <a:r>
              <a:rPr lang="en-US" dirty="0" smtClean="0"/>
              <a:t>2015):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USD </a:t>
            </a:r>
            <a:r>
              <a:rPr lang="en-US" dirty="0"/>
              <a:t>1 = XOF </a:t>
            </a:r>
            <a:r>
              <a:rPr lang="en-US" dirty="0" smtClean="0"/>
              <a:t>619.18</a:t>
            </a:r>
            <a:endParaRPr lang="en-US" dirty="0"/>
          </a:p>
          <a:p>
            <a:r>
              <a:rPr lang="en-US" dirty="0"/>
              <a:t>GDP </a:t>
            </a:r>
            <a:r>
              <a:rPr lang="en-US" dirty="0" smtClean="0"/>
              <a:t>2015 </a:t>
            </a:r>
            <a:r>
              <a:rPr lang="en-US" dirty="0"/>
              <a:t>(USD billion): </a:t>
            </a:r>
            <a:r>
              <a:rPr lang="en-US" dirty="0" smtClean="0"/>
              <a:t>8.17</a:t>
            </a:r>
            <a:endParaRPr lang="en-US" dirty="0"/>
          </a:p>
          <a:p>
            <a:r>
              <a:rPr lang="en-US" dirty="0"/>
              <a:t>GDP per capita </a:t>
            </a:r>
            <a:r>
              <a:rPr lang="en-US" dirty="0" smtClean="0"/>
              <a:t>2015 </a:t>
            </a:r>
            <a:r>
              <a:rPr lang="en-US" dirty="0"/>
              <a:t>(USD thousand): </a:t>
            </a:r>
            <a:r>
              <a:rPr lang="en-US" dirty="0" smtClean="0"/>
              <a:t>0.3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567" y="1389888"/>
            <a:ext cx="4560930" cy="470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45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Political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012" y="1712976"/>
            <a:ext cx="9956356" cy="4678680"/>
          </a:xfrm>
        </p:spPr>
        <p:txBody>
          <a:bodyPr/>
          <a:lstStyle/>
          <a:p>
            <a:r>
              <a:rPr lang="en-US" dirty="0" smtClean="0"/>
              <a:t>Niger has a history of Political Instability.</a:t>
            </a:r>
          </a:p>
          <a:p>
            <a:r>
              <a:rPr lang="en-US" dirty="0" smtClean="0"/>
              <a:t>Niger was under the French rule till Aug 1960.</a:t>
            </a:r>
          </a:p>
          <a:p>
            <a:r>
              <a:rPr lang="en-US" dirty="0" smtClean="0"/>
              <a:t>Succession of military coups from mid 1970’s.</a:t>
            </a:r>
          </a:p>
          <a:p>
            <a:r>
              <a:rPr lang="en-US" dirty="0" smtClean="0"/>
              <a:t>Two </a:t>
            </a:r>
            <a:r>
              <a:rPr lang="en-US" dirty="0"/>
              <a:t>major insurgencies by </a:t>
            </a:r>
            <a:r>
              <a:rPr lang="en-US" dirty="0" err="1"/>
              <a:t>Tuareg</a:t>
            </a:r>
            <a:r>
              <a:rPr lang="en-US" dirty="0"/>
              <a:t> rebels in 1990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and </a:t>
            </a:r>
            <a:r>
              <a:rPr lang="en-US" dirty="0"/>
              <a:t>2007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Niger Movement for Justice (MNJ) </a:t>
            </a:r>
            <a:r>
              <a:rPr lang="en-US" dirty="0" smtClean="0"/>
              <a:t>responsible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for the most recent </a:t>
            </a:r>
            <a:r>
              <a:rPr lang="en-US" dirty="0" smtClean="0"/>
              <a:t>uprising.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Constitutional crisis </a:t>
            </a:r>
            <a:r>
              <a:rPr lang="en-US" dirty="0" smtClean="0"/>
              <a:t>in </a:t>
            </a:r>
            <a:r>
              <a:rPr lang="en-US" dirty="0"/>
              <a:t>2009, which was caused by </a:t>
            </a:r>
            <a:r>
              <a:rPr lang="en-US" dirty="0" err="1"/>
              <a:t>Tandja's</a:t>
            </a:r>
            <a:r>
              <a:rPr lang="en-US" dirty="0"/>
              <a:t> efforts to remain in office beyond the originally scheduled end of his </a:t>
            </a:r>
            <a:r>
              <a:rPr lang="en-US" dirty="0" smtClean="0"/>
              <a:t>term.</a:t>
            </a:r>
          </a:p>
          <a:p>
            <a:r>
              <a:rPr lang="en-US" dirty="0" err="1"/>
              <a:t>Mahamadou</a:t>
            </a:r>
            <a:r>
              <a:rPr lang="en-US" dirty="0"/>
              <a:t> Issoufou </a:t>
            </a:r>
            <a:r>
              <a:rPr lang="en-US" dirty="0" smtClean="0"/>
              <a:t>has been the President since 2011 but the political situation is pretty volatile with elections scheduled to take place in 2016.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128" y="984504"/>
            <a:ext cx="5123976" cy="340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620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Economic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48" y="1530096"/>
            <a:ext cx="8749348" cy="4898136"/>
          </a:xfrm>
        </p:spPr>
        <p:txBody>
          <a:bodyPr/>
          <a:lstStyle/>
          <a:p>
            <a:r>
              <a:rPr lang="en-US" dirty="0"/>
              <a:t>Niger was rated by the UN as the world’s </a:t>
            </a:r>
            <a:r>
              <a:rPr lang="en-US" dirty="0" smtClean="0"/>
              <a:t>least developed nation </a:t>
            </a:r>
            <a:r>
              <a:rPr lang="en-US" dirty="0"/>
              <a:t>in </a:t>
            </a:r>
            <a:r>
              <a:rPr lang="en-US" dirty="0" smtClean="0"/>
              <a:t>2014.</a:t>
            </a:r>
          </a:p>
          <a:p>
            <a:r>
              <a:rPr lang="en-US" dirty="0" smtClean="0"/>
              <a:t>Food </a:t>
            </a:r>
            <a:r>
              <a:rPr lang="en-US" dirty="0"/>
              <a:t>insecurity, lack of </a:t>
            </a:r>
            <a:r>
              <a:rPr lang="en-US" dirty="0" smtClean="0"/>
              <a:t>industry, high </a:t>
            </a:r>
            <a:r>
              <a:rPr lang="en-US" dirty="0"/>
              <a:t>population growth, a weak educational sector and few prospects for </a:t>
            </a:r>
            <a:r>
              <a:rPr lang="en-US" dirty="0" smtClean="0"/>
              <a:t>work.</a:t>
            </a:r>
            <a:endParaRPr lang="en-US" dirty="0"/>
          </a:p>
          <a:p>
            <a:r>
              <a:rPr lang="en-US" dirty="0" smtClean="0"/>
              <a:t>Subsistence </a:t>
            </a:r>
            <a:r>
              <a:rPr lang="en-US" dirty="0"/>
              <a:t>farming and </a:t>
            </a:r>
            <a:r>
              <a:rPr lang="en-US" dirty="0" smtClean="0"/>
              <a:t>herding contributes </a:t>
            </a:r>
            <a:r>
              <a:rPr lang="en-US" dirty="0"/>
              <a:t>about 40% of GDP and </a:t>
            </a:r>
            <a:r>
              <a:rPr lang="en-US" dirty="0" smtClean="0"/>
              <a:t>provides livelihood </a:t>
            </a:r>
            <a:r>
              <a:rPr lang="en-US" dirty="0"/>
              <a:t>for about 90% of the </a:t>
            </a:r>
            <a:r>
              <a:rPr lang="en-US" dirty="0" smtClean="0"/>
              <a:t>population.</a:t>
            </a:r>
          </a:p>
          <a:p>
            <a:r>
              <a:rPr lang="en-US" dirty="0" smtClean="0"/>
              <a:t>Leading producer of Uranium.</a:t>
            </a:r>
          </a:p>
          <a:p>
            <a:r>
              <a:rPr lang="en-US" dirty="0"/>
              <a:t>Cotton, the nation’s main cash crop, suffers </a:t>
            </a:r>
            <a:r>
              <a:rPr lang="en-US" dirty="0" smtClean="0"/>
              <a:t>erratic production </a:t>
            </a:r>
            <a:r>
              <a:rPr lang="en-US" dirty="0"/>
              <a:t>levels partly due to recurring </a:t>
            </a:r>
            <a:r>
              <a:rPr lang="en-US" dirty="0" smtClean="0"/>
              <a:t>drought.</a:t>
            </a:r>
          </a:p>
          <a:p>
            <a:r>
              <a:rPr lang="en-US" dirty="0"/>
              <a:t>Inflation topped 12% in 2009 as the food shortage increased </a:t>
            </a:r>
            <a:r>
              <a:rPr lang="en-US" dirty="0" smtClean="0"/>
              <a:t>prices.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340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Niger, the telecom network companies need a license, which needs to be approved by ARTP to operate in the public. </a:t>
            </a:r>
            <a:endParaRPr lang="en-US" dirty="0" smtClean="0"/>
          </a:p>
          <a:p>
            <a:r>
              <a:rPr lang="en-US" dirty="0"/>
              <a:t>The requirements for approval is subject to the compliance of the equipment and independent networks with endpoints separated by less than 300m and links with a capacity of less than 2.1Mbps, can be operated and established freely. </a:t>
            </a:r>
            <a:endParaRPr lang="en-US" dirty="0" smtClean="0"/>
          </a:p>
          <a:p>
            <a:r>
              <a:rPr lang="en-US" dirty="0"/>
              <a:t>In 2012, ARTP awarded three 15-year GSM licenses at a cost of USD5.8 million each to three main </a:t>
            </a:r>
            <a:r>
              <a:rPr lang="en-US" dirty="0" smtClean="0"/>
              <a:t>providers.</a:t>
            </a:r>
          </a:p>
          <a:p>
            <a:r>
              <a:rPr lang="en-US" dirty="0"/>
              <a:t>ARTP has authorized broadband license to 6 big companies for carrying out the services. </a:t>
            </a:r>
          </a:p>
        </p:txBody>
      </p:sp>
    </p:spTree>
    <p:extLst>
      <p:ext uri="{BB962C8B-B14F-4D97-AF65-F5344CB8AC3E}">
        <p14:creationId xmlns:p14="http://schemas.microsoft.com/office/powerpoint/2010/main" val="1744447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rising population of approximately 17 million and a wireless penetration </a:t>
            </a:r>
            <a:r>
              <a:rPr lang="en-US" dirty="0" smtClean="0"/>
              <a:t>of only </a:t>
            </a:r>
            <a:r>
              <a:rPr lang="en-US" dirty="0"/>
              <a:t>around 38</a:t>
            </a:r>
            <a:r>
              <a:rPr lang="en-US" dirty="0" smtClean="0"/>
              <a:t>%. </a:t>
            </a:r>
          </a:p>
          <a:p>
            <a:r>
              <a:rPr lang="en-US" dirty="0" smtClean="0"/>
              <a:t>This means there are good prospects for future growth.</a:t>
            </a:r>
          </a:p>
          <a:p>
            <a:r>
              <a:rPr lang="en-US" dirty="0"/>
              <a:t>demand for mobile telephony services in Niger is booming</a:t>
            </a:r>
            <a:endParaRPr lang="en-US" dirty="0" smtClean="0"/>
          </a:p>
          <a:p>
            <a:r>
              <a:rPr lang="en-US" dirty="0"/>
              <a:t>Annual subscriber growth averaged 70% in the four years to end-2008, before </a:t>
            </a:r>
            <a:r>
              <a:rPr lang="en-US" dirty="0" smtClean="0"/>
              <a:t>gradually slowing </a:t>
            </a:r>
            <a:r>
              <a:rPr lang="en-US" dirty="0"/>
              <a:t>to an average rate of 23% in 2011/12</a:t>
            </a:r>
          </a:p>
        </p:txBody>
      </p:sp>
    </p:spTree>
    <p:extLst>
      <p:ext uri="{BB962C8B-B14F-4D97-AF65-F5344CB8AC3E}">
        <p14:creationId xmlns:p14="http://schemas.microsoft.com/office/powerpoint/2010/main" val="811137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Wireless Players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Airtel </a:t>
            </a:r>
            <a:r>
              <a:rPr lang="en-US" dirty="0" smtClean="0"/>
              <a:t>Niger (57.8%)</a:t>
            </a:r>
            <a:endParaRPr lang="en-US" dirty="0"/>
          </a:p>
          <a:p>
            <a:pPr lvl="0"/>
            <a:r>
              <a:rPr lang="en-US" dirty="0"/>
              <a:t>Orange </a:t>
            </a:r>
            <a:r>
              <a:rPr lang="en-US" dirty="0" smtClean="0"/>
              <a:t>Niger (28.2%)</a:t>
            </a:r>
            <a:endParaRPr lang="en-US" dirty="0"/>
          </a:p>
          <a:p>
            <a:pPr lvl="0"/>
            <a:r>
              <a:rPr lang="en-US" dirty="0" err="1"/>
              <a:t>Moov</a:t>
            </a:r>
            <a:r>
              <a:rPr lang="en-US" dirty="0"/>
              <a:t> </a:t>
            </a:r>
            <a:r>
              <a:rPr lang="en-US" dirty="0" smtClean="0"/>
              <a:t>Niger (9.6%)</a:t>
            </a:r>
            <a:endParaRPr lang="en-US" dirty="0"/>
          </a:p>
          <a:p>
            <a:pPr lvl="0"/>
            <a:r>
              <a:rPr lang="en-US" dirty="0" err="1" smtClean="0"/>
              <a:t>SahelCom</a:t>
            </a:r>
            <a:r>
              <a:rPr lang="en-US" dirty="0" smtClean="0"/>
              <a:t> (4.5%)</a:t>
            </a:r>
            <a:endParaRPr lang="en-US" dirty="0"/>
          </a:p>
        </p:txBody>
      </p:sp>
      <p:pic>
        <p:nvPicPr>
          <p:cNvPr id="1026" name="Picture 2" descr="http://www.tamtaminfo.com/wp-content/uploads/2014/09/OperateursNig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327" y="1905000"/>
            <a:ext cx="33242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892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Broadband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1036" y="2142744"/>
            <a:ext cx="7066852" cy="377762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Niger has around 10750 Broadband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Subscribers.</a:t>
            </a:r>
          </a:p>
          <a:p>
            <a:r>
              <a:rPr lang="en-US" dirty="0" smtClean="0"/>
              <a:t>Low household penetration of 0.5%.</a:t>
            </a:r>
          </a:p>
          <a:p>
            <a:r>
              <a:rPr lang="en-US" dirty="0" smtClean="0"/>
              <a:t>Due to </a:t>
            </a:r>
            <a:r>
              <a:rPr lang="en-US" dirty="0"/>
              <a:t>limited backbone capacity,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Niger </a:t>
            </a:r>
            <a:r>
              <a:rPr lang="en-US" dirty="0"/>
              <a:t>relies on expensive satellite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communications.</a:t>
            </a:r>
          </a:p>
          <a:p>
            <a:pPr lvl="0" fontAlgn="base"/>
            <a:r>
              <a:rPr lang="en-US" dirty="0" smtClean="0"/>
              <a:t>This resulted in High </a:t>
            </a:r>
            <a:r>
              <a:rPr lang="en-US" dirty="0"/>
              <a:t>local and </a:t>
            </a:r>
            <a:r>
              <a:rPr lang="en-US" dirty="0" smtClean="0"/>
              <a:t>international</a:t>
            </a:r>
          </a:p>
          <a:p>
            <a:pPr marL="0" lvl="0" indent="0" fontAlgn="base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/>
              <a:t>telecom </a:t>
            </a:r>
            <a:r>
              <a:rPr lang="en-US" dirty="0" smtClean="0"/>
              <a:t>costs, limited </a:t>
            </a:r>
            <a:r>
              <a:rPr lang="en-US" dirty="0"/>
              <a:t>bandwidth </a:t>
            </a:r>
            <a:r>
              <a:rPr lang="en-US" dirty="0" smtClean="0"/>
              <a:t>capacity</a:t>
            </a:r>
          </a:p>
          <a:p>
            <a:pPr marL="0" lvl="0" indent="0" fontAlgn="base">
              <a:buNone/>
            </a:pPr>
            <a:r>
              <a:rPr lang="en-US" dirty="0"/>
              <a:t> </a:t>
            </a:r>
            <a:r>
              <a:rPr lang="en-US" dirty="0" smtClean="0"/>
              <a:t>     and Interoperability </a:t>
            </a:r>
            <a:r>
              <a:rPr lang="en-US" dirty="0"/>
              <a:t>problem among </a:t>
            </a:r>
            <a:r>
              <a:rPr lang="en-US" dirty="0" smtClean="0"/>
              <a:t>carriers.</a:t>
            </a:r>
          </a:p>
          <a:p>
            <a:pPr lvl="0" fontAlgn="base"/>
            <a:r>
              <a:rPr lang="en-US" dirty="0" smtClean="0"/>
              <a:t>Government investing in building a fiber optic backbone network.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2050" name="Picture 2" descr="http://naija247news.com/wp-content/uploads/2015/05/Broadband-Nigeri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093" y="1449325"/>
            <a:ext cx="5211865" cy="346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759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Broadband Players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Sonitel</a:t>
            </a:r>
            <a:endParaRPr lang="en-US" dirty="0"/>
          </a:p>
          <a:p>
            <a:pPr lvl="0"/>
            <a:r>
              <a:rPr lang="en-US" dirty="0"/>
              <a:t>Orange Niger</a:t>
            </a:r>
          </a:p>
          <a:p>
            <a:pPr lvl="0"/>
            <a:r>
              <a:rPr lang="en-US" dirty="0" err="1"/>
              <a:t>Alink</a:t>
            </a:r>
            <a:r>
              <a:rPr lang="en-US" dirty="0"/>
              <a:t> Niger</a:t>
            </a:r>
          </a:p>
          <a:p>
            <a:pPr lvl="0"/>
            <a:r>
              <a:rPr lang="en-US" dirty="0" err="1"/>
              <a:t>Liptinfor</a:t>
            </a:r>
            <a:endParaRPr lang="en-US" dirty="0"/>
          </a:p>
        </p:txBody>
      </p:sp>
      <p:pic>
        <p:nvPicPr>
          <p:cNvPr id="3074" name="Picture 2" descr="http://www.tamtaminfo.com/wp-content/uploads/2012/01/images_logosonitel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095" y="2133600"/>
            <a:ext cx="2681646" cy="192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pbs.twimg.com/profile_images/643688196115693568/cnAdS3l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617" y="2052764"/>
            <a:ext cx="2088007" cy="208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africa-internet.com/image/2/200/0/5/uploads/providers/logo/logo_alink_c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255" y="438912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africa-internet.com/image/2/200/0/5/uploads/providers/logo/logo-liptinfor-nig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617" y="461772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25933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1575</TotalTime>
  <Words>1174</Words>
  <Application>Microsoft Office PowerPoint</Application>
  <PresentationFormat>Widescreen</PresentationFormat>
  <Paragraphs>143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Wisp</vt:lpstr>
      <vt:lpstr>Donco in Niger</vt:lpstr>
      <vt:lpstr>Country Profile</vt:lpstr>
      <vt:lpstr>Political Profile</vt:lpstr>
      <vt:lpstr>Economic Development</vt:lpstr>
      <vt:lpstr>Regulations</vt:lpstr>
      <vt:lpstr>Wireless</vt:lpstr>
      <vt:lpstr>Major Wireless Players</vt:lpstr>
      <vt:lpstr>Broadband</vt:lpstr>
      <vt:lpstr>Major Broadband Players</vt:lpstr>
      <vt:lpstr>Recommendation (Speed)</vt:lpstr>
      <vt:lpstr>Recommendation (Location)</vt:lpstr>
      <vt:lpstr>Recommendation (ISP)</vt:lpstr>
      <vt:lpstr>SWOT Analysis (Airtel)</vt:lpstr>
      <vt:lpstr>SWOT Analysis (Sonitel)</vt:lpstr>
      <vt:lpstr>SWOT Analysis (Orange Niger)</vt:lpstr>
      <vt:lpstr>Cyber Security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Donco in Niger</dc:title>
  <dc:creator>Akshar K</dc:creator>
  <cp:lastModifiedBy>Akshar K</cp:lastModifiedBy>
  <cp:revision>32</cp:revision>
  <dcterms:created xsi:type="dcterms:W3CDTF">2015-12-03T03:51:07Z</dcterms:created>
  <dcterms:modified xsi:type="dcterms:W3CDTF">2015-12-07T15:14:44Z</dcterms:modified>
</cp:coreProperties>
</file>