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omfortaa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mforta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37fef2de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37fef2de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37fef2de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37fef2de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37fef2de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37fef2de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37fef2de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37fef2de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37fef2de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37fef2de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37fef2de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37fef2de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11.jpg"/><Relationship Id="rId5" Type="http://schemas.openxmlformats.org/officeDocument/2006/relationships/image" Target="../media/image9.jpg"/><Relationship Id="rId6" Type="http://schemas.openxmlformats.org/officeDocument/2006/relationships/image" Target="../media/image8.jpg"/><Relationship Id="rId7" Type="http://schemas.openxmlformats.org/officeDocument/2006/relationships/image" Target="../media/image13.jpg"/><Relationship Id="rId8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7970450" y="3740775"/>
            <a:ext cx="0" cy="2058000"/>
          </a:xfrm>
          <a:prstGeom prst="straightConnector1">
            <a:avLst/>
          </a:prstGeom>
          <a:noFill/>
          <a:ln cap="flat" cmpd="sng" w="28575">
            <a:solidFill>
              <a:srgbClr val="12A8FC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2561525" y="2906875"/>
            <a:ext cx="7588500" cy="3013200"/>
          </a:xfrm>
          <a:prstGeom prst="straightConnector1">
            <a:avLst/>
          </a:prstGeom>
          <a:noFill/>
          <a:ln cap="flat" cmpd="sng" w="2286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0" dist="0" endA="0" endPos="30000" fadeDir="5400012" kx="0" rotWithShape="0" algn="bl" stPos="0" sy="-100000" ky="0"/>
          </a:effectLst>
        </p:spPr>
      </p:cxnSp>
      <p:cxnSp>
        <p:nvCxnSpPr>
          <p:cNvPr id="56" name="Google Shape;56;p13"/>
          <p:cNvCxnSpPr/>
          <p:nvPr/>
        </p:nvCxnSpPr>
        <p:spPr>
          <a:xfrm rot="10800000">
            <a:off x="210975" y="-207950"/>
            <a:ext cx="9855900" cy="1771800"/>
          </a:xfrm>
          <a:prstGeom prst="straightConnector1">
            <a:avLst/>
          </a:prstGeom>
          <a:noFill/>
          <a:ln cap="flat" cmpd="sng" w="2286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676275" endA="0" endPos="52999" fadeDir="5400012" kx="0" rotWithShape="0" algn="bl" stA="43000" stPos="0" sy="-100000" ky="0"/>
          </a:effectLst>
        </p:spPr>
      </p:cxnSp>
      <p:cxnSp>
        <p:nvCxnSpPr>
          <p:cNvPr id="57" name="Google Shape;57;p13"/>
          <p:cNvCxnSpPr/>
          <p:nvPr/>
        </p:nvCxnSpPr>
        <p:spPr>
          <a:xfrm>
            <a:off x="-83394" y="-52204"/>
            <a:ext cx="9310800" cy="16728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>
            <a:off x="-178725" y="4896538"/>
            <a:ext cx="36294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1103675" y="5498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855903">
            <a:off x="2874475" y="4492175"/>
            <a:ext cx="1288900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980201">
            <a:off x="-7005675" y="4410775"/>
            <a:ext cx="1288900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8472">
            <a:off x="-1298644" y="4549511"/>
            <a:ext cx="13494986" cy="97155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3298050" y="2329638"/>
            <a:ext cx="25479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Exception-402</a:t>
            </a:r>
            <a:endParaRPr b="1" sz="2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941043" y="2339200"/>
            <a:ext cx="670291" cy="4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598022">
            <a:off x="-1705996" y="-3698248"/>
            <a:ext cx="12888993" cy="1008321"/>
          </a:xfrm>
          <a:prstGeom prst="rect">
            <a:avLst/>
          </a:prstGeom>
          <a:noFill/>
          <a:ln>
            <a:noFill/>
          </a:ln>
          <a:effectLst>
            <a:reflection blurRad="0" dir="5400000" dist="609600" endA="0" endPos="40000" fadeDir="5400012" kx="0" rotWithShape="0" algn="bl" stPos="0" sy="-100000" ky="0"/>
          </a:effectLst>
        </p:spPr>
      </p:pic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5400000">
            <a:off x="5515418" y="2339200"/>
            <a:ext cx="670291" cy="4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110925" y="1791232"/>
            <a:ext cx="1391100" cy="869700"/>
          </a:xfrm>
          <a:prstGeom prst="flowChartAlternateProcess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1999698" y="1791232"/>
            <a:ext cx="1391100" cy="869700"/>
          </a:xfrm>
          <a:prstGeom prst="flowChartAlternateProcess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3888498" y="1791232"/>
            <a:ext cx="1391100" cy="869700"/>
          </a:xfrm>
          <a:prstGeom prst="flowChartAlternateProcess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3888471" y="330350"/>
            <a:ext cx="1391100" cy="869700"/>
          </a:xfrm>
          <a:prstGeom prst="flowChartAlternateProcess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777285" y="921747"/>
            <a:ext cx="1391100" cy="869700"/>
          </a:xfrm>
          <a:prstGeom prst="flowChartAlternateProcess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3888471" y="3252115"/>
            <a:ext cx="1391100" cy="869700"/>
          </a:xfrm>
          <a:prstGeom prst="flowChartAlternateProcess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5777285" y="2660717"/>
            <a:ext cx="1391100" cy="869700"/>
          </a:xfrm>
          <a:prstGeom prst="flowChartAlternateProcess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7666071" y="1791232"/>
            <a:ext cx="1391100" cy="869700"/>
          </a:xfrm>
          <a:prstGeom prst="flowChartAlternateProcess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4"/>
          <p:cNvCxnSpPr/>
          <p:nvPr/>
        </p:nvCxnSpPr>
        <p:spPr>
          <a:xfrm>
            <a:off x="1552927" y="2120003"/>
            <a:ext cx="3957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/>
          <p:nvPr/>
        </p:nvCxnSpPr>
        <p:spPr>
          <a:xfrm rot="10800000">
            <a:off x="1552917" y="2375616"/>
            <a:ext cx="3957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4"/>
          <p:cNvCxnSpPr/>
          <p:nvPr/>
        </p:nvCxnSpPr>
        <p:spPr>
          <a:xfrm>
            <a:off x="3441714" y="2098169"/>
            <a:ext cx="3957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4"/>
          <p:cNvCxnSpPr/>
          <p:nvPr/>
        </p:nvCxnSpPr>
        <p:spPr>
          <a:xfrm rot="10800000">
            <a:off x="3441703" y="2353781"/>
            <a:ext cx="3957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/>
          <p:nvPr/>
        </p:nvCxnSpPr>
        <p:spPr>
          <a:xfrm flipH="1" rot="10800000">
            <a:off x="5348324" y="1614119"/>
            <a:ext cx="359700" cy="229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/>
          <p:nvPr/>
        </p:nvCxnSpPr>
        <p:spPr>
          <a:xfrm rot="-5400000">
            <a:off x="4360452" y="1495428"/>
            <a:ext cx="447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4"/>
          <p:cNvCxnSpPr/>
          <p:nvPr/>
        </p:nvCxnSpPr>
        <p:spPr>
          <a:xfrm rot="-5400000">
            <a:off x="4360425" y="2956326"/>
            <a:ext cx="447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4"/>
          <p:cNvCxnSpPr/>
          <p:nvPr/>
        </p:nvCxnSpPr>
        <p:spPr>
          <a:xfrm>
            <a:off x="5348324" y="2660718"/>
            <a:ext cx="359700" cy="229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4"/>
          <p:cNvCxnSpPr/>
          <p:nvPr/>
        </p:nvCxnSpPr>
        <p:spPr>
          <a:xfrm flipH="1">
            <a:off x="7306360" y="2841889"/>
            <a:ext cx="359700" cy="229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4"/>
          <p:cNvCxnSpPr/>
          <p:nvPr/>
        </p:nvCxnSpPr>
        <p:spPr>
          <a:xfrm flipH="1" rot="10800000">
            <a:off x="7237111" y="2660599"/>
            <a:ext cx="359700" cy="229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4"/>
          <p:cNvCxnSpPr/>
          <p:nvPr/>
        </p:nvCxnSpPr>
        <p:spPr>
          <a:xfrm>
            <a:off x="6467413" y="3530200"/>
            <a:ext cx="0" cy="1140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4"/>
          <p:cNvCxnSpPr/>
          <p:nvPr/>
        </p:nvCxnSpPr>
        <p:spPr>
          <a:xfrm rot="10800000">
            <a:off x="4575076" y="4663653"/>
            <a:ext cx="18957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4"/>
          <p:cNvCxnSpPr/>
          <p:nvPr/>
        </p:nvCxnSpPr>
        <p:spPr>
          <a:xfrm rot="-5400000">
            <a:off x="4360463" y="4440131"/>
            <a:ext cx="447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4"/>
          <p:cNvSpPr txBox="1"/>
          <p:nvPr/>
        </p:nvSpPr>
        <p:spPr>
          <a:xfrm>
            <a:off x="213206" y="1906898"/>
            <a:ext cx="12264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User</a:t>
            </a:r>
            <a:endParaRPr b="1" sz="2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2061513" y="1843311"/>
            <a:ext cx="12681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Bot</a:t>
            </a:r>
            <a:endParaRPr b="1" sz="19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aiogram</a:t>
            </a:r>
            <a:endParaRPr b="1" sz="19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3949852" y="376833"/>
            <a:ext cx="12681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Text</a:t>
            </a:r>
            <a:endParaRPr b="1" sz="19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Analyzer</a:t>
            </a:r>
            <a:endParaRPr b="1" sz="19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3958814" y="1837737"/>
            <a:ext cx="12681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Backend</a:t>
            </a:r>
            <a:endParaRPr b="1" sz="17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fastapi</a:t>
            </a:r>
            <a:endParaRPr b="1" sz="17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838657" y="968240"/>
            <a:ext cx="13296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Storage</a:t>
            </a:r>
            <a:endParaRPr b="1" sz="2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3949852" y="3310081"/>
            <a:ext cx="12681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Parser</a:t>
            </a:r>
            <a:endParaRPr b="1" sz="2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5807889" y="2707207"/>
            <a:ext cx="13296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RabbitMq</a:t>
            </a:r>
            <a:endParaRPr b="1" sz="2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7726996" y="1837709"/>
            <a:ext cx="12681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LLM</a:t>
            </a:r>
            <a:endParaRPr b="1" sz="2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00" name="Google Shape;100;p14"/>
          <p:cNvCxnSpPr/>
          <p:nvPr/>
        </p:nvCxnSpPr>
        <p:spPr>
          <a:xfrm>
            <a:off x="7237137" y="1614237"/>
            <a:ext cx="359700" cy="229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4572000" y="1223400"/>
            <a:ext cx="4260300" cy="3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mfortaa"/>
              <a:buChar char="●"/>
            </a:pPr>
            <a:r>
              <a:rPr lang="ru" sz="2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Интуитивно понятный интерфейс.</a:t>
            </a:r>
            <a:endParaRPr sz="2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mfortaa"/>
              <a:buChar char="●"/>
            </a:pPr>
            <a:r>
              <a:rPr lang="ru" sz="2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7 критериев проверки.</a:t>
            </a:r>
            <a:endParaRPr sz="2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mfortaa"/>
              <a:buChar char="●"/>
            </a:pPr>
            <a:r>
              <a:rPr lang="ru" sz="2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Возможность сбора метрик.</a:t>
            </a:r>
            <a:endParaRPr sz="2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000"/>
              <a:buFont typeface="Comfortaa"/>
              <a:buChar char="●"/>
            </a:pPr>
            <a:r>
              <a:rPr lang="ru" sz="2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Можно увеличить количество критериев.</a:t>
            </a:r>
            <a:endParaRPr sz="2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25" y="946062"/>
            <a:ext cx="4069975" cy="4069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5"/>
          <p:cNvCxnSpPr/>
          <p:nvPr/>
        </p:nvCxnSpPr>
        <p:spPr>
          <a:xfrm>
            <a:off x="4210900" y="1223400"/>
            <a:ext cx="445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5"/>
          <p:cNvCxnSpPr/>
          <p:nvPr/>
        </p:nvCxnSpPr>
        <p:spPr>
          <a:xfrm>
            <a:off x="4572000" y="738425"/>
            <a:ext cx="0" cy="3061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5"/>
          <p:cNvSpPr txBox="1"/>
          <p:nvPr>
            <p:ph type="title"/>
          </p:nvPr>
        </p:nvSpPr>
        <p:spPr>
          <a:xfrm>
            <a:off x="1020313" y="545850"/>
            <a:ext cx="2311200" cy="800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Бот</a:t>
            </a:r>
            <a:endParaRPr b="1" sz="4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75" y="1346250"/>
            <a:ext cx="3916877" cy="391687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>
            <p:ph type="title"/>
          </p:nvPr>
        </p:nvSpPr>
        <p:spPr>
          <a:xfrm>
            <a:off x="1020313" y="545850"/>
            <a:ext cx="2311200" cy="800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Сервер</a:t>
            </a:r>
            <a:endParaRPr b="1" sz="4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4572000" y="1223400"/>
            <a:ext cx="4143300" cy="3416400"/>
          </a:xfrm>
          <a:prstGeom prst="rect">
            <a:avLst/>
          </a:prstGeom>
          <a:ln cap="flat" cmpd="thinThick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omfortaa"/>
              <a:buChar char="●"/>
            </a:pPr>
            <a:r>
              <a:rPr lang="ru" sz="2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Сервер устойчив к большому количеству вызовов.</a:t>
            </a:r>
            <a:endParaRPr sz="2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omfortaa"/>
              <a:buChar char="●"/>
            </a:pPr>
            <a:r>
              <a:rPr lang="ru" sz="2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Возможность расширения.</a:t>
            </a:r>
            <a:endParaRPr sz="2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700"/>
              <a:buFont typeface="Comfortaa"/>
              <a:buChar char="●"/>
            </a:pPr>
            <a:r>
              <a:rPr lang="ru" sz="2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Высокая отказоустойчивость.</a:t>
            </a:r>
            <a:endParaRPr sz="2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18" name="Google Shape;118;p16"/>
          <p:cNvCxnSpPr/>
          <p:nvPr/>
        </p:nvCxnSpPr>
        <p:spPr>
          <a:xfrm>
            <a:off x="4210900" y="1223400"/>
            <a:ext cx="445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6"/>
          <p:cNvCxnSpPr/>
          <p:nvPr/>
        </p:nvCxnSpPr>
        <p:spPr>
          <a:xfrm>
            <a:off x="4572000" y="738425"/>
            <a:ext cx="0" cy="32148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15115" r="17940" t="0"/>
          <a:stretch/>
        </p:blipFill>
        <p:spPr>
          <a:xfrm>
            <a:off x="0" y="1177550"/>
            <a:ext cx="4006323" cy="3366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4572000" y="1223400"/>
            <a:ext cx="413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omfortaa"/>
              <a:buChar char="●"/>
            </a:pPr>
            <a:r>
              <a:rPr lang="ru" sz="2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Использует RAG подход.</a:t>
            </a:r>
            <a:endParaRPr sz="2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omfortaa"/>
              <a:buChar char="●"/>
            </a:pPr>
            <a:r>
              <a:rPr lang="ru" sz="2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Стандартизация.</a:t>
            </a:r>
            <a:endParaRPr sz="2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311688" y="545850"/>
            <a:ext cx="3551700" cy="800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Нейросеть</a:t>
            </a:r>
            <a:endParaRPr b="1" sz="4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28" name="Google Shape;128;p17"/>
          <p:cNvCxnSpPr/>
          <p:nvPr/>
        </p:nvCxnSpPr>
        <p:spPr>
          <a:xfrm>
            <a:off x="4210900" y="1223400"/>
            <a:ext cx="445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4572000" y="738425"/>
            <a:ext cx="0" cy="3061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 amt="82000"/>
          </a:blip>
          <a:srcRect b="0" l="0" r="0" t="0"/>
          <a:stretch/>
        </p:blipFill>
        <p:spPr>
          <a:xfrm flipH="1" rot="-1218896">
            <a:off x="5622955" y="2091099"/>
            <a:ext cx="1605615" cy="12714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type="title"/>
          </p:nvPr>
        </p:nvSpPr>
        <p:spPr>
          <a:xfrm>
            <a:off x="65400" y="445025"/>
            <a:ext cx="450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823"/>
              <a:buFont typeface="Arial"/>
              <a:buNone/>
            </a:pPr>
            <a:r>
              <a:t/>
            </a:r>
            <a:endParaRPr b="1" sz="2833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750" y="819625"/>
            <a:ext cx="3628875" cy="36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406900" y="225725"/>
            <a:ext cx="4052400" cy="10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ru" sz="2037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Сканируй QR - код и переходи на нашего бота</a:t>
            </a:r>
            <a:endParaRPr b="1" sz="2037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5942013" y="-466325"/>
            <a:ext cx="1457325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/>
          <p:nvPr/>
        </p:nvSpPr>
        <p:spPr>
          <a:xfrm rot="189593">
            <a:off x="6434331" y="2844500"/>
            <a:ext cx="2523502" cy="2335272"/>
          </a:xfrm>
          <a:custGeom>
            <a:rect b="b" l="l" r="r" t="t"/>
            <a:pathLst>
              <a:path extrusionOk="0" h="84117" w="85601">
                <a:moveTo>
                  <a:pt x="0" y="0"/>
                </a:moveTo>
                <a:cubicBezTo>
                  <a:pt x="5855" y="1814"/>
                  <a:pt x="31173" y="3299"/>
                  <a:pt x="35131" y="10886"/>
                </a:cubicBezTo>
                <a:cubicBezTo>
                  <a:pt x="39090" y="18473"/>
                  <a:pt x="15339" y="33317"/>
                  <a:pt x="23751" y="45522"/>
                </a:cubicBezTo>
                <a:cubicBezTo>
                  <a:pt x="32163" y="57727"/>
                  <a:pt x="75293" y="77685"/>
                  <a:pt x="85601" y="84117"/>
                </a:cubicBezTo>
              </a:path>
            </a:pathLst>
          </a:custGeom>
          <a:noFill/>
          <a:ln cap="flat" cmpd="sng" w="19050">
            <a:solidFill>
              <a:srgbClr val="CCCCCC"/>
            </a:solidFill>
            <a:prstDash val="lgDash"/>
            <a:round/>
            <a:headEnd len="med" w="med" type="none"/>
            <a:tailEnd len="med" w="med" type="none"/>
          </a:ln>
        </p:spPr>
      </p:sp>
      <p:pic>
        <p:nvPicPr>
          <p:cNvPr id="140" name="Google Shape;14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6454" y="3211600"/>
            <a:ext cx="1889775" cy="266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9"/>
          <p:cNvCxnSpPr/>
          <p:nvPr/>
        </p:nvCxnSpPr>
        <p:spPr>
          <a:xfrm rot="10800000">
            <a:off x="735600" y="1100500"/>
            <a:ext cx="0" cy="4733100"/>
          </a:xfrm>
          <a:prstGeom prst="straightConnector1">
            <a:avLst/>
          </a:prstGeom>
          <a:noFill/>
          <a:ln cap="flat" cmpd="sng" w="38100">
            <a:solidFill>
              <a:srgbClr val="17A2FB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46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65330">
            <a:off x="-12966725" y="3068275"/>
            <a:ext cx="24278624" cy="1047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19"/>
          <p:cNvCxnSpPr/>
          <p:nvPr/>
        </p:nvCxnSpPr>
        <p:spPr>
          <a:xfrm rot="10800000">
            <a:off x="6465275" y="4677500"/>
            <a:ext cx="2857500" cy="0"/>
          </a:xfrm>
          <a:prstGeom prst="straightConnector1">
            <a:avLst/>
          </a:prstGeom>
          <a:noFill/>
          <a:ln cap="flat" cmpd="sng" w="38100">
            <a:solidFill>
              <a:srgbClr val="C01980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9974">
            <a:off x="-7567312" y="-2030175"/>
            <a:ext cx="24278624" cy="1047750"/>
          </a:xfrm>
          <a:prstGeom prst="rect">
            <a:avLst/>
          </a:prstGeom>
          <a:noFill/>
          <a:ln>
            <a:noFill/>
          </a:ln>
          <a:effectLst>
            <a:reflection blurRad="0" dir="5400000" dist="695325" endA="0" endPos="57000" fadeDir="5400012" kx="0" rotWithShape="0" algn="bl" stA="50000" stPos="0" sy="-100000" ky="0"/>
          </a:effectLst>
        </p:spPr>
      </p:pic>
      <p:pic>
        <p:nvPicPr>
          <p:cNvPr id="149" name="Google Shape;14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336110">
            <a:off x="-2708893" y="-1235326"/>
            <a:ext cx="13494986" cy="971553"/>
          </a:xfrm>
          <a:prstGeom prst="rect">
            <a:avLst/>
          </a:prstGeom>
          <a:noFill/>
          <a:ln>
            <a:noFill/>
          </a:ln>
          <a:effectLst>
            <a:reflection blurRad="0" dir="5400000" dist="952500" endA="0" endPos="76000" fadeDir="5400012" kx="0" rotWithShape="0" algn="bl" stA="73000" stPos="0" sy="-100000" ky="0"/>
          </a:effectLst>
        </p:spPr>
      </p:pic>
      <p:sp>
        <p:nvSpPr>
          <p:cNvPr id="150" name="Google Shape;150;p19"/>
          <p:cNvSpPr/>
          <p:nvPr/>
        </p:nvSpPr>
        <p:spPr>
          <a:xfrm>
            <a:off x="2461825" y="2891413"/>
            <a:ext cx="1751700" cy="2156700"/>
          </a:xfrm>
          <a:prstGeom prst="rect">
            <a:avLst/>
          </a:prstGeom>
          <a:solidFill>
            <a:srgbClr val="9F29C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5920475" y="639538"/>
            <a:ext cx="1751700" cy="2156700"/>
          </a:xfrm>
          <a:prstGeom prst="rect">
            <a:avLst/>
          </a:prstGeom>
          <a:solidFill>
            <a:srgbClr val="9F29C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5">
            <a:alphaModFix/>
          </a:blip>
          <a:srcRect b="39693" l="37229" r="29435" t="8863"/>
          <a:stretch/>
        </p:blipFill>
        <p:spPr>
          <a:xfrm>
            <a:off x="2528126" y="2988963"/>
            <a:ext cx="1619100" cy="16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/>
          <p:nvPr/>
        </p:nvSpPr>
        <p:spPr>
          <a:xfrm>
            <a:off x="3708775" y="639538"/>
            <a:ext cx="1751700" cy="2156700"/>
          </a:xfrm>
          <a:prstGeom prst="rect">
            <a:avLst/>
          </a:prstGeom>
          <a:solidFill>
            <a:srgbClr val="9F29C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6">
            <a:alphaModFix/>
          </a:blip>
          <a:srcRect b="48826" l="18223" r="27443" t="16050"/>
          <a:stretch/>
        </p:blipFill>
        <p:spPr>
          <a:xfrm>
            <a:off x="5986690" y="738113"/>
            <a:ext cx="1619224" cy="1671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196857">
            <a:off x="-9158328" y="653062"/>
            <a:ext cx="35568856" cy="1047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 rotWithShape="1">
          <a:blip r:embed="rId7">
            <a:alphaModFix/>
          </a:blip>
          <a:srcRect b="33958" l="24553" r="27357" t="3318"/>
          <a:stretch/>
        </p:blipFill>
        <p:spPr>
          <a:xfrm>
            <a:off x="3775013" y="738113"/>
            <a:ext cx="1619226" cy="167111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 txBox="1"/>
          <p:nvPr/>
        </p:nvSpPr>
        <p:spPr>
          <a:xfrm>
            <a:off x="2233788" y="2286875"/>
            <a:ext cx="11388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1494763" y="639550"/>
            <a:ext cx="1467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1497063" y="639538"/>
            <a:ext cx="1751700" cy="2156700"/>
          </a:xfrm>
          <a:prstGeom prst="rect">
            <a:avLst/>
          </a:prstGeom>
          <a:solidFill>
            <a:srgbClr val="9F29C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 txBox="1"/>
          <p:nvPr/>
        </p:nvSpPr>
        <p:spPr>
          <a:xfrm>
            <a:off x="3072000" y="23575"/>
            <a:ext cx="30000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Наша команда</a:t>
            </a:r>
            <a:endParaRPr b="1" sz="27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2461825" y="4612925"/>
            <a:ext cx="16878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Алиса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1494763" y="2361200"/>
            <a:ext cx="16878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Тимур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5986663" y="2361150"/>
            <a:ext cx="1687800" cy="435000"/>
          </a:xfrm>
          <a:prstGeom prst="rect">
            <a:avLst/>
          </a:prstGeom>
          <a:solidFill>
            <a:srgbClr val="9F29C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Роман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320412">
            <a:off x="-12402300" y="5581125"/>
            <a:ext cx="24278624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9"/>
          <p:cNvSpPr txBox="1"/>
          <p:nvPr/>
        </p:nvSpPr>
        <p:spPr>
          <a:xfrm>
            <a:off x="3740738" y="2361200"/>
            <a:ext cx="16878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Артём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4908700" y="2891413"/>
            <a:ext cx="1751700" cy="2156700"/>
          </a:xfrm>
          <a:prstGeom prst="rect">
            <a:avLst/>
          </a:prstGeom>
          <a:solidFill>
            <a:srgbClr val="9F29C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4572000" y="4612925"/>
            <a:ext cx="20034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	Аристарх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8" name="Google Shape;168;p19"/>
          <p:cNvPicPr preferRelativeResize="0"/>
          <p:nvPr/>
        </p:nvPicPr>
        <p:blipFill rotWithShape="1">
          <a:blip r:embed="rId8">
            <a:alphaModFix/>
          </a:blip>
          <a:srcRect b="39521" l="29079" r="17387" t="18546"/>
          <a:stretch/>
        </p:blipFill>
        <p:spPr>
          <a:xfrm>
            <a:off x="1563450" y="738125"/>
            <a:ext cx="1619101" cy="167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 rotWithShape="1">
          <a:blip r:embed="rId9">
            <a:alphaModFix/>
          </a:blip>
          <a:srcRect b="10849" l="21617" r="24217" t="0"/>
          <a:stretch/>
        </p:blipFill>
        <p:spPr>
          <a:xfrm>
            <a:off x="4980888" y="2977212"/>
            <a:ext cx="1607325" cy="169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198414">
            <a:off x="2216856" y="391824"/>
            <a:ext cx="13494986" cy="9715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19"/>
          <p:cNvCxnSpPr/>
          <p:nvPr/>
        </p:nvCxnSpPr>
        <p:spPr>
          <a:xfrm>
            <a:off x="5334000" y="-101600"/>
            <a:ext cx="4445100" cy="990600"/>
          </a:xfrm>
          <a:prstGeom prst="straightConnector1">
            <a:avLst/>
          </a:prstGeom>
          <a:noFill/>
          <a:ln cap="flat" cmpd="sng" w="38100">
            <a:solidFill>
              <a:srgbClr val="9C2BC8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