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71" r:id="rId12"/>
    <p:sldId id="269" r:id="rId13"/>
    <p:sldId id="270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Характеристика метода когнитивного </a:t>
            </a:r>
            <a:r>
              <a:rPr lang="ru-RU" dirty="0" smtClean="0"/>
              <a:t>мод</a:t>
            </a:r>
            <a:r>
              <a:rPr lang="uk-UA" dirty="0" err="1" smtClean="0"/>
              <a:t>елювання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Виконали: </a:t>
            </a:r>
            <a:r>
              <a:rPr lang="uk-UA" dirty="0" err="1" smtClean="0"/>
              <a:t>Бессмертний</a:t>
            </a:r>
            <a:r>
              <a:rPr lang="uk-UA" dirty="0"/>
              <a:t> </a:t>
            </a:r>
            <a:r>
              <a:rPr lang="uk-UA" dirty="0" smtClean="0"/>
              <a:t>Р.С., </a:t>
            </a:r>
            <a:r>
              <a:rPr lang="uk-UA" dirty="0" err="1" smtClean="0"/>
              <a:t>Цитовцева</a:t>
            </a:r>
            <a:r>
              <a:rPr lang="uk-UA" dirty="0" smtClean="0"/>
              <a:t> А.С.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6696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u="sng" dirty="0" err="1"/>
              <a:t>Завдання</a:t>
            </a:r>
            <a:r>
              <a:rPr lang="ru-RU" b="1" u="sng" dirty="0"/>
              <a:t> </a:t>
            </a:r>
            <a:r>
              <a:rPr lang="ru-RU" b="1" u="sng" dirty="0" err="1"/>
              <a:t>аналізу</a:t>
            </a:r>
            <a:r>
              <a:rPr lang="ru-RU" b="1" u="sng" dirty="0"/>
              <a:t> </a:t>
            </a:r>
            <a:r>
              <a:rPr lang="ru-RU" b="1" u="sng" dirty="0" err="1"/>
              <a:t>шляхів</a:t>
            </a:r>
            <a:r>
              <a:rPr lang="ru-RU" b="1" u="sng" dirty="0"/>
              <a:t> і </a:t>
            </a:r>
            <a:r>
              <a:rPr lang="ru-RU" b="1" u="sng" dirty="0" err="1"/>
              <a:t>циклів</a:t>
            </a:r>
            <a:r>
              <a:rPr lang="ru-RU" b="1" u="sng" dirty="0"/>
              <a:t> </a:t>
            </a:r>
            <a:r>
              <a:rPr lang="ru-RU" b="1" u="sng" dirty="0" err="1"/>
              <a:t>когнітивної</a:t>
            </a:r>
            <a:r>
              <a:rPr lang="ru-RU" b="1" u="sng" dirty="0"/>
              <a:t> </a:t>
            </a:r>
            <a:r>
              <a:rPr lang="ru-RU" b="1" u="sng" dirty="0" err="1" smtClean="0"/>
              <a:t>моделі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32840"/>
          </a:xfrm>
        </p:spPr>
        <p:txBody>
          <a:bodyPr/>
          <a:lstStyle/>
          <a:p>
            <a:r>
              <a:rPr lang="ru-RU" dirty="0" err="1"/>
              <a:t>Рішення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шляхів</a:t>
            </a:r>
            <a:r>
              <a:rPr lang="ru-RU" dirty="0"/>
              <a:t> і </a:t>
            </a:r>
            <a:r>
              <a:rPr lang="ru-RU" dirty="0" err="1"/>
              <a:t>циклів</a:t>
            </a:r>
            <a:r>
              <a:rPr lang="ru-RU" dirty="0"/>
              <a:t> </a:t>
            </a:r>
            <a:r>
              <a:rPr lang="ru-RU" dirty="0" err="1"/>
              <a:t>когнітивної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проводиться </a:t>
            </a:r>
            <a:r>
              <a:rPr lang="ru-RU" dirty="0" err="1"/>
              <a:t>традиційними</a:t>
            </a:r>
            <a:r>
              <a:rPr lang="ru-RU" dirty="0"/>
              <a:t> методами </a:t>
            </a:r>
            <a:r>
              <a:rPr lang="ru-RU" dirty="0" err="1"/>
              <a:t>теорії</a:t>
            </a:r>
            <a:r>
              <a:rPr lang="ru-RU" dirty="0"/>
              <a:t> </a:t>
            </a:r>
            <a:r>
              <a:rPr lang="ru-RU" dirty="0" err="1"/>
              <a:t>графів</a:t>
            </a:r>
            <a:r>
              <a:rPr lang="ru-RU" dirty="0"/>
              <a:t>. </a:t>
            </a:r>
            <a:r>
              <a:rPr lang="ru-RU" dirty="0" err="1"/>
              <a:t>Виділення</a:t>
            </a:r>
            <a:r>
              <a:rPr lang="ru-RU" dirty="0"/>
              <a:t> </a:t>
            </a:r>
            <a:r>
              <a:rPr lang="ru-RU" dirty="0" err="1"/>
              <a:t>шляхів</a:t>
            </a:r>
            <a:r>
              <a:rPr lang="ru-RU" dirty="0"/>
              <a:t> </a:t>
            </a:r>
            <a:r>
              <a:rPr lang="ru-RU" dirty="0" err="1"/>
              <a:t>різної</a:t>
            </a:r>
            <a:r>
              <a:rPr lang="ru-RU" dirty="0"/>
              <a:t> </a:t>
            </a:r>
            <a:r>
              <a:rPr lang="ru-RU" dirty="0" err="1"/>
              <a:t>заданої</a:t>
            </a:r>
            <a:r>
              <a:rPr lang="ru-RU" dirty="0"/>
              <a:t> </a:t>
            </a:r>
            <a:r>
              <a:rPr lang="ru-RU" dirty="0" err="1"/>
              <a:t>довжини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простежити</a:t>
            </a:r>
            <a:r>
              <a:rPr lang="ru-RU" dirty="0"/>
              <a:t> й </a:t>
            </a:r>
            <a:r>
              <a:rPr lang="ru-RU" dirty="0" err="1"/>
              <a:t>інтерпретувати</a:t>
            </a:r>
            <a:r>
              <a:rPr lang="ru-RU" dirty="0"/>
              <a:t> </a:t>
            </a:r>
            <a:r>
              <a:rPr lang="ru-RU" dirty="0" err="1"/>
              <a:t>ланцюжка</a:t>
            </a:r>
            <a:r>
              <a:rPr lang="ru-RU" dirty="0"/>
              <a:t> причинно-</a:t>
            </a:r>
            <a:r>
              <a:rPr lang="ru-RU" dirty="0" err="1"/>
              <a:t>наслідкових</a:t>
            </a:r>
            <a:r>
              <a:rPr lang="ru-RU" dirty="0"/>
              <a:t> </a:t>
            </a:r>
            <a:r>
              <a:rPr lang="ru-RU" dirty="0" err="1"/>
              <a:t>зв'язків</a:t>
            </a:r>
            <a:r>
              <a:rPr lang="ru-RU" dirty="0"/>
              <a:t>, </a:t>
            </a:r>
            <a:r>
              <a:rPr lang="ru-RU" dirty="0" err="1"/>
              <a:t>вишукуючи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особливості</a:t>
            </a:r>
            <a:r>
              <a:rPr lang="ru-RU" dirty="0"/>
              <a:t> і </a:t>
            </a:r>
            <a:r>
              <a:rPr lang="ru-RU" dirty="0" err="1"/>
              <a:t>протиріччя</a:t>
            </a:r>
            <a:r>
              <a:rPr lang="ru-RU" dirty="0"/>
              <a:t>. </a:t>
            </a:r>
            <a:r>
              <a:rPr lang="ru-RU" dirty="0" err="1"/>
              <a:t>Виділення</a:t>
            </a:r>
            <a:r>
              <a:rPr lang="ru-RU" dirty="0"/>
              <a:t> </a:t>
            </a:r>
            <a:r>
              <a:rPr lang="ru-RU" dirty="0" err="1"/>
              <a:t>циклів</a:t>
            </a:r>
            <a:r>
              <a:rPr lang="ru-RU" dirty="0"/>
              <a:t> (</a:t>
            </a:r>
            <a:r>
              <a:rPr lang="ru-RU" dirty="0" err="1"/>
              <a:t>позитивних</a:t>
            </a:r>
            <a:r>
              <a:rPr lang="ru-RU" dirty="0"/>
              <a:t> і </a:t>
            </a:r>
            <a:r>
              <a:rPr lang="ru-RU" dirty="0" err="1"/>
              <a:t>негативних</a:t>
            </a:r>
            <a:r>
              <a:rPr lang="ru-RU" dirty="0"/>
              <a:t> </a:t>
            </a:r>
            <a:r>
              <a:rPr lang="ru-RU" dirty="0" err="1"/>
              <a:t>зворотних</a:t>
            </a:r>
            <a:r>
              <a:rPr lang="ru-RU" dirty="0"/>
              <a:t> </a:t>
            </a:r>
            <a:r>
              <a:rPr lang="ru-RU" dirty="0" err="1"/>
              <a:t>зв'язків</a:t>
            </a:r>
            <a:r>
              <a:rPr lang="ru-RU" dirty="0"/>
              <a:t>)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судити</a:t>
            </a:r>
            <a:r>
              <a:rPr lang="ru-RU" dirty="0"/>
              <a:t> про </a:t>
            </a:r>
            <a:r>
              <a:rPr lang="ru-RU" dirty="0" err="1"/>
              <a:t>структурну</a:t>
            </a:r>
            <a:r>
              <a:rPr lang="ru-RU" dirty="0"/>
              <a:t> </a:t>
            </a:r>
            <a:r>
              <a:rPr lang="ru-RU" dirty="0" err="1"/>
              <a:t>стійкість</a:t>
            </a:r>
            <a:r>
              <a:rPr lang="ru-RU" dirty="0"/>
              <a:t> (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ні</a:t>
            </a:r>
            <a:r>
              <a:rPr lang="ru-RU" dirty="0"/>
              <a:t>) </a:t>
            </a:r>
            <a:r>
              <a:rPr lang="ru-RU" dirty="0" err="1"/>
              <a:t>системи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8150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705" y="609600"/>
            <a:ext cx="3856037" cy="1958109"/>
          </a:xfrm>
        </p:spPr>
        <p:txBody>
          <a:bodyPr>
            <a:normAutofit/>
          </a:bodyPr>
          <a:lstStyle/>
          <a:p>
            <a:r>
              <a:rPr lang="ru-RU" b="1" u="sng" dirty="0" err="1"/>
              <a:t>Сценарії</a:t>
            </a:r>
            <a:r>
              <a:rPr lang="ru-RU" b="1" u="sng" dirty="0"/>
              <a:t> </a:t>
            </a:r>
            <a:r>
              <a:rPr lang="ru-RU" b="1" u="sng" dirty="0" err="1"/>
              <a:t>поведінки</a:t>
            </a:r>
            <a:r>
              <a:rPr lang="ru-RU" b="1" u="sng" dirty="0"/>
              <a:t> </a:t>
            </a:r>
            <a:r>
              <a:rPr lang="ru-RU" b="1" u="sng" dirty="0" err="1" smtClean="0"/>
              <a:t>об'єкта</a:t>
            </a:r>
            <a:r>
              <a:rPr lang="ru-RU" b="1" u="sng" dirty="0" smtClean="0"/>
              <a:t> (</a:t>
            </a:r>
            <a:r>
              <a:rPr lang="ru-RU" b="1" u="sng" dirty="0" err="1"/>
              <a:t>сценарне</a:t>
            </a:r>
            <a:r>
              <a:rPr lang="ru-RU" b="1" u="sng" dirty="0"/>
              <a:t> </a:t>
            </a:r>
            <a:r>
              <a:rPr lang="ru-RU" b="1" u="sng" dirty="0" err="1"/>
              <a:t>моделювання</a:t>
            </a:r>
            <a:r>
              <a:rPr lang="ru-RU" b="1" u="sng" dirty="0"/>
              <a:t>)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6705" y="2567709"/>
            <a:ext cx="3856037" cy="3223490"/>
          </a:xfrm>
        </p:spPr>
        <p:txBody>
          <a:bodyPr>
            <a:noAutofit/>
          </a:bodyPr>
          <a:lstStyle/>
          <a:p>
            <a:r>
              <a:rPr lang="ru-RU" sz="2000" dirty="0" err="1"/>
              <a:t>Наведемо</a:t>
            </a:r>
            <a:r>
              <a:rPr lang="ru-RU" sz="2000" dirty="0"/>
              <a:t> приклад </a:t>
            </a:r>
            <a:r>
              <a:rPr lang="ru-RU" sz="2000" dirty="0" err="1"/>
              <a:t>імпульсного</a:t>
            </a:r>
            <a:r>
              <a:rPr lang="ru-RU" sz="2000" dirty="0"/>
              <a:t> </a:t>
            </a:r>
            <a:r>
              <a:rPr lang="ru-RU" sz="2000" dirty="0" err="1"/>
              <a:t>моделювання</a:t>
            </a:r>
            <a:r>
              <a:rPr lang="ru-RU" sz="2000" dirty="0"/>
              <a:t> з </a:t>
            </a:r>
            <a:r>
              <a:rPr lang="ru-RU" sz="2000" dirty="0" err="1"/>
              <a:t>когнітивної</a:t>
            </a:r>
            <a:r>
              <a:rPr lang="ru-RU" sz="2000" dirty="0"/>
              <a:t> </a:t>
            </a:r>
            <a:r>
              <a:rPr lang="ru-RU" sz="2000" dirty="0" err="1"/>
              <a:t>карті</a:t>
            </a:r>
            <a:r>
              <a:rPr lang="ru-RU" sz="2000" dirty="0"/>
              <a:t> проблем </a:t>
            </a:r>
            <a:r>
              <a:rPr lang="ru-RU" sz="2000" dirty="0" err="1"/>
              <a:t>споживання</a:t>
            </a:r>
            <a:r>
              <a:rPr lang="ru-RU" sz="2000" dirty="0"/>
              <a:t> </a:t>
            </a:r>
            <a:r>
              <a:rPr lang="ru-RU" sz="2000" dirty="0" err="1" smtClean="0"/>
              <a:t>електроенергії</a:t>
            </a:r>
            <a:endParaRPr lang="en-US" sz="2000" dirty="0" smtClean="0"/>
          </a:p>
          <a:p>
            <a:r>
              <a:rPr lang="ru-RU" sz="2000" dirty="0" err="1"/>
              <a:t>Промоделюємо</a:t>
            </a:r>
            <a:r>
              <a:rPr lang="ru-RU" sz="2000" dirty="0"/>
              <a:t> </a:t>
            </a:r>
            <a:r>
              <a:rPr lang="ru-RU" sz="2000" dirty="0" err="1"/>
              <a:t>процес</a:t>
            </a:r>
            <a:r>
              <a:rPr lang="ru-RU" sz="2000" dirty="0"/>
              <a:t> </a:t>
            </a:r>
            <a:r>
              <a:rPr lang="ru-RU" sz="2000" dirty="0" err="1"/>
              <a:t>поширення</a:t>
            </a:r>
            <a:r>
              <a:rPr lang="ru-RU" sz="2000" dirty="0"/>
              <a:t> </a:t>
            </a:r>
            <a:r>
              <a:rPr lang="ru-RU" sz="2000" dirty="0" err="1" smtClean="0"/>
              <a:t>обуренн</a:t>
            </a:r>
            <a:r>
              <a:rPr lang="uk-UA" sz="2000" dirty="0"/>
              <a:t>я</a:t>
            </a:r>
            <a:r>
              <a:rPr lang="ru-RU" sz="2000" dirty="0" smtClean="0"/>
              <a:t> з </a:t>
            </a:r>
            <a:r>
              <a:rPr lang="ru-RU" sz="2000" dirty="0" err="1"/>
              <a:t>когнітивної</a:t>
            </a:r>
            <a:r>
              <a:rPr lang="ru-RU" sz="2000" dirty="0"/>
              <a:t> </a:t>
            </a:r>
            <a:r>
              <a:rPr lang="ru-RU" sz="2000" dirty="0" err="1" smtClean="0"/>
              <a:t>карти</a:t>
            </a:r>
            <a:r>
              <a:rPr lang="ru-RU" sz="2000" dirty="0" smtClean="0"/>
              <a:t> </a:t>
            </a:r>
            <a:r>
              <a:rPr lang="ru-RU" sz="2000" dirty="0"/>
              <a:t>проблем </a:t>
            </a:r>
            <a:r>
              <a:rPr lang="ru-RU" sz="2000" dirty="0" err="1"/>
              <a:t>споживання</a:t>
            </a:r>
            <a:r>
              <a:rPr lang="ru-RU" sz="2000" dirty="0"/>
              <a:t> </a:t>
            </a:r>
            <a:r>
              <a:rPr lang="ru-RU" sz="2000" dirty="0" err="1"/>
              <a:t>електроенергії</a:t>
            </a:r>
            <a:r>
              <a:rPr lang="ru-RU" sz="2000" dirty="0"/>
              <a:t>: "</a:t>
            </a:r>
            <a:r>
              <a:rPr lang="ru-RU" sz="2000" dirty="0" err="1"/>
              <a:t>Що</a:t>
            </a:r>
            <a:r>
              <a:rPr lang="ru-RU" sz="2000" dirty="0"/>
              <a:t> буде,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споживання</a:t>
            </a:r>
            <a:r>
              <a:rPr lang="ru-RU" sz="2000" dirty="0"/>
              <a:t> </a:t>
            </a:r>
            <a:r>
              <a:rPr lang="ru-RU" sz="2000" dirty="0" err="1"/>
              <a:t>електроенергії</a:t>
            </a:r>
            <a:r>
              <a:rPr lang="ru-RU" sz="2000" dirty="0"/>
              <a:t> </a:t>
            </a:r>
            <a:r>
              <a:rPr lang="ru-RU" sz="2000" dirty="0" err="1"/>
              <a:t>зросте</a:t>
            </a:r>
            <a:r>
              <a:rPr lang="ru-RU" sz="2000" dirty="0"/>
              <a:t>?"</a:t>
            </a:r>
            <a:endParaRPr lang="uk-UA" sz="2000" dirty="0"/>
          </a:p>
        </p:txBody>
      </p:sp>
      <p:pic>
        <p:nvPicPr>
          <p:cNvPr id="10242" name="Picture 2" descr="Ð¡ÑÐµÐ½Ð°ÑÑÐ¹ â 1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1507066"/>
            <a:ext cx="5930745" cy="389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64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u="sng" dirty="0" err="1"/>
              <a:t>Зворотні</a:t>
            </a:r>
            <a:r>
              <a:rPr lang="ru-RU" b="1" u="sng" dirty="0"/>
              <a:t> </a:t>
            </a:r>
            <a:r>
              <a:rPr lang="ru-RU" b="1" u="sng" dirty="0" err="1"/>
              <a:t>завдання</a:t>
            </a:r>
            <a:r>
              <a:rPr lang="ru-RU" b="1" u="sng" dirty="0"/>
              <a:t>, </a:t>
            </a:r>
            <a:r>
              <a:rPr lang="ru-RU" b="1" u="sng" dirty="0" err="1"/>
              <a:t>завдання</a:t>
            </a:r>
            <a:r>
              <a:rPr lang="ru-RU" b="1" u="sng" dirty="0"/>
              <a:t> </a:t>
            </a:r>
            <a:r>
              <a:rPr lang="ru-RU" b="1" u="sng" dirty="0" err="1"/>
              <a:t>керованості</a:t>
            </a:r>
            <a:r>
              <a:rPr lang="ru-RU" b="1" u="sng" dirty="0"/>
              <a:t> і </a:t>
            </a:r>
            <a:r>
              <a:rPr lang="ru-RU" b="1" u="sng" dirty="0" err="1" smtClean="0"/>
              <a:t>спостережливості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09931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Рішення</a:t>
            </a:r>
            <a:r>
              <a:rPr lang="ru-RU" dirty="0"/>
              <a:t> </a:t>
            </a:r>
            <a:r>
              <a:rPr lang="ru-RU" dirty="0" err="1"/>
              <a:t>оберненої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пошук</a:t>
            </a:r>
            <a:r>
              <a:rPr lang="ru-RU" dirty="0"/>
              <a:t> таких </a:t>
            </a:r>
            <a:r>
              <a:rPr lang="ru-RU" dirty="0" err="1"/>
              <a:t>значень</a:t>
            </a:r>
            <a:r>
              <a:rPr lang="ru-RU" dirty="0"/>
              <a:t> </a:t>
            </a:r>
            <a:r>
              <a:rPr lang="ru-RU" dirty="0" err="1"/>
              <a:t>керуючих</a:t>
            </a:r>
            <a:r>
              <a:rPr lang="ru-RU" dirty="0"/>
              <a:t> </a:t>
            </a:r>
            <a:r>
              <a:rPr lang="ru-RU" dirty="0" err="1"/>
              <a:t>впливів</a:t>
            </a:r>
            <a:r>
              <a:rPr lang="ru-RU" dirty="0"/>
              <a:t> (2,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забезпечити</a:t>
            </a:r>
            <a:r>
              <a:rPr lang="ru-RU" dirty="0"/>
              <a:t> </a:t>
            </a:r>
            <a:r>
              <a:rPr lang="ru-RU" dirty="0" err="1"/>
              <a:t>бажаний</a:t>
            </a:r>
            <a:r>
              <a:rPr lang="ru-RU" dirty="0"/>
              <a:t> </a:t>
            </a:r>
            <a:r>
              <a:rPr lang="ru-RU" dirty="0" err="1"/>
              <a:t>сценарій</a:t>
            </a:r>
            <a:r>
              <a:rPr lang="ru-RU" dirty="0"/>
              <a:t> </a:t>
            </a:r>
            <a:r>
              <a:rPr lang="ru-RU" dirty="0" err="1"/>
              <a:t>розвитку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. Для </a:t>
            </a:r>
            <a:r>
              <a:rPr lang="ru-RU" dirty="0" err="1"/>
              <a:t>вирішення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використані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математичного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(</a:t>
            </a:r>
            <a:r>
              <a:rPr lang="ru-RU" dirty="0" err="1"/>
              <a:t>лінійного</a:t>
            </a:r>
            <a:r>
              <a:rPr lang="ru-RU" dirty="0"/>
              <a:t>, </a:t>
            </a:r>
            <a:r>
              <a:rPr lang="ru-RU" dirty="0" err="1"/>
              <a:t>нелінійного</a:t>
            </a:r>
            <a:r>
              <a:rPr lang="ru-RU" dirty="0"/>
              <a:t>).</a:t>
            </a:r>
          </a:p>
          <a:p>
            <a:r>
              <a:rPr lang="ru-RU" dirty="0" err="1"/>
              <a:t>Вирішення</a:t>
            </a:r>
            <a:r>
              <a:rPr lang="ru-RU" dirty="0"/>
              <a:t> </a:t>
            </a:r>
            <a:r>
              <a:rPr lang="ru-RU" dirty="0" err="1"/>
              <a:t>завдань</a:t>
            </a:r>
            <a:r>
              <a:rPr lang="ru-RU" dirty="0"/>
              <a:t> </a:t>
            </a:r>
            <a:r>
              <a:rPr lang="ru-RU" dirty="0" err="1"/>
              <a:t>наблюдаемості</a:t>
            </a:r>
            <a:r>
              <a:rPr lang="ru-RU" dirty="0"/>
              <a:t> і </a:t>
            </a:r>
            <a:r>
              <a:rPr lang="ru-RU" dirty="0" err="1"/>
              <a:t>керованості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взаємопов'язані</a:t>
            </a:r>
            <a:r>
              <a:rPr lang="ru-RU" dirty="0"/>
              <a:t>. </a:t>
            </a:r>
            <a:r>
              <a:rPr lang="ru-RU" i="1" dirty="0" err="1"/>
              <a:t>Завдання</a:t>
            </a:r>
            <a:r>
              <a:rPr lang="ru-RU" i="1" dirty="0"/>
              <a:t> </a:t>
            </a:r>
            <a:r>
              <a:rPr lang="ru-RU" i="1" dirty="0" err="1"/>
              <a:t>наблюдаемості</a:t>
            </a:r>
            <a:r>
              <a:rPr lang="ru-RU" i="1" dirty="0"/>
              <a:t> -</a:t>
            </a:r>
            <a:r>
              <a:rPr lang="ru-RU" dirty="0"/>
              <a:t> </a:t>
            </a:r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достатності</a:t>
            </a:r>
            <a:r>
              <a:rPr lang="ru-RU" dirty="0"/>
              <a:t> </a:t>
            </a:r>
            <a:r>
              <a:rPr lang="ru-RU" dirty="0" err="1"/>
              <a:t>вимірювань</a:t>
            </a:r>
            <a:r>
              <a:rPr lang="ru-RU" dirty="0"/>
              <a:t> </a:t>
            </a:r>
            <a:r>
              <a:rPr lang="ru-RU" dirty="0" err="1"/>
              <a:t>вихідних</a:t>
            </a:r>
            <a:r>
              <a:rPr lang="ru-RU" dirty="0"/>
              <a:t> </a:t>
            </a:r>
            <a:r>
              <a:rPr lang="ru-RU" dirty="0" err="1"/>
              <a:t>змінних</a:t>
            </a:r>
            <a:r>
              <a:rPr lang="ru-RU" dirty="0"/>
              <a:t> для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невідомих</a:t>
            </a:r>
            <a:r>
              <a:rPr lang="ru-RU" dirty="0"/>
              <a:t> </a:t>
            </a:r>
            <a:r>
              <a:rPr lang="ru-RU" dirty="0" err="1"/>
              <a:t>початкових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 </a:t>
            </a:r>
            <a:r>
              <a:rPr lang="ru-RU" dirty="0" err="1"/>
              <a:t>входів</a:t>
            </a:r>
            <a:r>
              <a:rPr lang="ru-RU" dirty="0"/>
              <a:t>. </a:t>
            </a:r>
            <a:r>
              <a:rPr lang="ru-RU" i="1" dirty="0" err="1"/>
              <a:t>Завдання</a:t>
            </a:r>
            <a:r>
              <a:rPr lang="ru-RU" i="1" dirty="0"/>
              <a:t> </a:t>
            </a:r>
            <a:r>
              <a:rPr lang="ru-RU" i="1" dirty="0" err="1"/>
              <a:t>керованості</a:t>
            </a:r>
            <a:r>
              <a:rPr lang="ru-RU" i="1" dirty="0"/>
              <a:t> -</a:t>
            </a:r>
            <a:r>
              <a:rPr lang="ru-RU" dirty="0"/>
              <a:t> </a:t>
            </a:r>
            <a:r>
              <a:rPr lang="ru-RU" dirty="0" err="1"/>
              <a:t>це</a:t>
            </a:r>
            <a:r>
              <a:rPr lang="ru-RU" dirty="0"/>
              <a:t> задача про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</a:t>
            </a:r>
            <a:r>
              <a:rPr lang="ru-RU" dirty="0" err="1"/>
              <a:t>входів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залежно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спостережуваних</a:t>
            </a:r>
            <a:r>
              <a:rPr lang="ru-RU" dirty="0"/>
              <a:t> </a:t>
            </a:r>
            <a:r>
              <a:rPr lang="ru-RU" dirty="0" err="1"/>
              <a:t>виходів</a:t>
            </a:r>
            <a:r>
              <a:rPr lang="ru-RU" dirty="0"/>
              <a:t> (</a:t>
            </a:r>
            <a:r>
              <a:rPr lang="ru-RU" dirty="0" err="1"/>
              <a:t>кібернетичний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управлінський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43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u="sng" dirty="0" err="1"/>
              <a:t>Аналіз</a:t>
            </a:r>
            <a:r>
              <a:rPr lang="ru-RU" b="1" u="sng" dirty="0"/>
              <a:t> </a:t>
            </a:r>
            <a:r>
              <a:rPr lang="ru-RU" b="1" u="sng" dirty="0" err="1"/>
              <a:t>стійкості</a:t>
            </a:r>
            <a:r>
              <a:rPr lang="ru-RU" b="1" u="sng" dirty="0"/>
              <a:t> </a:t>
            </a:r>
            <a:r>
              <a:rPr lang="ru-RU" b="1" u="sng" dirty="0" err="1"/>
              <a:t>системи</a:t>
            </a:r>
            <a:r>
              <a:rPr lang="ru-RU" b="1" u="sng" dirty="0"/>
              <a:t>, </a:t>
            </a:r>
            <a:r>
              <a:rPr lang="ru-RU" b="1" u="sng" dirty="0" err="1"/>
              <a:t>представленої</a:t>
            </a:r>
            <a:r>
              <a:rPr lang="ru-RU" b="1" u="sng" dirty="0"/>
              <a:t> </a:t>
            </a:r>
            <a:r>
              <a:rPr lang="ru-RU" b="1" u="sng" dirty="0" smtClean="0"/>
              <a:t>графом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9305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При </a:t>
            </a:r>
            <a:r>
              <a:rPr lang="ru-RU" dirty="0" err="1"/>
              <a:t>дослідженні</a:t>
            </a:r>
            <a:r>
              <a:rPr lang="ru-RU" dirty="0"/>
              <a:t> </a:t>
            </a:r>
            <a:r>
              <a:rPr lang="ru-RU" dirty="0" err="1"/>
              <a:t>стійкості</a:t>
            </a:r>
            <a:r>
              <a:rPr lang="ru-RU" dirty="0"/>
              <a:t> </a:t>
            </a:r>
            <a:r>
              <a:rPr lang="ru-RU" dirty="0" err="1"/>
              <a:t>зваженого</a:t>
            </a:r>
            <a:r>
              <a:rPr lang="ru-RU" dirty="0"/>
              <a:t> </a:t>
            </a:r>
            <a:r>
              <a:rPr lang="ru-RU" dirty="0" err="1"/>
              <a:t>орієнтованого</a:t>
            </a:r>
            <a:r>
              <a:rPr lang="ru-RU" dirty="0"/>
              <a:t> графа - </a:t>
            </a:r>
            <a:r>
              <a:rPr lang="ru-RU" dirty="0" err="1"/>
              <a:t>когнітивної</a:t>
            </a:r>
            <a:r>
              <a:rPr lang="ru-RU" dirty="0"/>
              <a:t> </a:t>
            </a:r>
            <a:r>
              <a:rPr lang="ru-RU" dirty="0" err="1"/>
              <a:t>карти</a:t>
            </a:r>
            <a:r>
              <a:rPr lang="ru-RU" dirty="0"/>
              <a:t> - </a:t>
            </a:r>
            <a:r>
              <a:rPr lang="ru-RU" dirty="0" err="1"/>
              <a:t>досліджується</a:t>
            </a:r>
            <a:r>
              <a:rPr lang="ru-RU" dirty="0"/>
              <a:t> </a:t>
            </a:r>
            <a:r>
              <a:rPr lang="ru-RU" dirty="0" err="1"/>
              <a:t>стійкість</a:t>
            </a:r>
            <a:r>
              <a:rPr lang="ru-RU" dirty="0"/>
              <a:t> за </a:t>
            </a:r>
            <a:r>
              <a:rPr lang="ru-RU" dirty="0" err="1"/>
              <a:t>значенням</a:t>
            </a:r>
            <a:r>
              <a:rPr lang="ru-RU" dirty="0"/>
              <a:t> і </a:t>
            </a:r>
            <a:r>
              <a:rPr lang="ru-RU" dirty="0" err="1"/>
              <a:t>стійкість</a:t>
            </a:r>
            <a:r>
              <a:rPr lang="ru-RU" dirty="0"/>
              <a:t> по </a:t>
            </a:r>
            <a:r>
              <a:rPr lang="ru-RU" dirty="0" err="1"/>
              <a:t>обуренню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в </a:t>
            </a:r>
            <a:r>
              <a:rPr lang="ru-RU" dirty="0" err="1"/>
              <a:t>міру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еволюції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/>
              <a:t>Характеристичні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графа </a:t>
            </a:r>
            <a:r>
              <a:rPr lang="ru-RU" dirty="0" err="1"/>
              <a:t>визначаються</a:t>
            </a:r>
            <a:r>
              <a:rPr lang="ru-RU" dirty="0"/>
              <a:t> як </a:t>
            </a:r>
            <a:r>
              <a:rPr lang="ru-RU" dirty="0" err="1"/>
              <a:t>власні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матриці</a:t>
            </a:r>
            <a:r>
              <a:rPr lang="ru-RU" dirty="0"/>
              <a:t> </a:t>
            </a:r>
            <a:r>
              <a:rPr lang="ru-RU" i="1" dirty="0"/>
              <a:t>Ас.</a:t>
            </a:r>
            <a:r>
              <a:rPr lang="ru-RU" dirty="0"/>
              <a:t> </a:t>
            </a:r>
            <a:r>
              <a:rPr lang="ru-RU" dirty="0" err="1"/>
              <a:t>Згідно</a:t>
            </a:r>
            <a:r>
              <a:rPr lang="ru-RU" dirty="0"/>
              <a:t> з теоремою </a:t>
            </a:r>
            <a:r>
              <a:rPr lang="ru-RU" dirty="0" err="1"/>
              <a:t>Рауса</a:t>
            </a:r>
            <a:r>
              <a:rPr lang="ru-RU" dirty="0"/>
              <a:t> - </a:t>
            </a:r>
            <a:r>
              <a:rPr lang="ru-RU" dirty="0" err="1"/>
              <a:t>Гурвіца</a:t>
            </a:r>
            <a:r>
              <a:rPr lang="ru-RU" dirty="0"/>
              <a:t> для </a:t>
            </a:r>
            <a:r>
              <a:rPr lang="ru-RU" dirty="0" err="1"/>
              <a:t>лінійних</a:t>
            </a:r>
            <a:r>
              <a:rPr lang="ru-RU" dirty="0"/>
              <a:t> систем,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власних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 </a:t>
            </a:r>
            <a:r>
              <a:rPr lang="ru-RU" dirty="0" err="1"/>
              <a:t>матриці</a:t>
            </a:r>
            <a:r>
              <a:rPr lang="ru-RU" dirty="0"/>
              <a:t> (</a:t>
            </a:r>
            <a:r>
              <a:rPr lang="ru-RU" dirty="0" err="1"/>
              <a:t>коренів</a:t>
            </a:r>
            <a:r>
              <a:rPr lang="ru-RU" dirty="0"/>
              <a:t>) </a:t>
            </a:r>
            <a:r>
              <a:rPr lang="ru-RU" dirty="0" err="1"/>
              <a:t>немає</a:t>
            </a:r>
            <a:r>
              <a:rPr lang="ru-RU" dirty="0"/>
              <a:t> чисел по модулю великих </a:t>
            </a:r>
            <a:r>
              <a:rPr lang="ru-RU" dirty="0" err="1"/>
              <a:t>одиниці</a:t>
            </a:r>
            <a:r>
              <a:rPr lang="ru-RU" dirty="0"/>
              <a:t>, то система </a:t>
            </a:r>
            <a:r>
              <a:rPr lang="ru-RU" dirty="0" err="1"/>
              <a:t>стійка</a:t>
            </a:r>
            <a:r>
              <a:rPr lang="ru-RU" dirty="0"/>
              <a:t> по </a:t>
            </a:r>
            <a:r>
              <a:rPr lang="ru-RU" dirty="0" err="1"/>
              <a:t>обуренню</a:t>
            </a:r>
            <a:r>
              <a:rPr lang="ru-RU" dirty="0"/>
              <a:t>. </a:t>
            </a:r>
            <a:r>
              <a:rPr lang="ru-RU" dirty="0" err="1"/>
              <a:t>Стійкість</a:t>
            </a:r>
            <a:r>
              <a:rPr lang="ru-RU" dirty="0"/>
              <a:t> по </a:t>
            </a:r>
            <a:r>
              <a:rPr lang="ru-RU" dirty="0" err="1"/>
              <a:t>обуренню</a:t>
            </a:r>
            <a:r>
              <a:rPr lang="ru-RU" dirty="0"/>
              <a:t> не </a:t>
            </a:r>
            <a:r>
              <a:rPr lang="ru-RU" dirty="0" err="1"/>
              <a:t>означає</a:t>
            </a:r>
            <a:r>
              <a:rPr lang="ru-RU" dirty="0"/>
              <a:t> </a:t>
            </a:r>
            <a:r>
              <a:rPr lang="ru-RU" dirty="0" err="1"/>
              <a:t>наявності</a:t>
            </a:r>
            <a:r>
              <a:rPr lang="ru-RU" dirty="0"/>
              <a:t> </a:t>
            </a:r>
            <a:r>
              <a:rPr lang="ru-RU" dirty="0" err="1"/>
              <a:t>стійкості</a:t>
            </a:r>
            <a:r>
              <a:rPr lang="ru-RU" dirty="0"/>
              <a:t> за </a:t>
            </a:r>
            <a:r>
              <a:rPr lang="ru-RU" dirty="0" err="1"/>
              <a:t>значенням</a:t>
            </a:r>
            <a:r>
              <a:rPr lang="ru-RU" dirty="0"/>
              <a:t>, </a:t>
            </a:r>
            <a:r>
              <a:rPr lang="ru-RU" dirty="0" err="1"/>
              <a:t>хоча</a:t>
            </a:r>
            <a:r>
              <a:rPr lang="ru-RU" dirty="0"/>
              <a:t> </a:t>
            </a:r>
            <a:r>
              <a:rPr lang="ru-RU" dirty="0" err="1"/>
              <a:t>зворотне</a:t>
            </a:r>
            <a:r>
              <a:rPr lang="ru-RU" dirty="0"/>
              <a:t> і справедливо. Але для </a:t>
            </a: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критерію</a:t>
            </a:r>
            <a:r>
              <a:rPr lang="ru-RU" dirty="0"/>
              <a:t> є </a:t>
            </a:r>
            <a:r>
              <a:rPr lang="ru-RU" dirty="0" err="1"/>
              <a:t>істотні</a:t>
            </a:r>
            <a:r>
              <a:rPr lang="ru-RU" dirty="0"/>
              <a:t> </a:t>
            </a:r>
            <a:r>
              <a:rPr lang="ru-RU" dirty="0" err="1"/>
              <a:t>обмеження</a:t>
            </a:r>
            <a:r>
              <a:rPr lang="ru-RU" dirty="0"/>
              <a:t>, тому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будемо</a:t>
            </a:r>
            <a:r>
              <a:rPr lang="ru-RU" dirty="0"/>
              <a:t> в </a:t>
            </a:r>
            <a:r>
              <a:rPr lang="ru-RU" dirty="0" err="1"/>
              <a:t>простих</a:t>
            </a:r>
            <a:r>
              <a:rPr lang="ru-RU" dirty="0"/>
              <a:t> </a:t>
            </a:r>
            <a:r>
              <a:rPr lang="ru-RU" dirty="0" err="1"/>
              <a:t>випадках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3187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Стійкість</a:t>
            </a:r>
            <a:r>
              <a:rPr lang="ru-RU" dirty="0" smtClean="0"/>
              <a:t> прикладу </a:t>
            </a:r>
            <a:r>
              <a:rPr lang="ru-RU" dirty="0"/>
              <a:t>проблем </a:t>
            </a:r>
            <a:r>
              <a:rPr lang="ru-RU" dirty="0" err="1"/>
              <a:t>споживання</a:t>
            </a:r>
            <a:r>
              <a:rPr lang="ru-RU" dirty="0"/>
              <a:t> </a:t>
            </a:r>
            <a:r>
              <a:rPr lang="ru-RU" dirty="0" err="1"/>
              <a:t>електроенергії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Число </a:t>
            </a:r>
            <a:r>
              <a:rPr lang="ru-RU" dirty="0" err="1"/>
              <a:t>коренів</a:t>
            </a:r>
            <a:r>
              <a:rPr lang="ru-RU" dirty="0"/>
              <a:t> </a:t>
            </a:r>
            <a:r>
              <a:rPr lang="ru-RU" dirty="0" err="1"/>
              <a:t>матриці</a:t>
            </a:r>
            <a:r>
              <a:rPr lang="ru-RU" dirty="0"/>
              <a:t> </a:t>
            </a:r>
            <a:r>
              <a:rPr lang="ru-RU" i="1" dirty="0"/>
              <a:t>Ас</a:t>
            </a:r>
            <a:r>
              <a:rPr lang="ru-RU" dirty="0"/>
              <a:t> одно 7, </a:t>
            </a:r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яких</a:t>
            </a:r>
            <a:r>
              <a:rPr lang="ru-RU" dirty="0"/>
              <a:t> є </a:t>
            </a:r>
            <a:r>
              <a:rPr lang="ru-RU" dirty="0" err="1"/>
              <a:t>корінь</a:t>
            </a:r>
            <a:r>
              <a:rPr lang="ru-RU" dirty="0"/>
              <a:t> по модулю </a:t>
            </a:r>
            <a:r>
              <a:rPr lang="ru-RU" dirty="0" err="1"/>
              <a:t>більше</a:t>
            </a:r>
            <a:r>
              <a:rPr lang="ru-RU" dirty="0"/>
              <a:t> 1: </a:t>
            </a:r>
            <a:r>
              <a:rPr lang="ru-RU" i="1" dirty="0"/>
              <a:t>М =</a:t>
            </a:r>
            <a:r>
              <a:rPr lang="ru-RU" dirty="0"/>
              <a:t> 1,43. </a:t>
            </a:r>
            <a:r>
              <a:rPr lang="ru-RU" dirty="0" err="1"/>
              <a:t>Отже</a:t>
            </a:r>
            <a:r>
              <a:rPr lang="ru-RU" dirty="0"/>
              <a:t>, </a:t>
            </a:r>
            <a:r>
              <a:rPr lang="ru-RU" dirty="0" err="1"/>
              <a:t>ця</a:t>
            </a:r>
            <a:r>
              <a:rPr lang="ru-RU" dirty="0"/>
              <a:t> система </a:t>
            </a:r>
            <a:r>
              <a:rPr lang="ru-RU" dirty="0" err="1"/>
              <a:t>нестійка</a:t>
            </a:r>
            <a:r>
              <a:rPr lang="ru-RU" dirty="0"/>
              <a:t> </a:t>
            </a:r>
            <a:r>
              <a:rPr lang="ru-RU" dirty="0" err="1"/>
              <a:t>ні</a:t>
            </a:r>
            <a:r>
              <a:rPr lang="ru-RU" dirty="0"/>
              <a:t> по </a:t>
            </a:r>
            <a:r>
              <a:rPr lang="ru-RU" dirty="0" err="1"/>
              <a:t>обуренню</a:t>
            </a:r>
            <a:r>
              <a:rPr lang="ru-RU" dirty="0"/>
              <a:t>, </a:t>
            </a:r>
            <a:r>
              <a:rPr lang="ru-RU" dirty="0" err="1"/>
              <a:t>ні</a:t>
            </a:r>
            <a:r>
              <a:rPr lang="ru-RU" dirty="0"/>
              <a:t> по початковому </a:t>
            </a:r>
            <a:r>
              <a:rPr lang="ru-RU" dirty="0" err="1"/>
              <a:t>значенню</a:t>
            </a:r>
            <a:r>
              <a:rPr lang="ru-RU" dirty="0"/>
              <a:t>. </a:t>
            </a:r>
            <a:r>
              <a:rPr lang="ru-RU" dirty="0" err="1"/>
              <a:t>Власне</a:t>
            </a:r>
            <a:r>
              <a:rPr lang="ru-RU" dirty="0"/>
              <a:t>, факт </a:t>
            </a:r>
            <a:r>
              <a:rPr lang="ru-RU" dirty="0" err="1"/>
              <a:t>нестійкості</a:t>
            </a:r>
            <a:r>
              <a:rPr lang="ru-RU" dirty="0"/>
              <a:t> </a:t>
            </a:r>
            <a:r>
              <a:rPr lang="ru-RU" dirty="0" err="1"/>
              <a:t>ілюструється</a:t>
            </a:r>
            <a:r>
              <a:rPr lang="ru-RU" dirty="0"/>
              <a:t> і </a:t>
            </a:r>
            <a:r>
              <a:rPr lang="ru-RU" dirty="0" err="1"/>
              <a:t>графіками</a:t>
            </a:r>
            <a:r>
              <a:rPr lang="ru-RU" dirty="0"/>
              <a:t> </a:t>
            </a:r>
            <a:r>
              <a:rPr lang="ru-RU" dirty="0" err="1"/>
              <a:t>імпульсних</a:t>
            </a:r>
            <a:r>
              <a:rPr lang="ru-RU" dirty="0"/>
              <a:t> </a:t>
            </a:r>
            <a:r>
              <a:rPr lang="ru-RU" dirty="0" err="1"/>
              <a:t>процесів</a:t>
            </a:r>
            <a:r>
              <a:rPr lang="ru-RU" dirty="0"/>
              <a:t> (див. Рис. 6.18) - </a:t>
            </a:r>
            <a:r>
              <a:rPr lang="ru-RU" dirty="0" err="1"/>
              <a:t>графіки</a:t>
            </a:r>
            <a:r>
              <a:rPr lang="ru-RU" dirty="0"/>
              <a:t> </a:t>
            </a:r>
            <a:r>
              <a:rPr lang="ru-RU" dirty="0" err="1"/>
              <a:t>розходяться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90174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u="sng" dirty="0"/>
              <a:t>Структурна і </a:t>
            </a:r>
            <a:r>
              <a:rPr lang="ru-RU" b="1" u="sng" dirty="0" err="1"/>
              <a:t>зв'язкова</a:t>
            </a:r>
            <a:r>
              <a:rPr lang="ru-RU" b="1" u="sng" dirty="0"/>
              <a:t> </a:t>
            </a:r>
            <a:r>
              <a:rPr lang="ru-RU" b="1" u="sng" dirty="0" err="1"/>
              <a:t>стійкість</a:t>
            </a:r>
            <a:r>
              <a:rPr lang="ru-RU" b="1" u="sng" dirty="0"/>
              <a:t> </a:t>
            </a:r>
            <a:r>
              <a:rPr lang="ru-RU" b="1" u="sng" dirty="0" err="1" smtClean="0"/>
              <a:t>системи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88258"/>
          </a:xfrm>
        </p:spPr>
        <p:txBody>
          <a:bodyPr>
            <a:normAutofit/>
          </a:bodyPr>
          <a:lstStyle/>
          <a:p>
            <a:r>
              <a:rPr lang="ru-RU" dirty="0" err="1"/>
              <a:t>Положення</a:t>
            </a:r>
            <a:r>
              <a:rPr lang="ru-RU" dirty="0"/>
              <a:t> </a:t>
            </a:r>
            <a:r>
              <a:rPr lang="ru-RU" dirty="0" err="1"/>
              <a:t>рівноважних</a:t>
            </a:r>
            <a:r>
              <a:rPr lang="ru-RU" dirty="0"/>
              <a:t> </a:t>
            </a:r>
            <a:r>
              <a:rPr lang="ru-RU" dirty="0" err="1"/>
              <a:t>станів</a:t>
            </a:r>
            <a:r>
              <a:rPr lang="ru-RU" dirty="0"/>
              <a:t> </a:t>
            </a:r>
            <a:r>
              <a:rPr lang="ru-RU" dirty="0" err="1"/>
              <a:t>залежить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динамічних</a:t>
            </a:r>
            <a:r>
              <a:rPr lang="ru-RU" dirty="0"/>
              <a:t> </a:t>
            </a:r>
            <a:r>
              <a:rPr lang="ru-RU" dirty="0" err="1"/>
              <a:t>властивостей</a:t>
            </a:r>
            <a:r>
              <a:rPr lang="ru-RU" dirty="0"/>
              <a:t> </a:t>
            </a:r>
            <a:r>
              <a:rPr lang="ru-RU" dirty="0" err="1"/>
              <a:t>досліджуваної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і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змінюватися</a:t>
            </a:r>
            <a:r>
              <a:rPr lang="ru-RU" dirty="0"/>
              <a:t>. Тому </a:t>
            </a:r>
            <a:r>
              <a:rPr lang="ru-RU" dirty="0" err="1"/>
              <a:t>виникає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одне</a:t>
            </a:r>
            <a:r>
              <a:rPr lang="ru-RU" dirty="0"/>
              <a:t> </a:t>
            </a:r>
            <a:r>
              <a:rPr lang="ru-RU" dirty="0" err="1"/>
              <a:t>питання</a:t>
            </a:r>
            <a:r>
              <a:rPr lang="ru-RU" dirty="0"/>
              <a:t>: </a:t>
            </a:r>
            <a:r>
              <a:rPr lang="ru-RU" dirty="0" err="1"/>
              <a:t>поведе</a:t>
            </a:r>
            <a:r>
              <a:rPr lang="ru-RU" dirty="0"/>
              <a:t> невелика </a:t>
            </a:r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до </a:t>
            </a:r>
            <a:r>
              <a:rPr lang="ru-RU" dirty="0" err="1"/>
              <a:t>зміщення</a:t>
            </a:r>
            <a:r>
              <a:rPr lang="ru-RU" dirty="0"/>
              <a:t> стану </a:t>
            </a:r>
            <a:r>
              <a:rPr lang="ru-RU" dirty="0" err="1"/>
              <a:t>рівноваги</a:t>
            </a:r>
            <a:r>
              <a:rPr lang="ru-RU" dirty="0"/>
              <a:t>? </a:t>
            </a:r>
            <a:r>
              <a:rPr lang="ru-RU" dirty="0" err="1"/>
              <a:t>Тобто</a:t>
            </a:r>
            <a:r>
              <a:rPr lang="ru-RU" dirty="0"/>
              <a:t> на </a:t>
            </a:r>
            <a:r>
              <a:rPr lang="ru-RU" dirty="0" err="1"/>
              <a:t>відміну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класичної</a:t>
            </a:r>
            <a:r>
              <a:rPr lang="ru-RU" dirty="0"/>
              <a:t> </a:t>
            </a:r>
            <a:r>
              <a:rPr lang="ru-RU" dirty="0" err="1"/>
              <a:t>теорії</a:t>
            </a:r>
            <a:r>
              <a:rPr lang="ru-RU" dirty="0"/>
              <a:t> </a:t>
            </a:r>
            <a:r>
              <a:rPr lang="ru-RU" dirty="0" err="1"/>
              <a:t>стійкості</a:t>
            </a:r>
            <a:r>
              <a:rPr lang="ru-RU" dirty="0"/>
              <a:t>, не </a:t>
            </a:r>
            <a:r>
              <a:rPr lang="ru-RU" dirty="0" err="1"/>
              <a:t>розглядаються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в </a:t>
            </a:r>
            <a:r>
              <a:rPr lang="ru-RU" dirty="0" err="1"/>
              <a:t>системі</a:t>
            </a:r>
            <a:r>
              <a:rPr lang="ru-RU" dirty="0"/>
              <a:t>, а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обурення</a:t>
            </a:r>
            <a:r>
              <a:rPr lang="ru-RU" dirty="0"/>
              <a:t> в </a:t>
            </a:r>
            <a:r>
              <a:rPr lang="ru-RU" dirty="0" err="1"/>
              <a:t>навколишньому</a:t>
            </a:r>
            <a:r>
              <a:rPr lang="ru-RU" dirty="0"/>
              <a:t> </a:t>
            </a:r>
            <a:r>
              <a:rPr lang="ru-RU" dirty="0" err="1"/>
              <a:t>середовищі</a:t>
            </a:r>
            <a:r>
              <a:rPr lang="ru-RU" dirty="0"/>
              <a:t>,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вивчати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</a:t>
            </a:r>
            <a:r>
              <a:rPr lang="ru-RU" dirty="0" err="1"/>
              <a:t>стійкості</a:t>
            </a:r>
            <a:r>
              <a:rPr lang="ru-RU" dirty="0"/>
              <a:t> при </a:t>
            </a:r>
            <a:r>
              <a:rPr lang="ru-RU" dirty="0" err="1"/>
              <a:t>структурних</a:t>
            </a:r>
            <a:r>
              <a:rPr lang="ru-RU" dirty="0"/>
              <a:t> </a:t>
            </a:r>
            <a:r>
              <a:rPr lang="ru-RU" dirty="0" err="1"/>
              <a:t>змінах</a:t>
            </a:r>
            <a:r>
              <a:rPr lang="ru-RU" dirty="0"/>
              <a:t> </a:t>
            </a:r>
            <a:r>
              <a:rPr lang="ru-RU" dirty="0" err="1"/>
              <a:t>самої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практично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важливе</a:t>
            </a:r>
            <a:r>
              <a:rPr lang="ru-RU" dirty="0"/>
              <a:t> </a:t>
            </a:r>
            <a:r>
              <a:rPr lang="ru-RU" dirty="0" err="1"/>
              <a:t>питання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,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/>
              <a:t>малі</a:t>
            </a:r>
            <a:r>
              <a:rPr lang="ru-RU" dirty="0"/>
              <a:t>, </a:t>
            </a:r>
            <a:r>
              <a:rPr lang="ru-RU" dirty="0" err="1"/>
              <a:t>можуть</a:t>
            </a:r>
            <a:r>
              <a:rPr lang="ru-RU" dirty="0"/>
              <a:t> привести до </a:t>
            </a:r>
            <a:r>
              <a:rPr lang="ru-RU" dirty="0" err="1"/>
              <a:t>різких</a:t>
            </a:r>
            <a:r>
              <a:rPr lang="ru-RU" dirty="0"/>
              <a:t> </a:t>
            </a:r>
            <a:r>
              <a:rPr lang="ru-RU" dirty="0" err="1"/>
              <a:t>якісних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 у </a:t>
            </a:r>
            <a:r>
              <a:rPr lang="ru-RU" dirty="0" err="1"/>
              <a:t>подальшому</a:t>
            </a:r>
            <a:r>
              <a:rPr lang="ru-RU" dirty="0"/>
              <a:t> </a:t>
            </a:r>
            <a:r>
              <a:rPr lang="ru-RU" dirty="0" err="1"/>
              <a:t>поведінці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75100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Дякуємо за увагу!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87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err="1"/>
              <a:t>Когнітивні</a:t>
            </a:r>
            <a:r>
              <a:rPr lang="ru-RU" i="1" dirty="0"/>
              <a:t> </a:t>
            </a:r>
            <a:r>
              <a:rPr lang="ru-RU" i="1" dirty="0" err="1" smtClean="0"/>
              <a:t>моделі</a:t>
            </a:r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Когнітивна</a:t>
            </a:r>
            <a:r>
              <a:rPr lang="ru-RU" dirty="0"/>
              <a:t> </a:t>
            </a:r>
            <a:r>
              <a:rPr lang="ru-RU" dirty="0" err="1"/>
              <a:t>структуризація</a:t>
            </a:r>
            <a:r>
              <a:rPr lang="ru-RU" dirty="0"/>
              <a:t> </a:t>
            </a:r>
            <a:r>
              <a:rPr lang="ru-RU" dirty="0" err="1"/>
              <a:t>починається</a:t>
            </a:r>
            <a:r>
              <a:rPr lang="ru-RU" dirty="0"/>
              <a:t> з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</a:t>
            </a:r>
            <a:r>
              <a:rPr lang="ru-RU" dirty="0" err="1" smtClean="0"/>
              <a:t>досліджуваної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 </a:t>
            </a:r>
            <a:r>
              <a:rPr lang="ru-RU" dirty="0"/>
              <a:t>і </a:t>
            </a:r>
            <a:r>
              <a:rPr lang="ru-RU" dirty="0" err="1"/>
              <a:t>встановлення</a:t>
            </a:r>
            <a:r>
              <a:rPr lang="ru-RU" dirty="0"/>
              <a:t> </a:t>
            </a:r>
            <a:r>
              <a:rPr lang="ru-RU" dirty="0" err="1"/>
              <a:t>зв'язків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ними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У </a:t>
            </a:r>
            <a:r>
              <a:rPr lang="ru-RU" dirty="0" err="1" smtClean="0"/>
              <a:t>результаті</a:t>
            </a:r>
            <a:r>
              <a:rPr lang="ru-RU" dirty="0" smtClean="0"/>
              <a:t> </a:t>
            </a:r>
            <a:r>
              <a:rPr lang="ru-RU" dirty="0" err="1"/>
              <a:t>когнітивної</a:t>
            </a:r>
            <a:r>
              <a:rPr lang="ru-RU" dirty="0"/>
              <a:t> </a:t>
            </a:r>
            <a:r>
              <a:rPr lang="ru-RU" dirty="0" err="1"/>
              <a:t>структуризації</a:t>
            </a:r>
            <a:r>
              <a:rPr lang="ru-RU" dirty="0"/>
              <a:t> </a:t>
            </a:r>
            <a:r>
              <a:rPr lang="ru-RU" dirty="0" err="1"/>
              <a:t>відбувається</a:t>
            </a:r>
            <a:r>
              <a:rPr lang="ru-RU" dirty="0"/>
              <a:t> </a:t>
            </a:r>
            <a:r>
              <a:rPr lang="ru-RU" dirty="0" err="1"/>
              <a:t>розробка</a:t>
            </a:r>
            <a:r>
              <a:rPr lang="ru-RU" dirty="0"/>
              <a:t> формального </a:t>
            </a:r>
            <a:r>
              <a:rPr lang="ru-RU" dirty="0" err="1"/>
              <a:t>опису</a:t>
            </a:r>
            <a:r>
              <a:rPr lang="ru-RU" dirty="0"/>
              <a:t> </a:t>
            </a:r>
            <a:r>
              <a:rPr lang="ru-RU" dirty="0" err="1"/>
              <a:t>знань</a:t>
            </a:r>
            <a:r>
              <a:rPr lang="ru-RU" dirty="0"/>
              <a:t>, яке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наочно</a:t>
            </a:r>
            <a:r>
              <a:rPr lang="ru-RU" dirty="0"/>
              <a:t> </a:t>
            </a:r>
            <a:r>
              <a:rPr lang="ru-RU" dirty="0" err="1"/>
              <a:t>зобразити</a:t>
            </a:r>
            <a:r>
              <a:rPr lang="ru-RU" dirty="0"/>
              <a:t> </a:t>
            </a:r>
            <a:r>
              <a:rPr lang="ru-RU" dirty="0" err="1"/>
              <a:t>когнітивної</a:t>
            </a:r>
            <a:r>
              <a:rPr lang="ru-RU" dirty="0"/>
              <a:t> </a:t>
            </a:r>
            <a:r>
              <a:rPr lang="ru-RU" dirty="0" err="1" smtClean="0"/>
              <a:t>моделлю</a:t>
            </a:r>
            <a:r>
              <a:rPr lang="ru-RU" dirty="0" smtClean="0"/>
              <a:t>. </a:t>
            </a:r>
            <a:r>
              <a:rPr lang="ru-RU" dirty="0" err="1" smtClean="0"/>
              <a:t>Розробка</a:t>
            </a:r>
            <a:r>
              <a:rPr lang="ru-RU" dirty="0" smtClean="0"/>
              <a:t> </a:t>
            </a:r>
            <a:r>
              <a:rPr lang="ru-RU" dirty="0" err="1"/>
              <a:t>когнітивної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- </a:t>
            </a:r>
            <a:r>
              <a:rPr lang="ru-RU" dirty="0" err="1"/>
              <a:t>найбільш</a:t>
            </a:r>
            <a:r>
              <a:rPr lang="ru-RU" dirty="0"/>
              <a:t> </a:t>
            </a:r>
            <a:r>
              <a:rPr lang="ru-RU" dirty="0" err="1"/>
              <a:t>творчий</a:t>
            </a:r>
            <a:r>
              <a:rPr lang="ru-RU" dirty="0"/>
              <a:t> і </a:t>
            </a:r>
            <a:r>
              <a:rPr lang="ru-RU" dirty="0" err="1"/>
              <a:t>слабоформалізуемий</a:t>
            </a:r>
            <a:r>
              <a:rPr lang="ru-RU" dirty="0"/>
              <a:t> </a:t>
            </a:r>
            <a:r>
              <a:rPr lang="ru-RU" dirty="0" err="1"/>
              <a:t>етап</a:t>
            </a:r>
            <a:r>
              <a:rPr lang="ru-RU" dirty="0"/>
              <a:t> у </a:t>
            </a:r>
            <a:r>
              <a:rPr lang="ru-RU" dirty="0" err="1"/>
              <a:t>діяльності</a:t>
            </a:r>
            <a:r>
              <a:rPr lang="ru-RU" dirty="0"/>
              <a:t> </a:t>
            </a:r>
            <a:r>
              <a:rPr lang="ru-RU" dirty="0" err="1"/>
              <a:t>дослідника</a:t>
            </a:r>
            <a:r>
              <a:rPr lang="ru-RU" dirty="0"/>
              <a:t> (</a:t>
            </a:r>
            <a:r>
              <a:rPr lang="ru-RU" dirty="0" err="1"/>
              <a:t>групи</a:t>
            </a:r>
            <a:r>
              <a:rPr lang="ru-RU" dirty="0"/>
              <a:t> </a:t>
            </a:r>
            <a:r>
              <a:rPr lang="ru-RU" dirty="0" err="1"/>
              <a:t>експертів</a:t>
            </a:r>
            <a:r>
              <a:rPr lang="ru-RU" dirty="0"/>
              <a:t>) </a:t>
            </a:r>
            <a:r>
              <a:rPr lang="ru-RU" dirty="0" err="1"/>
              <a:t>великої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. </a:t>
            </a:r>
            <a:endParaRPr lang="uk-UA" dirty="0"/>
          </a:p>
          <a:p>
            <a:r>
              <a:rPr lang="ru-RU" dirty="0" err="1" smtClean="0"/>
              <a:t>Підсумком</a:t>
            </a:r>
            <a:r>
              <a:rPr lang="ru-RU" dirty="0" smtClean="0"/>
              <a:t> </a:t>
            </a:r>
            <a:r>
              <a:rPr lang="ru-RU" dirty="0" err="1"/>
              <a:t>процесу</a:t>
            </a:r>
            <a:r>
              <a:rPr lang="ru-RU" dirty="0"/>
              <a:t> </a:t>
            </a:r>
            <a:r>
              <a:rPr lang="ru-RU" dirty="0" err="1"/>
              <a:t>ідентифікації</a:t>
            </a:r>
            <a:r>
              <a:rPr lang="ru-RU" dirty="0"/>
              <a:t> </a:t>
            </a:r>
            <a:r>
              <a:rPr lang="ru-RU" dirty="0" err="1"/>
              <a:t>складної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на </a:t>
            </a:r>
            <a:r>
              <a:rPr lang="ru-RU" dirty="0" err="1"/>
              <a:t>першому</a:t>
            </a:r>
            <a:r>
              <a:rPr lang="ru-RU" dirty="0"/>
              <a:t> </a:t>
            </a:r>
            <a:r>
              <a:rPr lang="ru-RU" dirty="0" err="1"/>
              <a:t>етапі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є </a:t>
            </a:r>
            <a:r>
              <a:rPr lang="ru-RU" dirty="0" err="1"/>
              <a:t>когнітивна</a:t>
            </a:r>
            <a:r>
              <a:rPr lang="ru-RU" dirty="0"/>
              <a:t> карта </a:t>
            </a:r>
            <a:r>
              <a:rPr lang="en-US" dirty="0"/>
              <a:t>G, </a:t>
            </a:r>
            <a:r>
              <a:rPr lang="ru-RU" dirty="0"/>
              <a:t>яка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розглядатися</a:t>
            </a:r>
            <a:r>
              <a:rPr lang="ru-RU" dirty="0"/>
              <a:t> як "початкова" </a:t>
            </a:r>
            <a:r>
              <a:rPr lang="ru-RU" dirty="0" err="1"/>
              <a:t>або</a:t>
            </a:r>
            <a:r>
              <a:rPr lang="ru-RU" dirty="0"/>
              <a:t> "</a:t>
            </a:r>
            <a:r>
              <a:rPr lang="ru-RU" dirty="0" err="1"/>
              <a:t>стартова</a:t>
            </a:r>
            <a:r>
              <a:rPr lang="ru-RU" dirty="0"/>
              <a:t>".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idx="1"/>
          </p:nvPr>
        </p:nvSpPr>
        <p:spPr/>
      </p:sp>
      <p:pic>
        <p:nvPicPr>
          <p:cNvPr id="1028" name="Picture 4" descr="Ð¡ÑÐµÐ¼Ð° Ð¼ÐµÑÐ¾Ð´Ð¾Ð»Ð¾Ð³ÑÑ ÐºÐ¾Ð³Ð½ÑÑÐ¸Ð²Ð½Ð¾Ð³Ð¾ Ð¼Ð¾Ð´ÐµÐ»ÑÐ²Ð°Ð½Ð½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757" y="180830"/>
            <a:ext cx="4162425" cy="630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97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типи</a:t>
            </a:r>
            <a:r>
              <a:rPr lang="ru-RU" dirty="0" smtClean="0"/>
              <a:t> </a:t>
            </a:r>
            <a:r>
              <a:rPr lang="ru-RU" dirty="0" err="1"/>
              <a:t>когнітивних</a:t>
            </a:r>
            <a:r>
              <a:rPr lang="ru-RU" dirty="0"/>
              <a:t> моделей.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54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Найбільш</a:t>
            </a:r>
            <a:r>
              <a:rPr lang="ru-RU" dirty="0"/>
              <a:t> </a:t>
            </a:r>
            <a:r>
              <a:rPr lang="ru-RU" dirty="0" err="1"/>
              <a:t>вживаними</a:t>
            </a:r>
            <a:r>
              <a:rPr lang="ru-RU" dirty="0"/>
              <a:t> є</a:t>
            </a:r>
            <a:r>
              <a:rPr lang="ru-RU" dirty="0" smtClean="0"/>
              <a:t>:</a:t>
            </a:r>
          </a:p>
          <a:p>
            <a:r>
              <a:rPr lang="ru-RU" dirty="0" err="1" smtClean="0"/>
              <a:t>когнітивна</a:t>
            </a:r>
            <a:r>
              <a:rPr lang="ru-RU" dirty="0" smtClean="0"/>
              <a:t> </a:t>
            </a:r>
            <a:r>
              <a:rPr lang="ru-RU" dirty="0"/>
              <a:t>карта (неформальна </a:t>
            </a:r>
            <a:r>
              <a:rPr lang="ru-RU" dirty="0" err="1"/>
              <a:t>когнітивна</a:t>
            </a:r>
            <a:r>
              <a:rPr lang="ru-RU" dirty="0"/>
              <a:t> карта, з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починається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), </a:t>
            </a:r>
            <a:endParaRPr lang="ru-RU" dirty="0" smtClean="0"/>
          </a:p>
          <a:p>
            <a:r>
              <a:rPr lang="ru-RU" dirty="0" err="1" smtClean="0"/>
              <a:t>зважений</a:t>
            </a:r>
            <a:r>
              <a:rPr lang="ru-RU" dirty="0" smtClean="0"/>
              <a:t> </a:t>
            </a:r>
            <a:r>
              <a:rPr lang="ru-RU" dirty="0" err="1"/>
              <a:t>знаковий</a:t>
            </a:r>
            <a:r>
              <a:rPr lang="ru-RU" dirty="0"/>
              <a:t> </a:t>
            </a:r>
            <a:r>
              <a:rPr lang="ru-RU" dirty="0" smtClean="0"/>
              <a:t>граф,</a:t>
            </a:r>
          </a:p>
          <a:p>
            <a:r>
              <a:rPr lang="ru-RU" dirty="0" err="1" smtClean="0"/>
              <a:t>найпростіший</a:t>
            </a:r>
            <a:r>
              <a:rPr lang="ru-RU" dirty="0" smtClean="0"/>
              <a:t> </a:t>
            </a:r>
            <a:r>
              <a:rPr lang="ru-RU" dirty="0" err="1"/>
              <a:t>функціональний</a:t>
            </a:r>
            <a:r>
              <a:rPr lang="ru-RU" dirty="0"/>
              <a:t> граф</a:t>
            </a:r>
            <a:r>
              <a:rPr lang="ru-RU" dirty="0" smtClean="0"/>
              <a:t>,</a:t>
            </a:r>
          </a:p>
          <a:p>
            <a:r>
              <a:rPr lang="ru-RU" dirty="0" err="1" smtClean="0"/>
              <a:t>параметричний</a:t>
            </a:r>
            <a:r>
              <a:rPr lang="ru-RU" dirty="0" smtClean="0"/>
              <a:t> </a:t>
            </a:r>
            <a:r>
              <a:rPr lang="ru-RU" dirty="0" err="1"/>
              <a:t>векторний</a:t>
            </a:r>
            <a:r>
              <a:rPr lang="ru-RU" dirty="0"/>
              <a:t> </a:t>
            </a:r>
            <a:r>
              <a:rPr lang="ru-RU" dirty="0" err="1"/>
              <a:t>функціональний</a:t>
            </a:r>
            <a:r>
              <a:rPr lang="ru-RU" dirty="0"/>
              <a:t> </a:t>
            </a:r>
            <a:r>
              <a:rPr lang="ru-RU" dirty="0" smtClean="0"/>
              <a:t>граф,</a:t>
            </a:r>
          </a:p>
          <a:p>
            <a:r>
              <a:rPr lang="ru-RU" dirty="0" err="1" smtClean="0"/>
              <a:t>модифікований</a:t>
            </a:r>
            <a:r>
              <a:rPr lang="ru-RU" dirty="0" smtClean="0"/>
              <a:t> </a:t>
            </a:r>
            <a:r>
              <a:rPr lang="ru-RU" dirty="0"/>
              <a:t>граф.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1475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766618"/>
            <a:ext cx="9905999" cy="5006110"/>
          </a:xfrm>
        </p:spPr>
        <p:txBody>
          <a:bodyPr/>
          <a:lstStyle/>
          <a:p>
            <a:r>
              <a:rPr lang="ru-RU" dirty="0" err="1"/>
              <a:t>Когнітивна</a:t>
            </a:r>
            <a:r>
              <a:rPr lang="ru-RU" dirty="0"/>
              <a:t> модель типу </a:t>
            </a:r>
            <a:r>
              <a:rPr lang="ru-RU" dirty="0" err="1"/>
              <a:t>векторний</a:t>
            </a:r>
            <a:r>
              <a:rPr lang="ru-RU" dirty="0"/>
              <a:t> </a:t>
            </a:r>
            <a:r>
              <a:rPr lang="ru-RU" dirty="0" err="1"/>
              <a:t>функціональний</a:t>
            </a:r>
            <a:r>
              <a:rPr lang="ru-RU" dirty="0"/>
              <a:t> граф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smtClean="0"/>
              <a:t>кортеж</a:t>
            </a:r>
          </a:p>
          <a:p>
            <a:endParaRPr lang="ru-RU" dirty="0"/>
          </a:p>
          <a:p>
            <a:r>
              <a:rPr lang="ru-RU" dirty="0"/>
              <a:t>де </a:t>
            </a:r>
            <a:r>
              <a:rPr lang="ru-RU" i="1" dirty="0"/>
              <a:t>С = &lt;</a:t>
            </a:r>
            <a:r>
              <a:rPr lang="en-US" i="1" dirty="0"/>
              <a:t>V, </a:t>
            </a:r>
            <a:r>
              <a:rPr lang="ru-RU" i="1" dirty="0"/>
              <a:t>Е&gt; -</a:t>
            </a:r>
            <a:r>
              <a:rPr lang="ru-RU" dirty="0"/>
              <a:t> </a:t>
            </a:r>
            <a:r>
              <a:rPr lang="ru-RU" dirty="0" err="1"/>
              <a:t>орієнтований</a:t>
            </a:r>
            <a:r>
              <a:rPr lang="ru-RU" dirty="0"/>
              <a:t> граф; </a:t>
            </a:r>
            <a:r>
              <a:rPr lang="en-US" i="1" dirty="0"/>
              <a:t>X</a:t>
            </a:r>
            <a:r>
              <a:rPr lang="en-US" dirty="0"/>
              <a:t> - </a:t>
            </a:r>
            <a:r>
              <a:rPr lang="ru-RU" dirty="0" err="1"/>
              <a:t>безліч</a:t>
            </a:r>
            <a:r>
              <a:rPr lang="ru-RU" dirty="0"/>
              <a:t> </a:t>
            </a:r>
            <a:r>
              <a:rPr lang="ru-RU" dirty="0" err="1"/>
              <a:t>параметрів</a:t>
            </a:r>
            <a:r>
              <a:rPr lang="ru-RU" dirty="0"/>
              <a:t> вершин </a:t>
            </a:r>
            <a:r>
              <a:rPr lang="en-US" i="1" dirty="0"/>
              <a:t>V; X = [</a:t>
            </a:r>
            <a:r>
              <a:rPr lang="ru-RU" i="1" dirty="0"/>
              <a:t>ХЩ,</a:t>
            </a:r>
            <a:r>
              <a:rPr lang="ru-RU" dirty="0"/>
              <a:t> 1 = 1,2, .... </a:t>
            </a:r>
            <a:r>
              <a:rPr lang="ru-RU" i="1" dirty="0"/>
              <a:t>до, Х </a:t>
            </a:r>
            <a:r>
              <a:rPr lang="ru-RU" dirty="0"/>
              <a:t>(і&gt; = {^}, </a:t>
            </a:r>
            <a:r>
              <a:rPr lang="ru-RU" i="1" dirty="0"/>
              <a:t>е =</a:t>
            </a:r>
            <a:r>
              <a:rPr lang="ru-RU" dirty="0"/>
              <a:t>1, 2, </a:t>
            </a:r>
            <a:r>
              <a:rPr lang="ru-RU" i="1" dirty="0"/>
              <a:t>щ,</a:t>
            </a:r>
            <a:r>
              <a:rPr lang="ru-RU" dirty="0"/>
              <a:t> 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кожній</a:t>
            </a:r>
            <a:r>
              <a:rPr lang="ru-RU" dirty="0"/>
              <a:t> </a:t>
            </a:r>
            <a:r>
              <a:rPr lang="ru-RU" dirty="0" err="1"/>
              <a:t>вершині</a:t>
            </a:r>
            <a:r>
              <a:rPr lang="ru-RU" dirty="0"/>
              <a:t> ставиться у </a:t>
            </a:r>
            <a:r>
              <a:rPr lang="ru-RU" dirty="0" err="1"/>
              <a:t>відповідність</a:t>
            </a:r>
            <a:r>
              <a:rPr lang="ru-RU" dirty="0"/>
              <a:t> вектор </a:t>
            </a:r>
            <a:r>
              <a:rPr lang="ru-RU" dirty="0" err="1"/>
              <a:t>незалежних</a:t>
            </a:r>
            <a:r>
              <a:rPr lang="ru-RU" dirty="0"/>
              <a:t> один </a:t>
            </a:r>
            <a:r>
              <a:rPr lang="ru-RU" dirty="0" err="1"/>
              <a:t>від</a:t>
            </a:r>
            <a:r>
              <a:rPr lang="ru-RU" dirty="0"/>
              <a:t> одного </a:t>
            </a:r>
            <a:r>
              <a:rPr lang="ru-RU" dirty="0" err="1"/>
              <a:t>параметрів</a:t>
            </a:r>
            <a:r>
              <a:rPr lang="ru-RU" dirty="0"/>
              <a:t> </a:t>
            </a:r>
            <a:r>
              <a:rPr lang="ru-RU" i="1" dirty="0"/>
              <a:t>Х (у </a:t>
            </a:r>
            <a:r>
              <a:rPr lang="ru-RU" dirty="0"/>
              <a:t>'(</a:t>
            </a:r>
            <a:r>
              <a:rPr lang="ru-RU" dirty="0" err="1"/>
              <a:t>або</a:t>
            </a:r>
            <a:r>
              <a:rPr lang="ru-RU" dirty="0"/>
              <a:t> один параметр </a:t>
            </a:r>
            <a:r>
              <a:rPr lang="ru-RU" i="1" dirty="0"/>
              <a:t>х№&gt; 8 = </a:t>
            </a:r>
            <a:r>
              <a:rPr lang="ru-RU" dirty="0"/>
              <a:t>Х, </a:t>
            </a:r>
            <a:r>
              <a:rPr lang="ru-RU" dirty="0" err="1"/>
              <a:t>якщо</a:t>
            </a:r>
            <a:r>
              <a:rPr lang="ru-RU" dirty="0"/>
              <a:t> </a:t>
            </a:r>
            <a:r>
              <a:rPr lang="en-US" i="1" dirty="0"/>
              <a:t>g = 1); X: V -&gt; </a:t>
            </a:r>
            <a:r>
              <a:rPr lang="ru-RU" i="1" dirty="0"/>
              <a:t>Я, Я -</a:t>
            </a:r>
            <a:r>
              <a:rPr lang="ru-RU" dirty="0"/>
              <a:t> </a:t>
            </a:r>
            <a:r>
              <a:rPr lang="ru-RU" dirty="0" err="1"/>
              <a:t>безліч</a:t>
            </a:r>
            <a:r>
              <a:rPr lang="ru-RU" dirty="0"/>
              <a:t> </a:t>
            </a:r>
            <a:r>
              <a:rPr lang="ru-RU" dirty="0" err="1"/>
              <a:t>дійсних</a:t>
            </a:r>
            <a:r>
              <a:rPr lang="ru-RU" dirty="0"/>
              <a:t> чисел; Р = </a:t>
            </a:r>
            <a:r>
              <a:rPr lang="ru-RU" i="1" dirty="0"/>
              <a:t>Е (Х, Е) =</a:t>
            </a:r>
            <a:r>
              <a:rPr lang="ru-RU" dirty="0"/>
              <a:t> </a:t>
            </a:r>
            <a:r>
              <a:rPr lang="ru-RU" dirty="0" err="1"/>
              <a:t>Дд</a:t>
            </a:r>
            <a:r>
              <a:rPr lang="ru-RU" dirty="0"/>
              <a:t>:;, </a:t>
            </a:r>
            <a:r>
              <a:rPr lang="ru-RU" i="1" dirty="0" err="1"/>
              <a:t>Хр</a:t>
            </a:r>
            <a:r>
              <a:rPr lang="ru-RU" i="1" dirty="0"/>
              <a:t> е $) -</a:t>
            </a:r>
            <a:r>
              <a:rPr lang="ru-RU" dirty="0"/>
              <a:t> </a:t>
            </a:r>
            <a:r>
              <a:rPr lang="ru-RU" dirty="0" err="1"/>
              <a:t>функціонал</a:t>
            </a:r>
            <a:r>
              <a:rPr lang="ru-RU" dirty="0"/>
              <a:t> </a:t>
            </a:r>
            <a:r>
              <a:rPr lang="ru-RU" dirty="0" err="1"/>
              <a:t>перетворення</a:t>
            </a:r>
            <a:r>
              <a:rPr lang="ru-RU" dirty="0"/>
              <a:t> дуг, </a:t>
            </a:r>
            <a:r>
              <a:rPr lang="ru-RU" dirty="0" err="1"/>
              <a:t>що</a:t>
            </a:r>
            <a:r>
              <a:rPr lang="ru-RU" dirty="0"/>
              <a:t> ставить у </a:t>
            </a:r>
            <a:r>
              <a:rPr lang="ru-RU" dirty="0" err="1"/>
              <a:t>відповідність</a:t>
            </a:r>
            <a:r>
              <a:rPr lang="ru-RU" dirty="0"/>
              <a:t> </a:t>
            </a:r>
            <a:r>
              <a:rPr lang="ru-RU" dirty="0" err="1"/>
              <a:t>кожній</a:t>
            </a:r>
            <a:r>
              <a:rPr lang="ru-RU" dirty="0"/>
              <a:t> </a:t>
            </a:r>
            <a:r>
              <a:rPr lang="ru-RU" dirty="0" err="1"/>
              <a:t>дузі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знак ("+", "-"),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ваговий</a:t>
            </a:r>
            <a:r>
              <a:rPr lang="ru-RU" dirty="0"/>
              <a:t> </a:t>
            </a:r>
            <a:r>
              <a:rPr lang="ru-RU" dirty="0" err="1"/>
              <a:t>коефіцієнт</a:t>
            </a:r>
            <a:r>
              <a:rPr lang="ru-RU" dirty="0"/>
              <a:t> &lt;о ^,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функцію</a:t>
            </a:r>
            <a:r>
              <a:rPr lang="ru-RU" dirty="0"/>
              <a:t> </a:t>
            </a:r>
            <a:r>
              <a:rPr lang="ru-RU" i="1" dirty="0" err="1"/>
              <a:t>хр</a:t>
            </a:r>
            <a:r>
              <a:rPr lang="ru-RU" i="1" dirty="0"/>
              <a:t> </a:t>
            </a:r>
            <a:r>
              <a:rPr lang="ru-RU" i="1" dirty="0" err="1"/>
              <a:t>ец</a:t>
            </a:r>
            <a:r>
              <a:rPr lang="ru-RU" i="1" dirty="0"/>
              <a:t>) = і</a:t>
            </a:r>
            <a:endParaRPr lang="uk-UA" dirty="0"/>
          </a:p>
        </p:txBody>
      </p:sp>
      <p:pic>
        <p:nvPicPr>
          <p:cNvPr id="3074" name="Picture 2" descr="https://stud.com.ua/imag/manag/vol_msistpr/image4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449" y="1248929"/>
            <a:ext cx="6321570" cy="66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73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1. </a:t>
            </a:r>
            <a:r>
              <a:rPr lang="ru-RU" i="1" dirty="0" err="1"/>
              <a:t>Когнітивна</a:t>
            </a:r>
            <a:r>
              <a:rPr lang="ru-RU" i="1" dirty="0"/>
              <a:t> карта (</a:t>
            </a:r>
            <a:r>
              <a:rPr lang="ru-RU" i="1" dirty="0" err="1"/>
              <a:t>знаковий</a:t>
            </a:r>
            <a:r>
              <a:rPr lang="ru-RU" i="1" dirty="0"/>
              <a:t> орграф)</a:t>
            </a:r>
            <a:r>
              <a:rPr lang="ru-RU" dirty="0"/>
              <a:t> як </a:t>
            </a:r>
            <a:r>
              <a:rPr lang="ru-RU" dirty="0" err="1"/>
              <a:t>окремий</a:t>
            </a:r>
            <a:r>
              <a:rPr lang="ru-RU" dirty="0"/>
              <a:t> </a:t>
            </a:r>
            <a:r>
              <a:rPr lang="ru-RU" dirty="0" err="1"/>
              <a:t>випадок</a:t>
            </a:r>
            <a:r>
              <a:rPr lang="ru-RU" dirty="0"/>
              <a:t> Ф-графа, в </a:t>
            </a:r>
            <a:r>
              <a:rPr lang="ru-RU" dirty="0" err="1"/>
              <a:t>якому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5458691"/>
            <a:ext cx="9905999" cy="126538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де </a:t>
            </a:r>
            <a:r>
              <a:rPr lang="ru-RU" dirty="0" err="1"/>
              <a:t>зі</a:t>
            </a:r>
            <a:r>
              <a:rPr lang="ru-RU" dirty="0"/>
              <a:t> ^ - - </a:t>
            </a:r>
            <a:r>
              <a:rPr lang="ru-RU" dirty="0" err="1"/>
              <a:t>ваговий</a:t>
            </a:r>
            <a:r>
              <a:rPr lang="ru-RU" dirty="0"/>
              <a:t> </a:t>
            </a:r>
            <a:r>
              <a:rPr lang="ru-RU" dirty="0" err="1"/>
              <a:t>коефіцієнт</a:t>
            </a:r>
            <a:r>
              <a:rPr lang="ru-RU" dirty="0"/>
              <a:t>; </a:t>
            </a:r>
            <a:r>
              <a:rPr lang="ru-RU" dirty="0" err="1"/>
              <a:t>зі</a:t>
            </a:r>
            <a:r>
              <a:rPr lang="ru-RU" dirty="0"/>
              <a:t> ^ </a:t>
            </a:r>
            <a:r>
              <a:rPr lang="ru-RU" i="1" dirty="0"/>
              <a:t>е.</a:t>
            </a:r>
            <a:r>
              <a:rPr lang="ru-RU" dirty="0"/>
              <a:t> </a:t>
            </a:r>
            <a:r>
              <a:rPr lang="en-US" dirty="0"/>
              <a:t>IV, </a:t>
            </a:r>
            <a:r>
              <a:rPr lang="en-US" i="1" dirty="0"/>
              <a:t>V / -</a:t>
            </a:r>
            <a:r>
              <a:rPr lang="en-US" dirty="0"/>
              <a:t> </a:t>
            </a:r>
            <a:r>
              <a:rPr lang="ru-RU" dirty="0" err="1"/>
              <a:t>безліч</a:t>
            </a:r>
            <a:r>
              <a:rPr lang="ru-RU" dirty="0"/>
              <a:t> </a:t>
            </a:r>
            <a:r>
              <a:rPr lang="ru-RU" dirty="0" err="1"/>
              <a:t>вагових</a:t>
            </a:r>
            <a:r>
              <a:rPr lang="ru-RU" dirty="0"/>
              <a:t> </a:t>
            </a:r>
            <a:r>
              <a:rPr lang="ru-RU" dirty="0" err="1"/>
              <a:t>коефіцієнтів</a:t>
            </a:r>
            <a:r>
              <a:rPr lang="ru-RU" dirty="0"/>
              <a:t> дуг - </a:t>
            </a:r>
            <a:r>
              <a:rPr lang="ru-RU" dirty="0" err="1"/>
              <a:t>безліч</a:t>
            </a:r>
            <a:r>
              <a:rPr lang="ru-RU" dirty="0"/>
              <a:t> </a:t>
            </a:r>
            <a:r>
              <a:rPr lang="ru-RU" dirty="0" err="1"/>
              <a:t>дійсних</a:t>
            </a:r>
            <a:r>
              <a:rPr lang="ru-RU" dirty="0"/>
              <a:t> чисел. </a:t>
            </a:r>
            <a:r>
              <a:rPr lang="ru-RU" dirty="0" err="1"/>
              <a:t>Оцінка</a:t>
            </a:r>
            <a:r>
              <a:rPr lang="ru-RU" dirty="0"/>
              <a:t> з-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визначатися</a:t>
            </a:r>
            <a:r>
              <a:rPr lang="ru-RU" dirty="0"/>
              <a:t> одним числом </a:t>
            </a:r>
            <a:r>
              <a:rPr lang="ru-RU" dirty="0" err="1"/>
              <a:t>або</a:t>
            </a:r>
            <a:r>
              <a:rPr lang="ru-RU" dirty="0"/>
              <a:t> бути </a:t>
            </a:r>
            <a:r>
              <a:rPr lang="ru-RU" dirty="0" err="1"/>
              <a:t>інтервальної</a:t>
            </a:r>
            <a:r>
              <a:rPr lang="ru-RU" dirty="0"/>
              <a:t>.</a:t>
            </a:r>
            <a:endParaRPr lang="uk-UA" dirty="0"/>
          </a:p>
        </p:txBody>
      </p:sp>
      <p:pic>
        <p:nvPicPr>
          <p:cNvPr id="5122" name="Picture 2" descr="https://stud.com.ua/imag/manag/vol_msistpr/image4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02" y="2097088"/>
            <a:ext cx="7593734" cy="328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19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3. </a:t>
            </a:r>
            <a:r>
              <a:rPr lang="ru-RU" i="1" dirty="0" err="1"/>
              <a:t>Найпростіший</a:t>
            </a:r>
            <a:r>
              <a:rPr lang="ru-RU" i="1" dirty="0"/>
              <a:t> </a:t>
            </a:r>
            <a:r>
              <a:rPr lang="ru-RU" i="1" dirty="0" err="1"/>
              <a:t>функціональний</a:t>
            </a:r>
            <a:r>
              <a:rPr lang="ru-RU" i="1" dirty="0"/>
              <a:t> граф -</a:t>
            </a:r>
            <a:r>
              <a:rPr lang="ru-RU" dirty="0"/>
              <a:t> </a:t>
            </a:r>
            <a:r>
              <a:rPr lang="ru-RU" dirty="0" err="1"/>
              <a:t>це</a:t>
            </a:r>
            <a:r>
              <a:rPr lang="ru-RU" dirty="0"/>
              <a:t> Ф-граф, в </a:t>
            </a:r>
            <a:r>
              <a:rPr lang="ru-RU" dirty="0" err="1"/>
              <a:t>якому</a:t>
            </a:r>
            <a:r>
              <a:rPr lang="ru-RU" dirty="0"/>
              <a:t> </a:t>
            </a:r>
            <a:r>
              <a:rPr lang="ru-RU" i="1" dirty="0"/>
              <a:t>Е =</a:t>
            </a:r>
            <a:r>
              <a:rPr lang="ru-RU" dirty="0"/>
              <a:t> ДХ, </a:t>
            </a:r>
            <a:r>
              <a:rPr lang="ru-RU" i="1" dirty="0"/>
              <a:t>Е)</a:t>
            </a:r>
            <a:r>
              <a:rPr lang="ru-RU" dirty="0"/>
              <a:t> = / (я $, </a:t>
            </a:r>
            <a:r>
              <a:rPr lang="ru-RU" i="1" dirty="0" err="1"/>
              <a:t>Хр</a:t>
            </a:r>
            <a:r>
              <a:rPr lang="ru-RU" i="1" dirty="0"/>
              <a:t> е $ = /} /.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3851565"/>
            <a:ext cx="9905999" cy="2872510"/>
          </a:xfrm>
        </p:spPr>
        <p:txBody>
          <a:bodyPr>
            <a:normAutofit/>
          </a:bodyPr>
          <a:lstStyle/>
          <a:p>
            <a:r>
              <a:rPr lang="ru-RU" dirty="0"/>
              <a:t>де / у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функціональна</a:t>
            </a:r>
            <a:r>
              <a:rPr lang="ru-RU" dirty="0"/>
              <a:t> </a:t>
            </a:r>
            <a:r>
              <a:rPr lang="ru-RU" dirty="0" err="1"/>
              <a:t>залежність</a:t>
            </a:r>
            <a:r>
              <a:rPr lang="ru-RU" dirty="0"/>
              <a:t> </a:t>
            </a:r>
            <a:r>
              <a:rPr lang="ru-RU" dirty="0" err="1"/>
              <a:t>параметрів</a:t>
            </a:r>
            <a:r>
              <a:rPr lang="ru-RU" dirty="0"/>
              <a:t> вершин, яка ставиться у </a:t>
            </a:r>
            <a:r>
              <a:rPr lang="ru-RU" dirty="0" err="1"/>
              <a:t>відповідність</a:t>
            </a:r>
            <a:r>
              <a:rPr lang="ru-RU" dirty="0"/>
              <a:t> </a:t>
            </a:r>
            <a:r>
              <a:rPr lang="ru-RU" dirty="0" err="1"/>
              <a:t>кожній</a:t>
            </a:r>
            <a:r>
              <a:rPr lang="ru-RU" dirty="0"/>
              <a:t> </a:t>
            </a:r>
            <a:r>
              <a:rPr lang="ru-RU" dirty="0" err="1"/>
              <a:t>дузі</a:t>
            </a:r>
            <a:r>
              <a:rPr lang="ru-RU" dirty="0"/>
              <a:t>. </a:t>
            </a:r>
            <a:r>
              <a:rPr lang="ru-RU" dirty="0" err="1"/>
              <a:t>Залежність</a:t>
            </a:r>
            <a:r>
              <a:rPr lang="ru-RU" dirty="0"/>
              <a:t> </a:t>
            </a:r>
            <a:r>
              <a:rPr lang="ru-RU" i="1" dirty="0"/>
              <a:t>/ у</a:t>
            </a:r>
            <a:r>
              <a:rPr lang="ru-RU" dirty="0"/>
              <a:t> </a:t>
            </a:r>
            <a:r>
              <a:rPr lang="ru-RU" dirty="0" err="1"/>
              <a:t>може</a:t>
            </a:r>
            <a:r>
              <a:rPr lang="ru-RU" dirty="0"/>
              <a:t> бути не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функціональною</a:t>
            </a:r>
            <a:r>
              <a:rPr lang="ru-RU" dirty="0"/>
              <a:t>, але і стохастичною.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параметрів</a:t>
            </a:r>
            <a:r>
              <a:rPr lang="ru-RU" dirty="0"/>
              <a:t> характеристики </a:t>
            </a:r>
            <a:r>
              <a:rPr lang="ru-RU" i="1" dirty="0"/>
              <a:t>/ у</a:t>
            </a:r>
            <a:r>
              <a:rPr lang="ru-RU" dirty="0"/>
              <a:t> </a:t>
            </a:r>
            <a:r>
              <a:rPr lang="ru-RU" dirty="0" err="1"/>
              <a:t>включає</a:t>
            </a:r>
            <a:r>
              <a:rPr lang="ru-RU" dirty="0"/>
              <a:t>: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шкали</a:t>
            </a:r>
            <a:r>
              <a:rPr lang="ru-RU" dirty="0"/>
              <a:t>, </a:t>
            </a:r>
            <a:r>
              <a:rPr lang="ru-RU" dirty="0" err="1"/>
              <a:t>показників</a:t>
            </a:r>
            <a:r>
              <a:rPr lang="ru-RU" dirty="0"/>
              <a:t>, методу, </a:t>
            </a:r>
            <a:r>
              <a:rPr lang="ru-RU" dirty="0" err="1"/>
              <a:t>точності</a:t>
            </a:r>
            <a:r>
              <a:rPr lang="ru-RU" dirty="0"/>
              <a:t>, </a:t>
            </a:r>
            <a:r>
              <a:rPr lang="ru-RU" dirty="0" err="1"/>
              <a:t>одиниці</a:t>
            </a:r>
            <a:r>
              <a:rPr lang="ru-RU" dirty="0"/>
              <a:t> </a:t>
            </a:r>
            <a:r>
              <a:rPr lang="ru-RU" dirty="0" err="1"/>
              <a:t>виміру</a:t>
            </a:r>
            <a:r>
              <a:rPr lang="ru-RU" dirty="0"/>
              <a:t>.</a:t>
            </a:r>
            <a:endParaRPr lang="uk-UA" dirty="0"/>
          </a:p>
        </p:txBody>
      </p:sp>
      <p:pic>
        <p:nvPicPr>
          <p:cNvPr id="6146" name="Picture 2" descr="https://stud.com.ua/imag/manag/vol_msistpr/image4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97087"/>
            <a:ext cx="8621423" cy="167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95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4. </a:t>
            </a:r>
            <a:r>
              <a:rPr lang="ru-RU" i="1" dirty="0" err="1"/>
              <a:t>Параметричний</a:t>
            </a:r>
            <a:r>
              <a:rPr lang="ru-RU" i="1" dirty="0"/>
              <a:t> </a:t>
            </a:r>
            <a:r>
              <a:rPr lang="ru-RU" i="1" dirty="0" err="1"/>
              <a:t>векторний</a:t>
            </a:r>
            <a:r>
              <a:rPr lang="ru-RU" i="1" dirty="0"/>
              <a:t> </a:t>
            </a:r>
            <a:r>
              <a:rPr lang="ru-RU" i="1" dirty="0" err="1"/>
              <a:t>функціональний</a:t>
            </a:r>
            <a:r>
              <a:rPr lang="ru-RU" i="1" dirty="0"/>
              <a:t> граф</a:t>
            </a:r>
            <a:r>
              <a:rPr lang="ru-RU" dirty="0"/>
              <a:t> </a:t>
            </a:r>
            <a:r>
              <a:rPr lang="ru-RU" dirty="0" err="1"/>
              <a:t>Фп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кортеж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3011055"/>
            <a:ext cx="9905999" cy="3713018"/>
          </a:xfrm>
        </p:spPr>
        <p:txBody>
          <a:bodyPr/>
          <a:lstStyle/>
          <a:p>
            <a:r>
              <a:rPr lang="ru-RU" dirty="0"/>
              <a:t>де б = </a:t>
            </a:r>
            <a:r>
              <a:rPr lang="ru-RU" i="1" dirty="0"/>
              <a:t>&lt;V, Е&gt; -</a:t>
            </a:r>
            <a:r>
              <a:rPr lang="ru-RU" dirty="0"/>
              <a:t> </a:t>
            </a:r>
            <a:r>
              <a:rPr lang="ru-RU" dirty="0" err="1"/>
              <a:t>орієнтований</a:t>
            </a:r>
            <a:r>
              <a:rPr lang="ru-RU" dirty="0"/>
              <a:t> граф; </a:t>
            </a:r>
            <a:r>
              <a:rPr lang="ru-RU" i="1" dirty="0"/>
              <a:t>X: V</a:t>
            </a:r>
            <a:r>
              <a:rPr lang="ru-RU" dirty="0"/>
              <a:t> - "0, </a:t>
            </a:r>
            <a:r>
              <a:rPr lang="ru-RU" i="1" dirty="0"/>
              <a:t>X -</a:t>
            </a:r>
            <a:r>
              <a:rPr lang="ru-RU" dirty="0"/>
              <a:t> </a:t>
            </a:r>
            <a:r>
              <a:rPr lang="ru-RU" dirty="0" err="1"/>
              <a:t>безліч</a:t>
            </a:r>
            <a:r>
              <a:rPr lang="ru-RU" dirty="0"/>
              <a:t> </a:t>
            </a:r>
            <a:r>
              <a:rPr lang="ru-RU" dirty="0" err="1"/>
              <a:t>параметрів</a:t>
            </a:r>
            <a:r>
              <a:rPr lang="ru-RU" dirty="0"/>
              <a:t> вершин, </a:t>
            </a:r>
            <a:r>
              <a:rPr lang="ru-RU" i="1" dirty="0"/>
              <a:t>X</a:t>
            </a:r>
            <a:r>
              <a:rPr lang="ru-RU" dirty="0"/>
              <a:t> = {-&gt; №&gt; | Х &lt;г '&gt; </a:t>
            </a:r>
            <a:r>
              <a:rPr lang="ru-RU" i="1" dirty="0"/>
              <a:t>е X, i =</a:t>
            </a:r>
            <a:r>
              <a:rPr lang="ru-RU" dirty="0"/>
              <a:t> </a:t>
            </a:r>
            <a:r>
              <a:rPr lang="ru-RU" dirty="0" smtClean="0"/>
              <a:t>1,2</a:t>
            </a:r>
            <a:r>
              <a:rPr lang="ru-RU" dirty="0"/>
              <a:t>, </a:t>
            </a:r>
            <a:r>
              <a:rPr lang="ru-RU" i="1" dirty="0"/>
              <a:t>до}, Х ('';&gt; = {.р *, 0}, g</a:t>
            </a:r>
            <a:r>
              <a:rPr lang="ru-RU" dirty="0"/>
              <a:t> 1,2 ..... </a:t>
            </a:r>
            <a:r>
              <a:rPr lang="ru-RU" i="1" dirty="0"/>
              <a:t>до х ^</a:t>
            </a:r>
            <a:r>
              <a:rPr lang="ru-RU" dirty="0"/>
              <a:t> - £-параметр </a:t>
            </a:r>
            <a:r>
              <a:rPr lang="ru-RU" dirty="0" err="1" smtClean="0"/>
              <a:t>вершини</a:t>
            </a:r>
            <a:r>
              <a:rPr lang="ru-RU" dirty="0"/>
              <a:t> </a:t>
            </a:r>
            <a:r>
              <a:rPr lang="ru-RU" dirty="0" smtClean="0"/>
              <a:t>У </a:t>
            </a:r>
            <a:r>
              <a:rPr lang="ru-RU" dirty="0"/>
              <a:t>;, </a:t>
            </a:r>
            <a:r>
              <a:rPr lang="ru-RU" dirty="0" err="1"/>
              <a:t>якщо</a:t>
            </a:r>
            <a:r>
              <a:rPr lang="ru-RU" dirty="0"/>
              <a:t> £ = 1, то л - *, '* = х, -; 0 - </a:t>
            </a:r>
            <a:r>
              <a:rPr lang="ru-RU" dirty="0" err="1"/>
              <a:t>простір</a:t>
            </a:r>
            <a:r>
              <a:rPr lang="ru-RU" dirty="0"/>
              <a:t> </a:t>
            </a:r>
            <a:r>
              <a:rPr lang="ru-RU" dirty="0" err="1"/>
              <a:t>параметрів</a:t>
            </a:r>
            <a:r>
              <a:rPr lang="ru-RU" dirty="0"/>
              <a:t> вершин; / г = </a:t>
            </a:r>
            <a:r>
              <a:rPr lang="ru-RU" i="1" dirty="0"/>
              <a:t>Е (Х, Е) -</a:t>
            </a:r>
            <a:r>
              <a:rPr lang="ru-RU" dirty="0"/>
              <a:t> </a:t>
            </a:r>
            <a:r>
              <a:rPr lang="ru-RU" dirty="0" err="1"/>
              <a:t>функціонал</a:t>
            </a:r>
            <a:r>
              <a:rPr lang="ru-RU" dirty="0"/>
              <a:t> </a:t>
            </a:r>
            <a:r>
              <a:rPr lang="ru-RU" dirty="0" err="1"/>
              <a:t>перетворення</a:t>
            </a:r>
            <a:r>
              <a:rPr lang="ru-RU" dirty="0"/>
              <a:t> дуг, </a:t>
            </a:r>
            <a:r>
              <a:rPr lang="ru-RU" i="1" dirty="0" err="1"/>
              <a:t>Е.Ех</a:t>
            </a:r>
            <a:r>
              <a:rPr lang="ru-RU" i="1" dirty="0"/>
              <a:t>.</a:t>
            </a:r>
            <a:r>
              <a:rPr lang="ru-RU" dirty="0"/>
              <a:t> х </a:t>
            </a:r>
            <a:r>
              <a:rPr lang="ru-RU" i="1" dirty="0"/>
              <a:t>X</a:t>
            </a:r>
            <a:r>
              <a:rPr lang="ru-RU" dirty="0"/>
              <a:t> х 0 -&gt; </a:t>
            </a:r>
            <a:r>
              <a:rPr lang="ru-RU" i="1" dirty="0"/>
              <a:t>До</a:t>
            </a:r>
            <a:endParaRPr lang="ru-RU" dirty="0"/>
          </a:p>
          <a:p>
            <a:endParaRPr lang="uk-UA" dirty="0"/>
          </a:p>
        </p:txBody>
      </p:sp>
      <p:pic>
        <p:nvPicPr>
          <p:cNvPr id="7170" name="Picture 2" descr="https://stud.com.ua/imag/manag/vol_msistpr/image4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249487"/>
            <a:ext cx="9415752" cy="69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76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196100"/>
          </a:xfrm>
        </p:spPr>
        <p:txBody>
          <a:bodyPr>
            <a:normAutofit/>
          </a:bodyPr>
          <a:lstStyle/>
          <a:p>
            <a:r>
              <a:rPr lang="ru-RU" dirty="0"/>
              <a:t>5. </a:t>
            </a:r>
            <a:r>
              <a:rPr lang="ru-RU" i="1" dirty="0" err="1"/>
              <a:t>Модифіковані</a:t>
            </a:r>
            <a:r>
              <a:rPr lang="ru-RU" i="1" dirty="0"/>
              <a:t> МФ-графи.</a:t>
            </a:r>
            <a:r>
              <a:rPr lang="ru-RU" dirty="0"/>
              <a:t> Для </a:t>
            </a:r>
            <a:r>
              <a:rPr lang="ru-RU" dirty="0" err="1"/>
              <a:t>відображення</a:t>
            </a:r>
            <a:r>
              <a:rPr lang="ru-RU" dirty="0"/>
              <a:t> </a:t>
            </a:r>
            <a:r>
              <a:rPr lang="ru-RU" dirty="0" err="1"/>
              <a:t>динаміки</a:t>
            </a:r>
            <a:r>
              <a:rPr lang="ru-RU" dirty="0"/>
              <a:t> </a:t>
            </a:r>
            <a:r>
              <a:rPr lang="ru-RU" dirty="0" err="1"/>
              <a:t>відбуваються</a:t>
            </a:r>
            <a:r>
              <a:rPr lang="ru-RU" dirty="0"/>
              <a:t> в </a:t>
            </a:r>
            <a:r>
              <a:rPr lang="ru-RU" dirty="0" err="1"/>
              <a:t>системі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впливом</a:t>
            </a:r>
            <a:r>
              <a:rPr lang="ru-RU" dirty="0"/>
              <a:t> </a:t>
            </a:r>
            <a:r>
              <a:rPr lang="ru-RU" dirty="0" err="1"/>
              <a:t>всіляких</a:t>
            </a:r>
            <a:r>
              <a:rPr lang="ru-RU" dirty="0"/>
              <a:t> </a:t>
            </a:r>
            <a:r>
              <a:rPr lang="ru-RU" dirty="0" err="1"/>
              <a:t>збурень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 в модель вводиться час. </a:t>
            </a:r>
            <a:r>
              <a:rPr lang="ru-RU" dirty="0" err="1"/>
              <a:t>Такі</a:t>
            </a:r>
            <a:r>
              <a:rPr lang="ru-RU" dirty="0"/>
              <a:t> графи </a:t>
            </a:r>
            <a:r>
              <a:rPr lang="ru-RU" dirty="0" err="1"/>
              <a:t>запропоновані</a:t>
            </a:r>
            <a:r>
              <a:rPr lang="ru-RU" dirty="0"/>
              <a:t> в </a:t>
            </a:r>
            <a:r>
              <a:rPr lang="ru-RU" dirty="0" err="1"/>
              <a:t>роботі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0220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err="1"/>
              <a:t>Ієрархічні</a:t>
            </a:r>
            <a:r>
              <a:rPr lang="ru-RU" b="1" i="1" dirty="0"/>
              <a:t> </a:t>
            </a:r>
            <a:r>
              <a:rPr lang="ru-RU" b="1" i="1" dirty="0" err="1"/>
              <a:t>когнітивні</a:t>
            </a:r>
            <a:r>
              <a:rPr lang="ru-RU" b="1" i="1" dirty="0"/>
              <a:t> </a:t>
            </a:r>
            <a:r>
              <a:rPr lang="ru-RU" dirty="0" err="1"/>
              <a:t>карти</a:t>
            </a:r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33394" y="609600"/>
            <a:ext cx="4483536" cy="6074139"/>
          </a:xfrm>
        </p:spPr>
        <p:txBody>
          <a:bodyPr>
            <a:normAutofit/>
          </a:bodyPr>
          <a:lstStyle/>
          <a:p>
            <a:r>
              <a:rPr lang="ru-RU" sz="2400" dirty="0" err="1"/>
              <a:t>Складним</a:t>
            </a:r>
            <a:r>
              <a:rPr lang="ru-RU" sz="2400" dirty="0"/>
              <a:t> системам </a:t>
            </a:r>
            <a:r>
              <a:rPr lang="ru-RU" sz="2400" dirty="0" err="1"/>
              <a:t>властива</a:t>
            </a:r>
            <a:r>
              <a:rPr lang="ru-RU" sz="2400" dirty="0"/>
              <a:t> </a:t>
            </a:r>
            <a:r>
              <a:rPr lang="ru-RU" sz="2400" dirty="0" err="1"/>
              <a:t>закономірність</a:t>
            </a:r>
            <a:r>
              <a:rPr lang="ru-RU" sz="2400" dirty="0"/>
              <a:t> </a:t>
            </a:r>
            <a:r>
              <a:rPr lang="ru-RU" sz="2400" dirty="0" err="1"/>
              <a:t>ієрархічності</a:t>
            </a:r>
            <a:r>
              <a:rPr lang="ru-RU" sz="2400" dirty="0"/>
              <a:t>. Для </a:t>
            </a:r>
            <a:r>
              <a:rPr lang="ru-RU" sz="2400" dirty="0" err="1"/>
              <a:t>відображення</a:t>
            </a:r>
            <a:r>
              <a:rPr lang="ru-RU" sz="2400" dirty="0"/>
              <a:t> </a:t>
            </a:r>
            <a:r>
              <a:rPr lang="ru-RU" sz="2400" dirty="0" err="1"/>
              <a:t>такої</a:t>
            </a:r>
            <a:r>
              <a:rPr lang="ru-RU" sz="2400" dirty="0"/>
              <a:t> </a:t>
            </a:r>
            <a:r>
              <a:rPr lang="ru-RU" sz="2400" dirty="0" err="1"/>
              <a:t>структури</a:t>
            </a:r>
            <a:r>
              <a:rPr lang="ru-RU" sz="2400" dirty="0"/>
              <a:t> </a:t>
            </a:r>
            <a:r>
              <a:rPr lang="ru-RU" sz="2400" dirty="0" err="1"/>
              <a:t>можуть</a:t>
            </a:r>
            <a:r>
              <a:rPr lang="ru-RU" sz="2400" dirty="0"/>
              <a:t> бути </a:t>
            </a:r>
            <a:r>
              <a:rPr lang="ru-RU" sz="2400" dirty="0" err="1"/>
              <a:t>використані</a:t>
            </a:r>
            <a:r>
              <a:rPr lang="ru-RU" sz="2400" dirty="0"/>
              <a:t> </a:t>
            </a:r>
            <a:r>
              <a:rPr lang="ru-RU" sz="2400" dirty="0" err="1"/>
              <a:t>ієрархічні</a:t>
            </a:r>
            <a:r>
              <a:rPr lang="ru-RU" sz="2400" dirty="0"/>
              <a:t> </a:t>
            </a:r>
            <a:r>
              <a:rPr lang="ru-RU" sz="2400" dirty="0" err="1"/>
              <a:t>когнітивні</a:t>
            </a:r>
            <a:r>
              <a:rPr lang="ru-RU" sz="2400" dirty="0"/>
              <a:t> </a:t>
            </a:r>
            <a:r>
              <a:rPr lang="ru-RU" sz="2400" dirty="0" err="1"/>
              <a:t>карти</a:t>
            </a:r>
            <a:r>
              <a:rPr lang="ru-RU" sz="2400" dirty="0"/>
              <a:t> - </a:t>
            </a:r>
            <a:r>
              <a:rPr lang="ru-RU" sz="2400" dirty="0" err="1"/>
              <a:t>порівняно</a:t>
            </a:r>
            <a:r>
              <a:rPr lang="ru-RU" sz="2400" dirty="0"/>
              <a:t> </a:t>
            </a:r>
            <a:r>
              <a:rPr lang="ru-RU" sz="2400" dirty="0" err="1"/>
              <a:t>новий</a:t>
            </a:r>
            <a:r>
              <a:rPr lang="ru-RU" sz="2400" dirty="0"/>
              <a:t> тип </a:t>
            </a:r>
            <a:r>
              <a:rPr lang="ru-RU" sz="2400" dirty="0" err="1"/>
              <a:t>когнітивних</a:t>
            </a:r>
            <a:r>
              <a:rPr lang="ru-RU" sz="2400" dirty="0"/>
              <a:t> моделей. </a:t>
            </a:r>
            <a:r>
              <a:rPr lang="ru-RU" sz="2400" dirty="0" err="1"/>
              <a:t>Ієрархічні</a:t>
            </a:r>
            <a:r>
              <a:rPr lang="ru-RU" sz="2400" dirty="0"/>
              <a:t> </a:t>
            </a:r>
            <a:r>
              <a:rPr lang="ru-RU" sz="2400" dirty="0" err="1"/>
              <a:t>когнітивні</a:t>
            </a:r>
            <a:r>
              <a:rPr lang="ru-RU" sz="2400" dirty="0"/>
              <a:t> </a:t>
            </a:r>
            <a:r>
              <a:rPr lang="ru-RU" sz="2400" dirty="0" err="1"/>
              <a:t>карти</a:t>
            </a:r>
            <a:r>
              <a:rPr lang="ru-RU" sz="2400" dirty="0"/>
              <a:t> </a:t>
            </a:r>
            <a:r>
              <a:rPr lang="ru-RU" sz="2400" dirty="0" err="1"/>
              <a:t>являють</a:t>
            </a:r>
            <a:r>
              <a:rPr lang="ru-RU" sz="2400" dirty="0"/>
              <a:t> собою </a:t>
            </a:r>
            <a:r>
              <a:rPr lang="ru-RU" sz="2400" dirty="0" err="1"/>
              <a:t>розкриття</a:t>
            </a:r>
            <a:r>
              <a:rPr lang="ru-RU" sz="2400" dirty="0"/>
              <a:t> </a:t>
            </a:r>
            <a:r>
              <a:rPr lang="ru-RU" sz="2400" dirty="0" err="1"/>
              <a:t>узагальнених</a:t>
            </a:r>
            <a:r>
              <a:rPr lang="ru-RU" sz="2400" dirty="0"/>
              <a:t> </a:t>
            </a:r>
            <a:r>
              <a:rPr lang="ru-RU" sz="2400" dirty="0" err="1"/>
              <a:t>об'єктів</a:t>
            </a:r>
            <a:r>
              <a:rPr lang="ru-RU" sz="2400" dirty="0"/>
              <a:t> (вершин) </a:t>
            </a:r>
            <a:r>
              <a:rPr lang="ru-RU" sz="2400" dirty="0" err="1"/>
              <a:t>верхнього</a:t>
            </a:r>
            <a:r>
              <a:rPr lang="ru-RU" sz="2400" dirty="0"/>
              <a:t> </a:t>
            </a:r>
            <a:r>
              <a:rPr lang="ru-RU" sz="2400" dirty="0" err="1"/>
              <a:t>рівня</a:t>
            </a:r>
            <a:r>
              <a:rPr lang="ru-RU" sz="2400" dirty="0"/>
              <a:t> </a:t>
            </a:r>
            <a:r>
              <a:rPr lang="ru-RU" sz="2400" dirty="0" err="1"/>
              <a:t>когнітивної</a:t>
            </a:r>
            <a:r>
              <a:rPr lang="ru-RU" sz="2400" dirty="0"/>
              <a:t> </a:t>
            </a:r>
            <a:r>
              <a:rPr lang="ru-RU" sz="2400" dirty="0" err="1"/>
              <a:t>карти</a:t>
            </a:r>
            <a:r>
              <a:rPr lang="ru-RU" sz="2400" dirty="0"/>
              <a:t> в </a:t>
            </a:r>
            <a:r>
              <a:rPr lang="ru-RU" sz="2400" dirty="0" err="1"/>
              <a:t>складові</a:t>
            </a:r>
            <a:r>
              <a:rPr lang="ru-RU" sz="2400" dirty="0"/>
              <a:t> </a:t>
            </a:r>
            <a:r>
              <a:rPr lang="ru-RU" sz="2400" dirty="0" err="1"/>
              <a:t>їх</a:t>
            </a:r>
            <a:r>
              <a:rPr lang="ru-RU" sz="2400" dirty="0"/>
              <a:t> </a:t>
            </a:r>
            <a:r>
              <a:rPr lang="ru-RU" sz="2400" dirty="0" err="1"/>
              <a:t>об'єкти</a:t>
            </a:r>
            <a:r>
              <a:rPr lang="ru-RU" sz="2400" dirty="0"/>
              <a:t>, в тому </a:t>
            </a:r>
            <a:r>
              <a:rPr lang="ru-RU" sz="2400" dirty="0" err="1"/>
              <a:t>числі</a:t>
            </a:r>
            <a:r>
              <a:rPr lang="ru-RU" sz="2400" dirty="0"/>
              <a:t> </a:t>
            </a:r>
            <a:r>
              <a:rPr lang="ru-RU" sz="2400" dirty="0" err="1"/>
              <a:t>об'єкти</a:t>
            </a:r>
            <a:r>
              <a:rPr lang="ru-RU" sz="2400" dirty="0"/>
              <a:t> </a:t>
            </a:r>
            <a:r>
              <a:rPr lang="ru-RU" sz="2400" dirty="0" err="1"/>
              <a:t>нижніх</a:t>
            </a:r>
            <a:r>
              <a:rPr lang="ru-RU" sz="2400" dirty="0"/>
              <a:t> </a:t>
            </a:r>
            <a:r>
              <a:rPr lang="ru-RU" sz="2400" dirty="0" err="1"/>
              <a:t>рівнів</a:t>
            </a:r>
            <a:r>
              <a:rPr lang="ru-RU" sz="2400" dirty="0"/>
              <a:t>. </a:t>
            </a:r>
            <a:endParaRPr lang="uk-UA" sz="2400" dirty="0"/>
          </a:p>
        </p:txBody>
      </p:sp>
      <p:pic>
        <p:nvPicPr>
          <p:cNvPr id="8194" name="Picture 2" descr="ÐÐ¾Ð´ÐµÐ»Ñ ÑÐºÐ»Ð°Ð´Ð½Ð¾Ñ ÑÐ¸ÑÑÐµÐ¼Ð¸ Ñ Ð²Ð¸Ð³Ð»ÑÐ´Ñ ÑÑÑÐ°ÑÑÑÑÐ½Ð¾Ñ ÐºÐ¾Ð³Ð½ÑÑÐ¸Ð²Ð½Ð¾Ñ ÐºÐ°ÑÑ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06" y="2833181"/>
            <a:ext cx="5560810" cy="235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927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38</TotalTime>
  <Words>513</Words>
  <Application>Microsoft Office PowerPoint</Application>
  <PresentationFormat>Широкоэкранный</PresentationFormat>
  <Paragraphs>41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Контур</vt:lpstr>
      <vt:lpstr>Характеристика метода когнитивного моделювання</vt:lpstr>
      <vt:lpstr>Когнітивні моделі</vt:lpstr>
      <vt:lpstr>типи когнітивних моделей.</vt:lpstr>
      <vt:lpstr>Презентация PowerPoint</vt:lpstr>
      <vt:lpstr>1. Когнітивна карта (знаковий орграф) як окремий випадок Ф-графа, в якому</vt:lpstr>
      <vt:lpstr>3. Найпростіший функціональний граф - це Ф-граф, в якому Е = ДХ, Е) = / (я $, Хр е $ = /} /.</vt:lpstr>
      <vt:lpstr>4. Параметричний векторний функціональний граф Фп - це кортеж</vt:lpstr>
      <vt:lpstr>5. Модифіковані МФ-графи. Для відображення динаміки відбуваються в системі під впливом всіляких збурень змін в модель вводиться час. Такі графи запропоновані в роботі.</vt:lpstr>
      <vt:lpstr>Ієрархічні когнітивні карти</vt:lpstr>
      <vt:lpstr>Завдання аналізу шляхів і циклів когнітивної моделі</vt:lpstr>
      <vt:lpstr>Сценарії поведінки об'єкта (сценарне моделювання)</vt:lpstr>
      <vt:lpstr>Зворотні завдання, завдання керованості і спостережливості</vt:lpstr>
      <vt:lpstr>Аналіз стійкості системи, представленої графом</vt:lpstr>
      <vt:lpstr>Стійкість прикладу проблем споживання електроенергії</vt:lpstr>
      <vt:lpstr>Структурна і зв'язкова стійкість системи</vt:lpstr>
      <vt:lpstr>Дякуємо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Характеристика метода когнитивного моделювання</dc:title>
  <dc:creator>Роман Бессмертный</dc:creator>
  <cp:lastModifiedBy>Роман Бессмертный</cp:lastModifiedBy>
  <cp:revision>6</cp:revision>
  <dcterms:created xsi:type="dcterms:W3CDTF">2018-09-16T11:12:12Z</dcterms:created>
  <dcterms:modified xsi:type="dcterms:W3CDTF">2018-09-16T11:51:03Z</dcterms:modified>
</cp:coreProperties>
</file>