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Основы </a:t>
            </a:r>
            <a:r>
              <a:rPr lang="en-US" b="1" dirty="0" smtClean="0"/>
              <a:t>IDEF3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Бессмертный роман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157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3" y="255588"/>
            <a:ext cx="6376988" cy="6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7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декомпозиции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34268"/>
          </a:xfrm>
        </p:spPr>
        <p:txBody>
          <a:bodyPr/>
          <a:lstStyle/>
          <a:p>
            <a:r>
              <a:rPr lang="ru-RU" dirty="0"/>
              <a:t>Каждый функциональный блок UOB может иметь последовательность </a:t>
            </a:r>
            <a:r>
              <a:rPr lang="ru-RU" b="1" dirty="0"/>
              <a:t>декомпозиций</a:t>
            </a:r>
            <a:r>
              <a:rPr lang="ru-RU" dirty="0"/>
              <a:t>, и, следовательно, может быть детализирован с любой необходимой точностью. Под декомпозицией мы понимаем представление каждого UOB с помощью отдельной IDEF3 диаграммы. Например, мы можем декомпозировать UOB "Окрасить Деталь", представив его отдельным процессом и построив для него свою PFDD диаграмму. При этом эта диаграмма будет называться </a:t>
            </a:r>
            <a:r>
              <a:rPr lang="ru-RU" b="1" dirty="0"/>
              <a:t>дочерней</a:t>
            </a:r>
            <a:r>
              <a:rPr lang="ru-RU" dirty="0"/>
              <a:t>, по отношению к изображенной на рис. 1, а та, соответственно </a:t>
            </a:r>
            <a:r>
              <a:rPr lang="ru-RU" b="1" dirty="0"/>
              <a:t>родительской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58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</a:t>
            </a:r>
            <a:r>
              <a:rPr lang="en-US" b="1" dirty="0"/>
              <a:t>OSTN </a:t>
            </a:r>
            <a:r>
              <a:rPr lang="ru-RU" b="1" dirty="0"/>
              <a:t>диаграммы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Если диаграммы PFDD технологический процесс "С точки зрения наблюдателя", то другой класс диаграмм IDEF3 OSTN позволяет рассматривать тот же самый процесс "С точки зрения объекта". На </a:t>
            </a:r>
            <a:r>
              <a:rPr lang="ru-RU" dirty="0" smtClean="0"/>
              <a:t>рисунке </a:t>
            </a:r>
            <a:r>
              <a:rPr lang="ru-RU" dirty="0"/>
              <a:t>представлено отображение процесса окраски с точки зрения OSTN диаграммы. </a:t>
            </a:r>
            <a:endParaRPr lang="uk-UA" dirty="0"/>
          </a:p>
        </p:txBody>
      </p:sp>
      <p:pic>
        <p:nvPicPr>
          <p:cNvPr id="2050" name="Picture 2" descr="https://www.cfin.ru/vernikov/idef/images/idef3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31" y="2017342"/>
            <a:ext cx="4704547" cy="33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8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1438879" y="1291832"/>
            <a:ext cx="9603275" cy="4499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Состояния объекта</a:t>
            </a:r>
            <a:r>
              <a:rPr lang="ru-RU" sz="2800" dirty="0"/>
              <a:t> (в нашем случае детали) и </a:t>
            </a:r>
            <a:r>
              <a:rPr lang="ru-RU" sz="2800" b="1" dirty="0"/>
              <a:t>Изменение состояния </a:t>
            </a:r>
            <a:r>
              <a:rPr lang="ru-RU" sz="2800" dirty="0"/>
              <a:t>являются ключевыми понятиями OSTN диаграммы. Состояния объекта отображаются окружностями, а их изменения направленными линиями. Каждая линия имеет ссылку на соответствующий функциональный блок UOB, в результате которого произошло отображаемое ей изменение состояния объекта. 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77702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Предназначение </a:t>
            </a:r>
            <a:r>
              <a:rPr lang="en-US" b="1" dirty="0"/>
              <a:t>IDEF3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IDEF3 является стандартом документирования технологических процессов, происходящих на предприятии, и предоставляет инструментарий для наглядного исследования и моделирования их сценариев</a:t>
            </a:r>
            <a:r>
              <a:rPr lang="ru-RU" sz="2800" b="1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9298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Сценарием</a:t>
            </a:r>
            <a:r>
              <a:rPr lang="ru-RU" dirty="0"/>
              <a:t> </a:t>
            </a:r>
            <a:r>
              <a:rPr lang="ru-RU" b="1" dirty="0"/>
              <a:t>(</a:t>
            </a:r>
            <a:r>
              <a:rPr lang="en-US" b="1" dirty="0" smtClean="0"/>
              <a:t>Scenario</a:t>
            </a:r>
            <a:r>
              <a:rPr lang="en-US" b="1" dirty="0"/>
              <a:t>)</a:t>
            </a:r>
            <a:r>
              <a:rPr lang="en-US" dirty="0"/>
              <a:t> 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0341"/>
          </a:xfrm>
        </p:spPr>
        <p:txBody>
          <a:bodyPr>
            <a:noAutofit/>
          </a:bodyPr>
          <a:lstStyle/>
          <a:p>
            <a:r>
              <a:rPr lang="ru-RU" sz="2800" dirty="0"/>
              <a:t>мы называем описание последовательности изменений свойств объекта, в рамках рассматриваемого </a:t>
            </a:r>
            <a:r>
              <a:rPr lang="ru-RU" sz="2800" dirty="0" smtClean="0"/>
              <a:t>процесса. Исполнение </a:t>
            </a:r>
            <a:r>
              <a:rPr lang="ru-RU" sz="2800" dirty="0"/>
              <a:t>каждого сценария сопровождается соответствующим документооборотом, который состоит из двух основных потоков: документов, определяющих структуру и последовательность </a:t>
            </a:r>
            <a:r>
              <a:rPr lang="ru-RU" sz="2800" dirty="0" smtClean="0"/>
              <a:t>процесса, и </a:t>
            </a:r>
            <a:r>
              <a:rPr lang="ru-RU" sz="2800" dirty="0"/>
              <a:t>документов, отображающих ход его </a:t>
            </a:r>
            <a:r>
              <a:rPr lang="ru-RU" sz="2800" dirty="0" smtClean="0"/>
              <a:t>выполнения.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87090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документирования и моделирования IDEF3 позволяют выполнять следующие задачи: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3323"/>
          </a:xfrm>
        </p:spPr>
        <p:txBody>
          <a:bodyPr>
            <a:normAutofit/>
          </a:bodyPr>
          <a:lstStyle/>
          <a:p>
            <a:r>
              <a:rPr lang="ru-RU" dirty="0"/>
              <a:t>Документировать имеющиеся данные о технологии </a:t>
            </a:r>
            <a:r>
              <a:rPr lang="ru-RU" dirty="0" smtClean="0"/>
              <a:t>процесса.</a:t>
            </a:r>
            <a:endParaRPr lang="ru-RU" dirty="0"/>
          </a:p>
          <a:p>
            <a:r>
              <a:rPr lang="ru-RU" dirty="0"/>
              <a:t>Определять и анализировать точки влияния потоков сопутствующего документооборота на сценарий технологических процессов.</a:t>
            </a:r>
          </a:p>
          <a:p>
            <a:r>
              <a:rPr lang="ru-RU" dirty="0"/>
              <a:t>Определять ситуации, в которых требуется принятие решения, влияющего на жизненный цикл </a:t>
            </a:r>
            <a:r>
              <a:rPr lang="ru-RU" dirty="0" smtClean="0"/>
              <a:t>процесса.</a:t>
            </a:r>
            <a:endParaRPr lang="ru-RU" dirty="0"/>
          </a:p>
          <a:p>
            <a:r>
              <a:rPr lang="ru-RU" dirty="0"/>
              <a:t>Содействовать принятию оптимальных решений при реорганизации технологических процессов.</a:t>
            </a:r>
          </a:p>
          <a:p>
            <a:r>
              <a:rPr lang="ru-RU" dirty="0"/>
              <a:t>Разрабатывать имитационные модели технологических процессов, по принципу "КАК БУДЕТ, ЕСЛИ..."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229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Два типа диаграмм в IDEF3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Существуют два типа диаграмм в стандарте IDEF3, представляющие описание одного и того же сценария технологического процесса в разных ракурсах. Диаграммы относящиеся к первому типу называются </a:t>
            </a:r>
            <a:r>
              <a:rPr lang="ru-RU" sz="2400" b="1" dirty="0" smtClean="0"/>
              <a:t>диаграммами</a:t>
            </a:r>
            <a:r>
              <a:rPr lang="ru-RU" sz="2400" dirty="0"/>
              <a:t> </a:t>
            </a:r>
            <a:r>
              <a:rPr lang="ru-RU" sz="2400" b="1" dirty="0"/>
              <a:t>Описания Последовательности Этапов Процесса (</a:t>
            </a:r>
            <a:r>
              <a:rPr lang="ru-RU" sz="2400" b="1" dirty="0" err="1"/>
              <a:t>Process</a:t>
            </a:r>
            <a:r>
              <a:rPr lang="ru-RU" sz="2400" b="1" dirty="0"/>
              <a:t> </a:t>
            </a:r>
            <a:r>
              <a:rPr lang="ru-RU" sz="2400" b="1" dirty="0" err="1"/>
              <a:t>Flow</a:t>
            </a:r>
            <a:r>
              <a:rPr lang="ru-RU" sz="2400" b="1" dirty="0"/>
              <a:t> </a:t>
            </a:r>
            <a:r>
              <a:rPr lang="ru-RU" sz="2400" b="1" dirty="0" err="1"/>
              <a:t>Description</a:t>
            </a:r>
            <a:r>
              <a:rPr lang="ru-RU" sz="2400" b="1" dirty="0"/>
              <a:t> </a:t>
            </a:r>
            <a:r>
              <a:rPr lang="ru-RU" sz="2400" b="1" dirty="0" err="1"/>
              <a:t>Diagrams</a:t>
            </a:r>
            <a:r>
              <a:rPr lang="ru-RU" sz="2400" b="1" dirty="0"/>
              <a:t>, PFDD)</a:t>
            </a:r>
            <a:r>
              <a:rPr lang="ru-RU" sz="2400" dirty="0"/>
              <a:t>, а ко второму - </a:t>
            </a:r>
            <a:r>
              <a:rPr lang="ru-RU" sz="2400" b="1" dirty="0"/>
              <a:t>диаграммами Состояния Объекта в и его Трансформаций Процессе (</a:t>
            </a:r>
            <a:r>
              <a:rPr lang="ru-RU" sz="2400" b="1" dirty="0" err="1"/>
              <a:t>Object</a:t>
            </a:r>
            <a:r>
              <a:rPr lang="ru-RU" sz="2400" b="1" dirty="0"/>
              <a:t> </a:t>
            </a:r>
            <a:r>
              <a:rPr lang="ru-RU" sz="2400" b="1" dirty="0" err="1"/>
              <a:t>State</a:t>
            </a:r>
            <a:r>
              <a:rPr lang="ru-RU" sz="2400" b="1" dirty="0"/>
              <a:t> </a:t>
            </a:r>
            <a:r>
              <a:rPr lang="ru-RU" sz="2400" b="1" dirty="0" err="1"/>
              <a:t>Transition</a:t>
            </a:r>
            <a:r>
              <a:rPr lang="ru-RU" sz="2400" b="1" dirty="0"/>
              <a:t> </a:t>
            </a:r>
            <a:r>
              <a:rPr lang="ru-RU" sz="2400" b="1" dirty="0" err="1"/>
              <a:t>Network</a:t>
            </a:r>
            <a:r>
              <a:rPr lang="ru-RU" sz="2400" b="1" dirty="0"/>
              <a:t>, OSTN)</a:t>
            </a:r>
            <a:r>
              <a:rPr lang="ru-RU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9418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Предположим, требуется описать процесс окраски детали в производственном цеху на предприятии.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447191" y="2179783"/>
            <a:ext cx="4645152" cy="3288944"/>
          </a:xfrm>
        </p:spPr>
        <p:txBody>
          <a:bodyPr/>
          <a:lstStyle/>
          <a:p>
            <a:r>
              <a:rPr lang="ru-RU" dirty="0"/>
              <a:t>С помощью диаграмм PFDD документируется последовательность и описание стадий обработки детали в рамках исследуемого технологического процесса.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2362" y="2179783"/>
            <a:ext cx="4645152" cy="3279079"/>
          </a:xfrm>
        </p:spPr>
        <p:txBody>
          <a:bodyPr/>
          <a:lstStyle/>
          <a:p>
            <a:r>
              <a:rPr lang="ru-RU" dirty="0"/>
              <a:t>Диаграммы OSTN используются для иллюстрации трансформаций детали, которые происходят на каждой стадии обработки.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77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</a:t>
            </a:r>
            <a:r>
              <a:rPr lang="en-US" b="1" dirty="0"/>
              <a:t>PFDD </a:t>
            </a:r>
            <a:r>
              <a:rPr lang="ru-RU" b="1" dirty="0"/>
              <a:t>диаграммы.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224062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Прямоугольники на диаграмме PFDD называются</a:t>
            </a:r>
            <a:r>
              <a:rPr lang="ru-RU" b="1" dirty="0"/>
              <a:t> функциональными элементами</a:t>
            </a:r>
            <a:r>
              <a:rPr lang="ru-RU" dirty="0"/>
              <a:t> или элементами поведения (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Behavior</a:t>
            </a:r>
            <a:r>
              <a:rPr lang="ru-RU" dirty="0"/>
              <a:t>, UOB) и обозначают событие, стадию процесса или принятие решения. </a:t>
            </a:r>
            <a:endParaRPr lang="uk-UA" dirty="0"/>
          </a:p>
        </p:txBody>
      </p:sp>
      <p:pic>
        <p:nvPicPr>
          <p:cNvPr id="1026" name="Picture 2" descr="https://www.cfin.ru/vernikov/idef/images/idef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9" y="2106873"/>
            <a:ext cx="55149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3"/>
          <p:cNvSpPr>
            <a:spLocks noGrp="1"/>
          </p:cNvSpPr>
          <p:nvPr>
            <p:ph sz="half" idx="2"/>
          </p:nvPr>
        </p:nvSpPr>
        <p:spPr>
          <a:xfrm>
            <a:off x="1135180" y="4184073"/>
            <a:ext cx="10391802" cy="1930400"/>
          </a:xfrm>
        </p:spPr>
        <p:txBody>
          <a:bodyPr>
            <a:normAutofit/>
          </a:bodyPr>
          <a:lstStyle/>
          <a:p>
            <a:r>
              <a:rPr lang="ru-RU" dirty="0"/>
              <a:t>Прямоугольники на диаграмме PFDD называются</a:t>
            </a:r>
            <a:r>
              <a:rPr lang="ru-RU" b="1" dirty="0"/>
              <a:t> функциональными элементами</a:t>
            </a:r>
            <a:r>
              <a:rPr lang="ru-RU" dirty="0"/>
              <a:t> или элементами поведения (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Behavior</a:t>
            </a:r>
            <a:r>
              <a:rPr lang="ru-RU" dirty="0"/>
              <a:t>, UOB) и обозначают событие, стадию процесса или принятие решения. </a:t>
            </a:r>
            <a:r>
              <a:rPr lang="ru-RU" dirty="0" smtClean="0"/>
              <a:t>Каждый UOB имеет свое имя, отображаемое в глагольном наклонении и уникальный номер. Стрелки или </a:t>
            </a:r>
            <a:r>
              <a:rPr lang="ru-RU" b="1" dirty="0" smtClean="0"/>
              <a:t>линии</a:t>
            </a:r>
            <a:r>
              <a:rPr lang="ru-RU" dirty="0" smtClean="0"/>
              <a:t> являются отображением перемещения детали между UOB-блоками в ходе процесса.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521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Линии бывают следующих видов: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Старшая (</a:t>
            </a:r>
            <a:r>
              <a:rPr lang="ru-RU" dirty="0" err="1"/>
              <a:t>Precedence</a:t>
            </a:r>
            <a:r>
              <a:rPr lang="ru-RU" dirty="0"/>
              <a:t>) - сплошная линия, связывающая UOB. Рисуется слева направо или сверху вниз.</a:t>
            </a:r>
          </a:p>
          <a:p>
            <a:r>
              <a:rPr lang="ru-RU" dirty="0"/>
              <a:t>- Отношения (</a:t>
            </a:r>
            <a:r>
              <a:rPr lang="ru-RU" dirty="0" err="1"/>
              <a:t>Relational</a:t>
            </a:r>
            <a:r>
              <a:rPr lang="ru-RU" dirty="0"/>
              <a:t> </a:t>
            </a:r>
            <a:r>
              <a:rPr lang="ru-RU" dirty="0" err="1"/>
              <a:t>Link</a:t>
            </a:r>
            <a:r>
              <a:rPr lang="ru-RU" dirty="0"/>
              <a:t>)- пунктирная линия, использующаяся для изображения связей между UOB</a:t>
            </a:r>
          </a:p>
          <a:p>
            <a:r>
              <a:rPr lang="ru-RU" dirty="0"/>
              <a:t>- Потоки объектов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)- стрелка с двумя наконечниками используется для описания того факта, что объект (деталь) используется в двух или более единицах работы, например, когда объект порождается в одной работе и используется в другой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93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обозначенный J1 - называется </a:t>
            </a:r>
            <a:r>
              <a:rPr lang="ru-RU" b="1" dirty="0"/>
              <a:t>перекрестком </a:t>
            </a:r>
            <a:r>
              <a:rPr lang="ru-RU" dirty="0"/>
              <a:t>(</a:t>
            </a:r>
            <a:r>
              <a:rPr lang="ru-RU" dirty="0" err="1"/>
              <a:t>Junction</a:t>
            </a:r>
            <a:r>
              <a:rPr lang="ru-RU" dirty="0"/>
              <a:t>).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Перекрестки </a:t>
            </a:r>
            <a:r>
              <a:rPr lang="ru-RU" dirty="0"/>
              <a:t>используются для отображения логики взаимодействия стрелок (потоков) при слиянии и разветвлении или для отображения множества событий, которые могут или должны быть завершены перед началом следующей работы. </a:t>
            </a:r>
            <a:r>
              <a:rPr lang="ru-RU" dirty="0" smtClean="0"/>
              <a:t>Перекресток </a:t>
            </a:r>
            <a:r>
              <a:rPr lang="ru-RU" dirty="0"/>
              <a:t>не может использоваться одновременно для слияния и для разветвления. При внесении перекрестка в диаграмму необходимо указать тип перекрестка. Классификация возможных типов перекрестков приведена в таблице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85607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13</TotalTime>
  <Words>434</Words>
  <Application>Microsoft Office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Основы IDEF3</vt:lpstr>
      <vt:lpstr>Предназначение IDEF3</vt:lpstr>
      <vt:lpstr>Сценарием (Scenario) </vt:lpstr>
      <vt:lpstr>Средства документирования и моделирования IDEF3 позволяют выполнять следующие задачи:</vt:lpstr>
      <vt:lpstr>Два типа диаграмм в IDEF3</vt:lpstr>
      <vt:lpstr>Предположим, требуется описать процесс окраски детали в производственном цеху на предприятии.</vt:lpstr>
      <vt:lpstr>Пример PFDD диаграммы.</vt:lpstr>
      <vt:lpstr>Линии бывают следующих видов:</vt:lpstr>
      <vt:lpstr>Объект, обозначенный J1 - называется перекрестком (Junction).</vt:lpstr>
      <vt:lpstr>Презентация PowerPoint</vt:lpstr>
      <vt:lpstr>декомпозиции</vt:lpstr>
      <vt:lpstr>Пример OSTN диаграммы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IDEF3</dc:title>
  <dc:creator>Роман Бессмертный</dc:creator>
  <cp:lastModifiedBy>Роман Бессмертный</cp:lastModifiedBy>
  <cp:revision>2</cp:revision>
  <dcterms:created xsi:type="dcterms:W3CDTF">2018-10-14T11:54:02Z</dcterms:created>
  <dcterms:modified xsi:type="dcterms:W3CDTF">2018-10-14T12:07:23Z</dcterms:modified>
</cp:coreProperties>
</file>