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97" d="100"/>
          <a:sy n="97" d="100"/>
        </p:scale>
        <p:origin x="68"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Tabelle1!$B$1</c:f>
              <c:strCache>
                <c:ptCount val="1"/>
                <c:pt idx="0">
                  <c:v>Datenreihe 1</c:v>
                </c:pt>
              </c:strCache>
            </c:strRef>
          </c:tx>
          <c:spPr>
            <a:ln w="28575" cap="rnd">
              <a:solidFill>
                <a:schemeClr val="accent1"/>
              </a:solidFill>
              <a:round/>
            </a:ln>
            <a:effectLst/>
          </c:spPr>
          <c:marker>
            <c:symbol val="none"/>
          </c:marker>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C87A-48C0-A93F-E21A2D6BD3F2}"/>
            </c:ext>
          </c:extLst>
        </c:ser>
        <c:dLbls>
          <c:showLegendKey val="0"/>
          <c:showVal val="0"/>
          <c:showCatName val="0"/>
          <c:showSerName val="0"/>
          <c:showPercent val="0"/>
          <c:showBubbleSize val="0"/>
        </c:dLbls>
        <c:smooth val="0"/>
        <c:axId val="405681152"/>
        <c:axId val="405681480"/>
      </c:lineChart>
      <c:catAx>
        <c:axId val="405681152"/>
        <c:scaling>
          <c:orientation val="minMax"/>
        </c:scaling>
        <c:delete val="1"/>
        <c:axPos val="b"/>
        <c:numFmt formatCode="General" sourceLinked="1"/>
        <c:majorTickMark val="none"/>
        <c:minorTickMark val="none"/>
        <c:tickLblPos val="nextTo"/>
        <c:crossAx val="405681480"/>
        <c:crosses val="autoZero"/>
        <c:auto val="1"/>
        <c:lblAlgn val="ctr"/>
        <c:lblOffset val="100"/>
        <c:noMultiLvlLbl val="0"/>
      </c:catAx>
      <c:valAx>
        <c:axId val="405681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4056811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Tabelle1!$B$1</c:f>
              <c:strCache>
                <c:ptCount val="1"/>
                <c:pt idx="0">
                  <c:v>Datenreihe 1</c:v>
                </c:pt>
              </c:strCache>
            </c:strRef>
          </c:tx>
          <c:spPr>
            <a:ln w="28575" cap="rnd">
              <a:solidFill>
                <a:schemeClr val="accent1"/>
              </a:solidFill>
              <a:round/>
            </a:ln>
            <a:effectLst/>
          </c:spPr>
          <c:marker>
            <c:symbol val="none"/>
          </c:marker>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BF10-4E78-A45E-BE982E0DC78D}"/>
            </c:ext>
          </c:extLst>
        </c:ser>
        <c:dLbls>
          <c:showLegendKey val="0"/>
          <c:showVal val="0"/>
          <c:showCatName val="0"/>
          <c:showSerName val="0"/>
          <c:showPercent val="0"/>
          <c:showBubbleSize val="0"/>
        </c:dLbls>
        <c:smooth val="0"/>
        <c:axId val="405681152"/>
        <c:axId val="405681480"/>
      </c:lineChart>
      <c:catAx>
        <c:axId val="405681152"/>
        <c:scaling>
          <c:orientation val="minMax"/>
        </c:scaling>
        <c:delete val="1"/>
        <c:axPos val="b"/>
        <c:numFmt formatCode="General" sourceLinked="1"/>
        <c:majorTickMark val="none"/>
        <c:minorTickMark val="none"/>
        <c:tickLblPos val="nextTo"/>
        <c:crossAx val="405681480"/>
        <c:crosses val="autoZero"/>
        <c:auto val="1"/>
        <c:lblAlgn val="ctr"/>
        <c:lblOffset val="100"/>
        <c:noMultiLvlLbl val="0"/>
      </c:catAx>
      <c:valAx>
        <c:axId val="405681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4056811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Tabelle1!$B$1</c:f>
              <c:strCache>
                <c:ptCount val="1"/>
                <c:pt idx="0">
                  <c:v>Datenreihe 1</c:v>
                </c:pt>
              </c:strCache>
            </c:strRef>
          </c:tx>
          <c:spPr>
            <a:ln w="28575" cap="rnd">
              <a:solidFill>
                <a:schemeClr val="accent1"/>
              </a:solidFill>
              <a:round/>
            </a:ln>
            <a:effectLst/>
          </c:spPr>
          <c:marker>
            <c:symbol val="none"/>
          </c:marker>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C87A-48C0-A93F-E21A2D6BD3F2}"/>
            </c:ext>
          </c:extLst>
        </c:ser>
        <c:dLbls>
          <c:showLegendKey val="0"/>
          <c:showVal val="0"/>
          <c:showCatName val="0"/>
          <c:showSerName val="0"/>
          <c:showPercent val="0"/>
          <c:showBubbleSize val="0"/>
        </c:dLbls>
        <c:smooth val="0"/>
        <c:axId val="405681152"/>
        <c:axId val="405681480"/>
      </c:lineChart>
      <c:catAx>
        <c:axId val="405681152"/>
        <c:scaling>
          <c:orientation val="minMax"/>
        </c:scaling>
        <c:delete val="1"/>
        <c:axPos val="b"/>
        <c:numFmt formatCode="General" sourceLinked="1"/>
        <c:majorTickMark val="none"/>
        <c:minorTickMark val="none"/>
        <c:tickLblPos val="nextTo"/>
        <c:crossAx val="405681480"/>
        <c:crosses val="autoZero"/>
        <c:auto val="1"/>
        <c:lblAlgn val="ctr"/>
        <c:lblOffset val="100"/>
        <c:noMultiLvlLbl val="0"/>
      </c:catAx>
      <c:valAx>
        <c:axId val="405681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4056811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Tabelle1!$B$1</c:f>
              <c:strCache>
                <c:ptCount val="1"/>
                <c:pt idx="0">
                  <c:v>Datenreihe 1</c:v>
                </c:pt>
              </c:strCache>
            </c:strRef>
          </c:tx>
          <c:spPr>
            <a:ln w="28575" cap="rnd">
              <a:solidFill>
                <a:schemeClr val="accent1"/>
              </a:solidFill>
              <a:round/>
            </a:ln>
            <a:effectLst/>
          </c:spPr>
          <c:marker>
            <c:symbol val="none"/>
          </c:marker>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BF10-4E78-A45E-BE982E0DC78D}"/>
            </c:ext>
          </c:extLst>
        </c:ser>
        <c:dLbls>
          <c:showLegendKey val="0"/>
          <c:showVal val="0"/>
          <c:showCatName val="0"/>
          <c:showSerName val="0"/>
          <c:showPercent val="0"/>
          <c:showBubbleSize val="0"/>
        </c:dLbls>
        <c:smooth val="0"/>
        <c:axId val="405681152"/>
        <c:axId val="405681480"/>
      </c:lineChart>
      <c:catAx>
        <c:axId val="405681152"/>
        <c:scaling>
          <c:orientation val="minMax"/>
        </c:scaling>
        <c:delete val="1"/>
        <c:axPos val="b"/>
        <c:numFmt formatCode="General" sourceLinked="1"/>
        <c:majorTickMark val="none"/>
        <c:minorTickMark val="none"/>
        <c:tickLblPos val="nextTo"/>
        <c:crossAx val="405681480"/>
        <c:crosses val="autoZero"/>
        <c:auto val="1"/>
        <c:lblAlgn val="ctr"/>
        <c:lblOffset val="100"/>
        <c:noMultiLvlLbl val="0"/>
      </c:catAx>
      <c:valAx>
        <c:axId val="405681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4056811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Tabelle1!$B$1</c:f>
              <c:strCache>
                <c:ptCount val="1"/>
                <c:pt idx="0">
                  <c:v>Datenreihe 1</c:v>
                </c:pt>
              </c:strCache>
            </c:strRef>
          </c:tx>
          <c:spPr>
            <a:ln w="28575" cap="rnd">
              <a:solidFill>
                <a:schemeClr val="accent1"/>
              </a:solidFill>
              <a:round/>
            </a:ln>
            <a:effectLst/>
          </c:spPr>
          <c:marker>
            <c:symbol val="none"/>
          </c:marker>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C87A-48C0-A93F-E21A2D6BD3F2}"/>
            </c:ext>
          </c:extLst>
        </c:ser>
        <c:dLbls>
          <c:showLegendKey val="0"/>
          <c:showVal val="0"/>
          <c:showCatName val="0"/>
          <c:showSerName val="0"/>
          <c:showPercent val="0"/>
          <c:showBubbleSize val="0"/>
        </c:dLbls>
        <c:smooth val="0"/>
        <c:axId val="405681152"/>
        <c:axId val="405681480"/>
      </c:lineChart>
      <c:catAx>
        <c:axId val="405681152"/>
        <c:scaling>
          <c:orientation val="minMax"/>
        </c:scaling>
        <c:delete val="1"/>
        <c:axPos val="b"/>
        <c:numFmt formatCode="General" sourceLinked="1"/>
        <c:majorTickMark val="none"/>
        <c:minorTickMark val="none"/>
        <c:tickLblPos val="nextTo"/>
        <c:crossAx val="405681480"/>
        <c:crosses val="autoZero"/>
        <c:auto val="1"/>
        <c:lblAlgn val="ctr"/>
        <c:lblOffset val="100"/>
        <c:noMultiLvlLbl val="0"/>
      </c:catAx>
      <c:valAx>
        <c:axId val="405681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4056811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Tabelle1!$B$1</c:f>
              <c:strCache>
                <c:ptCount val="1"/>
                <c:pt idx="0">
                  <c:v>Datenreihe 1</c:v>
                </c:pt>
              </c:strCache>
            </c:strRef>
          </c:tx>
          <c:spPr>
            <a:ln w="28575" cap="rnd">
              <a:solidFill>
                <a:schemeClr val="accent1"/>
              </a:solidFill>
              <a:round/>
            </a:ln>
            <a:effectLst/>
          </c:spPr>
          <c:marker>
            <c:symbol val="none"/>
          </c:marker>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BF10-4E78-A45E-BE982E0DC78D}"/>
            </c:ext>
          </c:extLst>
        </c:ser>
        <c:dLbls>
          <c:showLegendKey val="0"/>
          <c:showVal val="0"/>
          <c:showCatName val="0"/>
          <c:showSerName val="0"/>
          <c:showPercent val="0"/>
          <c:showBubbleSize val="0"/>
        </c:dLbls>
        <c:smooth val="0"/>
        <c:axId val="405681152"/>
        <c:axId val="405681480"/>
      </c:lineChart>
      <c:catAx>
        <c:axId val="405681152"/>
        <c:scaling>
          <c:orientation val="minMax"/>
        </c:scaling>
        <c:delete val="1"/>
        <c:axPos val="b"/>
        <c:numFmt formatCode="General" sourceLinked="1"/>
        <c:majorTickMark val="none"/>
        <c:minorTickMark val="none"/>
        <c:tickLblPos val="nextTo"/>
        <c:crossAx val="405681480"/>
        <c:crosses val="autoZero"/>
        <c:auto val="1"/>
        <c:lblAlgn val="ctr"/>
        <c:lblOffset val="100"/>
        <c:noMultiLvlLbl val="0"/>
      </c:catAx>
      <c:valAx>
        <c:axId val="405681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4056811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C76177-97A6-4732-BC40-E5A28FCACF53}"/>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8B1C1439-CA91-4A11-8610-37CD904BBA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3B9B349B-224E-43DC-A357-14612E3FA5C8}"/>
              </a:ext>
            </a:extLst>
          </p:cNvPr>
          <p:cNvSpPr>
            <a:spLocks noGrp="1"/>
          </p:cNvSpPr>
          <p:nvPr>
            <p:ph type="dt" sz="half" idx="10"/>
          </p:nvPr>
        </p:nvSpPr>
        <p:spPr/>
        <p:txBody>
          <a:bodyPr/>
          <a:lstStyle/>
          <a:p>
            <a:fld id="{D0A530CF-79AA-4B3C-8EC8-EFD7B7A02C3A}" type="datetimeFigureOut">
              <a:rPr lang="de-CH" smtClean="0"/>
              <a:t>03.12.2019</a:t>
            </a:fld>
            <a:endParaRPr lang="de-CH"/>
          </a:p>
        </p:txBody>
      </p:sp>
      <p:sp>
        <p:nvSpPr>
          <p:cNvPr id="5" name="Fußzeilenplatzhalter 4">
            <a:extLst>
              <a:ext uri="{FF2B5EF4-FFF2-40B4-BE49-F238E27FC236}">
                <a16:creationId xmlns:a16="http://schemas.microsoft.com/office/drawing/2014/main" id="{F97C924E-580C-4383-91EE-FCEECFFA4F22}"/>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1ADA8E12-0691-44A2-A4DC-4A90346431DD}"/>
              </a:ext>
            </a:extLst>
          </p:cNvPr>
          <p:cNvSpPr>
            <a:spLocks noGrp="1"/>
          </p:cNvSpPr>
          <p:nvPr>
            <p:ph type="sldNum" sz="quarter" idx="12"/>
          </p:nvPr>
        </p:nvSpPr>
        <p:spPr/>
        <p:txBody>
          <a:bodyPr/>
          <a:lstStyle/>
          <a:p>
            <a:fld id="{D316327C-DB5D-45F9-8EC4-3800E597A492}" type="slidenum">
              <a:rPr lang="de-CH" smtClean="0"/>
              <a:t>‹Nr.›</a:t>
            </a:fld>
            <a:endParaRPr lang="de-CH"/>
          </a:p>
        </p:txBody>
      </p:sp>
    </p:spTree>
    <p:extLst>
      <p:ext uri="{BB962C8B-B14F-4D97-AF65-F5344CB8AC3E}">
        <p14:creationId xmlns:p14="http://schemas.microsoft.com/office/powerpoint/2010/main" val="265037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A82C5F-8ACF-456D-9095-467E4935E0EC}"/>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8109EF56-2740-4EB5-A720-60F37A791160}"/>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85FAAF71-9A6A-481A-9548-C8D1D329D4B1}"/>
              </a:ext>
            </a:extLst>
          </p:cNvPr>
          <p:cNvSpPr>
            <a:spLocks noGrp="1"/>
          </p:cNvSpPr>
          <p:nvPr>
            <p:ph type="dt" sz="half" idx="10"/>
          </p:nvPr>
        </p:nvSpPr>
        <p:spPr/>
        <p:txBody>
          <a:bodyPr/>
          <a:lstStyle/>
          <a:p>
            <a:fld id="{D0A530CF-79AA-4B3C-8EC8-EFD7B7A02C3A}" type="datetimeFigureOut">
              <a:rPr lang="de-CH" smtClean="0"/>
              <a:t>03.12.2019</a:t>
            </a:fld>
            <a:endParaRPr lang="de-CH"/>
          </a:p>
        </p:txBody>
      </p:sp>
      <p:sp>
        <p:nvSpPr>
          <p:cNvPr id="5" name="Fußzeilenplatzhalter 4">
            <a:extLst>
              <a:ext uri="{FF2B5EF4-FFF2-40B4-BE49-F238E27FC236}">
                <a16:creationId xmlns:a16="http://schemas.microsoft.com/office/drawing/2014/main" id="{B3A9FDD2-82B7-495D-9DA6-9A723BB8762E}"/>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B7821FEA-8481-45D5-88B0-113941DEE9B8}"/>
              </a:ext>
            </a:extLst>
          </p:cNvPr>
          <p:cNvSpPr>
            <a:spLocks noGrp="1"/>
          </p:cNvSpPr>
          <p:nvPr>
            <p:ph type="sldNum" sz="quarter" idx="12"/>
          </p:nvPr>
        </p:nvSpPr>
        <p:spPr/>
        <p:txBody>
          <a:bodyPr/>
          <a:lstStyle/>
          <a:p>
            <a:fld id="{D316327C-DB5D-45F9-8EC4-3800E597A492}" type="slidenum">
              <a:rPr lang="de-CH" smtClean="0"/>
              <a:t>‹Nr.›</a:t>
            </a:fld>
            <a:endParaRPr lang="de-CH"/>
          </a:p>
        </p:txBody>
      </p:sp>
    </p:spTree>
    <p:extLst>
      <p:ext uri="{BB962C8B-B14F-4D97-AF65-F5344CB8AC3E}">
        <p14:creationId xmlns:p14="http://schemas.microsoft.com/office/powerpoint/2010/main" val="3369565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AA77AB5D-6B30-4349-A170-67B230736D80}"/>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7BCEC0D7-8DD8-4080-8BEB-09BCE02FBDB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12C4FD5B-6B8D-4642-A3E2-BFEE0E6131A3}"/>
              </a:ext>
            </a:extLst>
          </p:cNvPr>
          <p:cNvSpPr>
            <a:spLocks noGrp="1"/>
          </p:cNvSpPr>
          <p:nvPr>
            <p:ph type="dt" sz="half" idx="10"/>
          </p:nvPr>
        </p:nvSpPr>
        <p:spPr/>
        <p:txBody>
          <a:bodyPr/>
          <a:lstStyle/>
          <a:p>
            <a:fld id="{D0A530CF-79AA-4B3C-8EC8-EFD7B7A02C3A}" type="datetimeFigureOut">
              <a:rPr lang="de-CH" smtClean="0"/>
              <a:t>03.12.2019</a:t>
            </a:fld>
            <a:endParaRPr lang="de-CH"/>
          </a:p>
        </p:txBody>
      </p:sp>
      <p:sp>
        <p:nvSpPr>
          <p:cNvPr id="5" name="Fußzeilenplatzhalter 4">
            <a:extLst>
              <a:ext uri="{FF2B5EF4-FFF2-40B4-BE49-F238E27FC236}">
                <a16:creationId xmlns:a16="http://schemas.microsoft.com/office/drawing/2014/main" id="{9C84521C-0819-476D-9187-8972F30545CA}"/>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050B3C6B-B95D-430F-B836-AD9C93A6CDF6}"/>
              </a:ext>
            </a:extLst>
          </p:cNvPr>
          <p:cNvSpPr>
            <a:spLocks noGrp="1"/>
          </p:cNvSpPr>
          <p:nvPr>
            <p:ph type="sldNum" sz="quarter" idx="12"/>
          </p:nvPr>
        </p:nvSpPr>
        <p:spPr/>
        <p:txBody>
          <a:bodyPr/>
          <a:lstStyle/>
          <a:p>
            <a:fld id="{D316327C-DB5D-45F9-8EC4-3800E597A492}" type="slidenum">
              <a:rPr lang="de-CH" smtClean="0"/>
              <a:t>‹Nr.›</a:t>
            </a:fld>
            <a:endParaRPr lang="de-CH"/>
          </a:p>
        </p:txBody>
      </p:sp>
    </p:spTree>
    <p:extLst>
      <p:ext uri="{BB962C8B-B14F-4D97-AF65-F5344CB8AC3E}">
        <p14:creationId xmlns:p14="http://schemas.microsoft.com/office/powerpoint/2010/main" val="3305517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C213C1-F987-4E53-9545-7E5DD69AC9A8}"/>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5D234294-AEEC-40B2-9D24-B141913CB8A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2AFEE3E0-0DE6-4090-B1DB-1AD9D3A6BAE1}"/>
              </a:ext>
            </a:extLst>
          </p:cNvPr>
          <p:cNvSpPr>
            <a:spLocks noGrp="1"/>
          </p:cNvSpPr>
          <p:nvPr>
            <p:ph type="dt" sz="half" idx="10"/>
          </p:nvPr>
        </p:nvSpPr>
        <p:spPr/>
        <p:txBody>
          <a:bodyPr/>
          <a:lstStyle/>
          <a:p>
            <a:fld id="{D0A530CF-79AA-4B3C-8EC8-EFD7B7A02C3A}" type="datetimeFigureOut">
              <a:rPr lang="de-CH" smtClean="0"/>
              <a:t>03.12.2019</a:t>
            </a:fld>
            <a:endParaRPr lang="de-CH"/>
          </a:p>
        </p:txBody>
      </p:sp>
      <p:sp>
        <p:nvSpPr>
          <p:cNvPr id="5" name="Fußzeilenplatzhalter 4">
            <a:extLst>
              <a:ext uri="{FF2B5EF4-FFF2-40B4-BE49-F238E27FC236}">
                <a16:creationId xmlns:a16="http://schemas.microsoft.com/office/drawing/2014/main" id="{0518C91F-B929-427C-B607-AD26AD94694C}"/>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C23D7198-F1A5-4CC2-887D-7283E9CEEC8C}"/>
              </a:ext>
            </a:extLst>
          </p:cNvPr>
          <p:cNvSpPr>
            <a:spLocks noGrp="1"/>
          </p:cNvSpPr>
          <p:nvPr>
            <p:ph type="sldNum" sz="quarter" idx="12"/>
          </p:nvPr>
        </p:nvSpPr>
        <p:spPr/>
        <p:txBody>
          <a:bodyPr/>
          <a:lstStyle/>
          <a:p>
            <a:fld id="{D316327C-DB5D-45F9-8EC4-3800E597A492}" type="slidenum">
              <a:rPr lang="de-CH" smtClean="0"/>
              <a:t>‹Nr.›</a:t>
            </a:fld>
            <a:endParaRPr lang="de-CH"/>
          </a:p>
        </p:txBody>
      </p:sp>
    </p:spTree>
    <p:extLst>
      <p:ext uri="{BB962C8B-B14F-4D97-AF65-F5344CB8AC3E}">
        <p14:creationId xmlns:p14="http://schemas.microsoft.com/office/powerpoint/2010/main" val="3543457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0E057F-2F46-45A0-9EB1-CFBFA979A66A}"/>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8F1FEFD1-67C6-405E-873A-D805F67A54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D9E8639-914F-4FD9-9885-416867674FB4}"/>
              </a:ext>
            </a:extLst>
          </p:cNvPr>
          <p:cNvSpPr>
            <a:spLocks noGrp="1"/>
          </p:cNvSpPr>
          <p:nvPr>
            <p:ph type="dt" sz="half" idx="10"/>
          </p:nvPr>
        </p:nvSpPr>
        <p:spPr/>
        <p:txBody>
          <a:bodyPr/>
          <a:lstStyle/>
          <a:p>
            <a:fld id="{D0A530CF-79AA-4B3C-8EC8-EFD7B7A02C3A}" type="datetimeFigureOut">
              <a:rPr lang="de-CH" smtClean="0"/>
              <a:t>03.12.2019</a:t>
            </a:fld>
            <a:endParaRPr lang="de-CH"/>
          </a:p>
        </p:txBody>
      </p:sp>
      <p:sp>
        <p:nvSpPr>
          <p:cNvPr id="5" name="Fußzeilenplatzhalter 4">
            <a:extLst>
              <a:ext uri="{FF2B5EF4-FFF2-40B4-BE49-F238E27FC236}">
                <a16:creationId xmlns:a16="http://schemas.microsoft.com/office/drawing/2014/main" id="{BF260159-BA37-4D13-837D-AC090B4B011C}"/>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33FD84B5-AA6B-4E1C-9C5A-87FE298ECD34}"/>
              </a:ext>
            </a:extLst>
          </p:cNvPr>
          <p:cNvSpPr>
            <a:spLocks noGrp="1"/>
          </p:cNvSpPr>
          <p:nvPr>
            <p:ph type="sldNum" sz="quarter" idx="12"/>
          </p:nvPr>
        </p:nvSpPr>
        <p:spPr/>
        <p:txBody>
          <a:bodyPr/>
          <a:lstStyle/>
          <a:p>
            <a:fld id="{D316327C-DB5D-45F9-8EC4-3800E597A492}" type="slidenum">
              <a:rPr lang="de-CH" smtClean="0"/>
              <a:t>‹Nr.›</a:t>
            </a:fld>
            <a:endParaRPr lang="de-CH"/>
          </a:p>
        </p:txBody>
      </p:sp>
    </p:spTree>
    <p:extLst>
      <p:ext uri="{BB962C8B-B14F-4D97-AF65-F5344CB8AC3E}">
        <p14:creationId xmlns:p14="http://schemas.microsoft.com/office/powerpoint/2010/main" val="363804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8E5B03-2478-4783-8953-CEFCA1CD90F2}"/>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6209254B-35EC-4160-830B-4A9F3B33E1DE}"/>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93AE63C8-33C3-4297-8043-F600F9857259}"/>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B92E9BE2-6F7E-44A9-9A8C-686D7A9B9886}"/>
              </a:ext>
            </a:extLst>
          </p:cNvPr>
          <p:cNvSpPr>
            <a:spLocks noGrp="1"/>
          </p:cNvSpPr>
          <p:nvPr>
            <p:ph type="dt" sz="half" idx="10"/>
          </p:nvPr>
        </p:nvSpPr>
        <p:spPr/>
        <p:txBody>
          <a:bodyPr/>
          <a:lstStyle/>
          <a:p>
            <a:fld id="{D0A530CF-79AA-4B3C-8EC8-EFD7B7A02C3A}" type="datetimeFigureOut">
              <a:rPr lang="de-CH" smtClean="0"/>
              <a:t>03.12.2019</a:t>
            </a:fld>
            <a:endParaRPr lang="de-CH"/>
          </a:p>
        </p:txBody>
      </p:sp>
      <p:sp>
        <p:nvSpPr>
          <p:cNvPr id="6" name="Fußzeilenplatzhalter 5">
            <a:extLst>
              <a:ext uri="{FF2B5EF4-FFF2-40B4-BE49-F238E27FC236}">
                <a16:creationId xmlns:a16="http://schemas.microsoft.com/office/drawing/2014/main" id="{1C58DC7F-BC4F-48D9-9EA3-C87FF5DFB7FC}"/>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ADEB0481-F0AD-4DF1-B201-516B758EA505}"/>
              </a:ext>
            </a:extLst>
          </p:cNvPr>
          <p:cNvSpPr>
            <a:spLocks noGrp="1"/>
          </p:cNvSpPr>
          <p:nvPr>
            <p:ph type="sldNum" sz="quarter" idx="12"/>
          </p:nvPr>
        </p:nvSpPr>
        <p:spPr/>
        <p:txBody>
          <a:bodyPr/>
          <a:lstStyle/>
          <a:p>
            <a:fld id="{D316327C-DB5D-45F9-8EC4-3800E597A492}" type="slidenum">
              <a:rPr lang="de-CH" smtClean="0"/>
              <a:t>‹Nr.›</a:t>
            </a:fld>
            <a:endParaRPr lang="de-CH"/>
          </a:p>
        </p:txBody>
      </p:sp>
    </p:spTree>
    <p:extLst>
      <p:ext uri="{BB962C8B-B14F-4D97-AF65-F5344CB8AC3E}">
        <p14:creationId xmlns:p14="http://schemas.microsoft.com/office/powerpoint/2010/main" val="4168338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DE8E49-E42F-4C4A-98D2-E95DCDA40939}"/>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6CECFDF2-C38F-4B9C-AF13-7E9BB2EFC1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BCBEF62-FF34-419F-8678-A4FAD98EAE6D}"/>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0646136E-4098-47AA-AF3B-EF915AF210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9DB42E34-7251-444B-9893-C7AA4824FE1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ADBB0039-D6EC-4426-99ED-BCAC92DC56AD}"/>
              </a:ext>
            </a:extLst>
          </p:cNvPr>
          <p:cNvSpPr>
            <a:spLocks noGrp="1"/>
          </p:cNvSpPr>
          <p:nvPr>
            <p:ph type="dt" sz="half" idx="10"/>
          </p:nvPr>
        </p:nvSpPr>
        <p:spPr/>
        <p:txBody>
          <a:bodyPr/>
          <a:lstStyle/>
          <a:p>
            <a:fld id="{D0A530CF-79AA-4B3C-8EC8-EFD7B7A02C3A}" type="datetimeFigureOut">
              <a:rPr lang="de-CH" smtClean="0"/>
              <a:t>03.12.2019</a:t>
            </a:fld>
            <a:endParaRPr lang="de-CH"/>
          </a:p>
        </p:txBody>
      </p:sp>
      <p:sp>
        <p:nvSpPr>
          <p:cNvPr id="8" name="Fußzeilenplatzhalter 7">
            <a:extLst>
              <a:ext uri="{FF2B5EF4-FFF2-40B4-BE49-F238E27FC236}">
                <a16:creationId xmlns:a16="http://schemas.microsoft.com/office/drawing/2014/main" id="{7C965C41-DFCB-4B95-83A5-D1D5DDB70A9E}"/>
              </a:ext>
            </a:extLst>
          </p:cNvPr>
          <p:cNvSpPr>
            <a:spLocks noGrp="1"/>
          </p:cNvSpPr>
          <p:nvPr>
            <p:ph type="ftr" sz="quarter" idx="11"/>
          </p:nvPr>
        </p:nvSpPr>
        <p:spPr/>
        <p:txBody>
          <a:bodyPr/>
          <a:lstStyle/>
          <a:p>
            <a:endParaRPr lang="de-CH"/>
          </a:p>
        </p:txBody>
      </p:sp>
      <p:sp>
        <p:nvSpPr>
          <p:cNvPr id="9" name="Foliennummernplatzhalter 8">
            <a:extLst>
              <a:ext uri="{FF2B5EF4-FFF2-40B4-BE49-F238E27FC236}">
                <a16:creationId xmlns:a16="http://schemas.microsoft.com/office/drawing/2014/main" id="{B7ECE50F-78AC-4564-A0F1-171F955DD76D}"/>
              </a:ext>
            </a:extLst>
          </p:cNvPr>
          <p:cNvSpPr>
            <a:spLocks noGrp="1"/>
          </p:cNvSpPr>
          <p:nvPr>
            <p:ph type="sldNum" sz="quarter" idx="12"/>
          </p:nvPr>
        </p:nvSpPr>
        <p:spPr/>
        <p:txBody>
          <a:bodyPr/>
          <a:lstStyle/>
          <a:p>
            <a:fld id="{D316327C-DB5D-45F9-8EC4-3800E597A492}" type="slidenum">
              <a:rPr lang="de-CH" smtClean="0"/>
              <a:t>‹Nr.›</a:t>
            </a:fld>
            <a:endParaRPr lang="de-CH"/>
          </a:p>
        </p:txBody>
      </p:sp>
    </p:spTree>
    <p:extLst>
      <p:ext uri="{BB962C8B-B14F-4D97-AF65-F5344CB8AC3E}">
        <p14:creationId xmlns:p14="http://schemas.microsoft.com/office/powerpoint/2010/main" val="57568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70FB60-D955-477A-BE9D-79E27F07BDB7}"/>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74901685-6075-4FCC-BDCB-FAC807E1EA02}"/>
              </a:ext>
            </a:extLst>
          </p:cNvPr>
          <p:cNvSpPr>
            <a:spLocks noGrp="1"/>
          </p:cNvSpPr>
          <p:nvPr>
            <p:ph type="dt" sz="half" idx="10"/>
          </p:nvPr>
        </p:nvSpPr>
        <p:spPr/>
        <p:txBody>
          <a:bodyPr/>
          <a:lstStyle/>
          <a:p>
            <a:fld id="{D0A530CF-79AA-4B3C-8EC8-EFD7B7A02C3A}" type="datetimeFigureOut">
              <a:rPr lang="de-CH" smtClean="0"/>
              <a:t>03.12.2019</a:t>
            </a:fld>
            <a:endParaRPr lang="de-CH"/>
          </a:p>
        </p:txBody>
      </p:sp>
      <p:sp>
        <p:nvSpPr>
          <p:cNvPr id="4" name="Fußzeilenplatzhalter 3">
            <a:extLst>
              <a:ext uri="{FF2B5EF4-FFF2-40B4-BE49-F238E27FC236}">
                <a16:creationId xmlns:a16="http://schemas.microsoft.com/office/drawing/2014/main" id="{A769FA4B-9E66-41CA-996E-AD1AEC272486}"/>
              </a:ext>
            </a:extLst>
          </p:cNvPr>
          <p:cNvSpPr>
            <a:spLocks noGrp="1"/>
          </p:cNvSpPr>
          <p:nvPr>
            <p:ph type="ftr" sz="quarter" idx="11"/>
          </p:nvPr>
        </p:nvSpPr>
        <p:spPr/>
        <p:txBody>
          <a:bodyPr/>
          <a:lstStyle/>
          <a:p>
            <a:endParaRPr lang="de-CH"/>
          </a:p>
        </p:txBody>
      </p:sp>
      <p:sp>
        <p:nvSpPr>
          <p:cNvPr id="5" name="Foliennummernplatzhalter 4">
            <a:extLst>
              <a:ext uri="{FF2B5EF4-FFF2-40B4-BE49-F238E27FC236}">
                <a16:creationId xmlns:a16="http://schemas.microsoft.com/office/drawing/2014/main" id="{2F5858FD-5A43-48B4-96E1-01899859E61A}"/>
              </a:ext>
            </a:extLst>
          </p:cNvPr>
          <p:cNvSpPr>
            <a:spLocks noGrp="1"/>
          </p:cNvSpPr>
          <p:nvPr>
            <p:ph type="sldNum" sz="quarter" idx="12"/>
          </p:nvPr>
        </p:nvSpPr>
        <p:spPr/>
        <p:txBody>
          <a:bodyPr/>
          <a:lstStyle/>
          <a:p>
            <a:fld id="{D316327C-DB5D-45F9-8EC4-3800E597A492}" type="slidenum">
              <a:rPr lang="de-CH" smtClean="0"/>
              <a:t>‹Nr.›</a:t>
            </a:fld>
            <a:endParaRPr lang="de-CH"/>
          </a:p>
        </p:txBody>
      </p:sp>
    </p:spTree>
    <p:extLst>
      <p:ext uri="{BB962C8B-B14F-4D97-AF65-F5344CB8AC3E}">
        <p14:creationId xmlns:p14="http://schemas.microsoft.com/office/powerpoint/2010/main" val="1912050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EA9B7B93-E207-4236-9CBA-8A00BA795F58}"/>
              </a:ext>
            </a:extLst>
          </p:cNvPr>
          <p:cNvSpPr>
            <a:spLocks noGrp="1"/>
          </p:cNvSpPr>
          <p:nvPr>
            <p:ph type="dt" sz="half" idx="10"/>
          </p:nvPr>
        </p:nvSpPr>
        <p:spPr/>
        <p:txBody>
          <a:bodyPr/>
          <a:lstStyle/>
          <a:p>
            <a:fld id="{D0A530CF-79AA-4B3C-8EC8-EFD7B7A02C3A}" type="datetimeFigureOut">
              <a:rPr lang="de-CH" smtClean="0"/>
              <a:t>03.12.2019</a:t>
            </a:fld>
            <a:endParaRPr lang="de-CH"/>
          </a:p>
        </p:txBody>
      </p:sp>
      <p:sp>
        <p:nvSpPr>
          <p:cNvPr id="3" name="Fußzeilenplatzhalter 2">
            <a:extLst>
              <a:ext uri="{FF2B5EF4-FFF2-40B4-BE49-F238E27FC236}">
                <a16:creationId xmlns:a16="http://schemas.microsoft.com/office/drawing/2014/main" id="{EC69881F-A0F5-4EEA-B38B-81238C2408C7}"/>
              </a:ext>
            </a:extLst>
          </p:cNvPr>
          <p:cNvSpPr>
            <a:spLocks noGrp="1"/>
          </p:cNvSpPr>
          <p:nvPr>
            <p:ph type="ftr" sz="quarter" idx="11"/>
          </p:nvPr>
        </p:nvSpPr>
        <p:spPr/>
        <p:txBody>
          <a:bodyPr/>
          <a:lstStyle/>
          <a:p>
            <a:endParaRPr lang="de-CH"/>
          </a:p>
        </p:txBody>
      </p:sp>
      <p:sp>
        <p:nvSpPr>
          <p:cNvPr id="4" name="Foliennummernplatzhalter 3">
            <a:extLst>
              <a:ext uri="{FF2B5EF4-FFF2-40B4-BE49-F238E27FC236}">
                <a16:creationId xmlns:a16="http://schemas.microsoft.com/office/drawing/2014/main" id="{8348CE6D-4FF1-48EF-AA0B-1B37E5D3BA0E}"/>
              </a:ext>
            </a:extLst>
          </p:cNvPr>
          <p:cNvSpPr>
            <a:spLocks noGrp="1"/>
          </p:cNvSpPr>
          <p:nvPr>
            <p:ph type="sldNum" sz="quarter" idx="12"/>
          </p:nvPr>
        </p:nvSpPr>
        <p:spPr/>
        <p:txBody>
          <a:bodyPr/>
          <a:lstStyle/>
          <a:p>
            <a:fld id="{D316327C-DB5D-45F9-8EC4-3800E597A492}" type="slidenum">
              <a:rPr lang="de-CH" smtClean="0"/>
              <a:t>‹Nr.›</a:t>
            </a:fld>
            <a:endParaRPr lang="de-CH"/>
          </a:p>
        </p:txBody>
      </p:sp>
    </p:spTree>
    <p:extLst>
      <p:ext uri="{BB962C8B-B14F-4D97-AF65-F5344CB8AC3E}">
        <p14:creationId xmlns:p14="http://schemas.microsoft.com/office/powerpoint/2010/main" val="1169778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5AD323-D544-4A50-811A-1D530E5355C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C3B033F0-7530-4F07-8250-4A5A989E0C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48CD18C2-DB36-4F34-87E2-85F7B9F6A5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6895C0F-07E8-4E00-A2CF-A09283A4BE4A}"/>
              </a:ext>
            </a:extLst>
          </p:cNvPr>
          <p:cNvSpPr>
            <a:spLocks noGrp="1"/>
          </p:cNvSpPr>
          <p:nvPr>
            <p:ph type="dt" sz="half" idx="10"/>
          </p:nvPr>
        </p:nvSpPr>
        <p:spPr/>
        <p:txBody>
          <a:bodyPr/>
          <a:lstStyle/>
          <a:p>
            <a:fld id="{D0A530CF-79AA-4B3C-8EC8-EFD7B7A02C3A}" type="datetimeFigureOut">
              <a:rPr lang="de-CH" smtClean="0"/>
              <a:t>03.12.2019</a:t>
            </a:fld>
            <a:endParaRPr lang="de-CH"/>
          </a:p>
        </p:txBody>
      </p:sp>
      <p:sp>
        <p:nvSpPr>
          <p:cNvPr id="6" name="Fußzeilenplatzhalter 5">
            <a:extLst>
              <a:ext uri="{FF2B5EF4-FFF2-40B4-BE49-F238E27FC236}">
                <a16:creationId xmlns:a16="http://schemas.microsoft.com/office/drawing/2014/main" id="{07A7B689-65AA-4B62-A495-5762F064C41B}"/>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7D7C1B3B-48AF-46A3-9BDE-8A8C1F756F4B}"/>
              </a:ext>
            </a:extLst>
          </p:cNvPr>
          <p:cNvSpPr>
            <a:spLocks noGrp="1"/>
          </p:cNvSpPr>
          <p:nvPr>
            <p:ph type="sldNum" sz="quarter" idx="12"/>
          </p:nvPr>
        </p:nvSpPr>
        <p:spPr/>
        <p:txBody>
          <a:bodyPr/>
          <a:lstStyle/>
          <a:p>
            <a:fld id="{D316327C-DB5D-45F9-8EC4-3800E597A492}" type="slidenum">
              <a:rPr lang="de-CH" smtClean="0"/>
              <a:t>‹Nr.›</a:t>
            </a:fld>
            <a:endParaRPr lang="de-CH"/>
          </a:p>
        </p:txBody>
      </p:sp>
    </p:spTree>
    <p:extLst>
      <p:ext uri="{BB962C8B-B14F-4D97-AF65-F5344CB8AC3E}">
        <p14:creationId xmlns:p14="http://schemas.microsoft.com/office/powerpoint/2010/main" val="2705720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6E94C3-1DA2-48BB-B1AC-05E5DCBA3D7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74E4D8FD-DBD1-4B9A-BC37-4CAB755F27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10853917-DB3A-4214-B91B-1D357E9430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0A30152-E10B-4886-AA4A-C43503EAAE70}"/>
              </a:ext>
            </a:extLst>
          </p:cNvPr>
          <p:cNvSpPr>
            <a:spLocks noGrp="1"/>
          </p:cNvSpPr>
          <p:nvPr>
            <p:ph type="dt" sz="half" idx="10"/>
          </p:nvPr>
        </p:nvSpPr>
        <p:spPr/>
        <p:txBody>
          <a:bodyPr/>
          <a:lstStyle/>
          <a:p>
            <a:fld id="{D0A530CF-79AA-4B3C-8EC8-EFD7B7A02C3A}" type="datetimeFigureOut">
              <a:rPr lang="de-CH" smtClean="0"/>
              <a:t>03.12.2019</a:t>
            </a:fld>
            <a:endParaRPr lang="de-CH"/>
          </a:p>
        </p:txBody>
      </p:sp>
      <p:sp>
        <p:nvSpPr>
          <p:cNvPr id="6" name="Fußzeilenplatzhalter 5">
            <a:extLst>
              <a:ext uri="{FF2B5EF4-FFF2-40B4-BE49-F238E27FC236}">
                <a16:creationId xmlns:a16="http://schemas.microsoft.com/office/drawing/2014/main" id="{573FEA52-3000-42A4-9B08-81E2551704AA}"/>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8E2300F7-3952-4502-B82C-061CD45B0806}"/>
              </a:ext>
            </a:extLst>
          </p:cNvPr>
          <p:cNvSpPr>
            <a:spLocks noGrp="1"/>
          </p:cNvSpPr>
          <p:nvPr>
            <p:ph type="sldNum" sz="quarter" idx="12"/>
          </p:nvPr>
        </p:nvSpPr>
        <p:spPr/>
        <p:txBody>
          <a:bodyPr/>
          <a:lstStyle/>
          <a:p>
            <a:fld id="{D316327C-DB5D-45F9-8EC4-3800E597A492}" type="slidenum">
              <a:rPr lang="de-CH" smtClean="0"/>
              <a:t>‹Nr.›</a:t>
            </a:fld>
            <a:endParaRPr lang="de-CH"/>
          </a:p>
        </p:txBody>
      </p:sp>
    </p:spTree>
    <p:extLst>
      <p:ext uri="{BB962C8B-B14F-4D97-AF65-F5344CB8AC3E}">
        <p14:creationId xmlns:p14="http://schemas.microsoft.com/office/powerpoint/2010/main" val="1289108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F8FDD0B9-186B-4A71-AF78-4230FAF31A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F8C09CD0-6A3D-452D-BFD6-12E2A2057A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995338BA-9986-4B6A-81BC-43F0AA3107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A530CF-79AA-4B3C-8EC8-EFD7B7A02C3A}" type="datetimeFigureOut">
              <a:rPr lang="de-CH" smtClean="0"/>
              <a:t>03.12.2019</a:t>
            </a:fld>
            <a:endParaRPr lang="de-CH"/>
          </a:p>
        </p:txBody>
      </p:sp>
      <p:sp>
        <p:nvSpPr>
          <p:cNvPr id="5" name="Fußzeilenplatzhalter 4">
            <a:extLst>
              <a:ext uri="{FF2B5EF4-FFF2-40B4-BE49-F238E27FC236}">
                <a16:creationId xmlns:a16="http://schemas.microsoft.com/office/drawing/2014/main" id="{78208EAD-D1EC-4498-A39F-C03239480F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a:extLst>
              <a:ext uri="{FF2B5EF4-FFF2-40B4-BE49-F238E27FC236}">
                <a16:creationId xmlns:a16="http://schemas.microsoft.com/office/drawing/2014/main" id="{0E9F355C-CCAE-4C86-8728-BEC17983DF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16327C-DB5D-45F9-8EC4-3800E597A492}" type="slidenum">
              <a:rPr lang="de-CH" smtClean="0"/>
              <a:t>‹Nr.›</a:t>
            </a:fld>
            <a:endParaRPr lang="de-CH"/>
          </a:p>
        </p:txBody>
      </p:sp>
    </p:spTree>
    <p:extLst>
      <p:ext uri="{BB962C8B-B14F-4D97-AF65-F5344CB8AC3E}">
        <p14:creationId xmlns:p14="http://schemas.microsoft.com/office/powerpoint/2010/main" val="82863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56C1FB6A-5A0B-47E8-9FC3-B1BCB9CC1237}"/>
              </a:ext>
            </a:extLst>
          </p:cNvPr>
          <p:cNvSpPr/>
          <p:nvPr/>
        </p:nvSpPr>
        <p:spPr>
          <a:xfrm>
            <a:off x="78377" y="60961"/>
            <a:ext cx="11991703" cy="284112"/>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CH"/>
          </a:p>
        </p:txBody>
      </p:sp>
      <p:sp>
        <p:nvSpPr>
          <p:cNvPr id="5" name="Rechteck 4">
            <a:extLst>
              <a:ext uri="{FF2B5EF4-FFF2-40B4-BE49-F238E27FC236}">
                <a16:creationId xmlns:a16="http://schemas.microsoft.com/office/drawing/2014/main" id="{E7A17AD2-4F47-4836-A0DD-AD75CC0F4DAA}"/>
              </a:ext>
            </a:extLst>
          </p:cNvPr>
          <p:cNvSpPr/>
          <p:nvPr/>
        </p:nvSpPr>
        <p:spPr>
          <a:xfrm>
            <a:off x="78376" y="633545"/>
            <a:ext cx="11991703" cy="196160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CH"/>
          </a:p>
        </p:txBody>
      </p:sp>
      <p:sp>
        <p:nvSpPr>
          <p:cNvPr id="6" name="Rechteck 5">
            <a:extLst>
              <a:ext uri="{FF2B5EF4-FFF2-40B4-BE49-F238E27FC236}">
                <a16:creationId xmlns:a16="http://schemas.microsoft.com/office/drawing/2014/main" id="{743AFA5C-BC60-4FB6-AACE-13C2A6DBC439}"/>
              </a:ext>
            </a:extLst>
          </p:cNvPr>
          <p:cNvSpPr/>
          <p:nvPr/>
        </p:nvSpPr>
        <p:spPr>
          <a:xfrm>
            <a:off x="69666" y="2666999"/>
            <a:ext cx="11991703" cy="1452155"/>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CH"/>
          </a:p>
        </p:txBody>
      </p:sp>
      <p:sp>
        <p:nvSpPr>
          <p:cNvPr id="7" name="Rechteck 6">
            <a:extLst>
              <a:ext uri="{FF2B5EF4-FFF2-40B4-BE49-F238E27FC236}">
                <a16:creationId xmlns:a16="http://schemas.microsoft.com/office/drawing/2014/main" id="{3BD8AE75-091F-4CA8-B83D-2EA715846162}"/>
              </a:ext>
            </a:extLst>
          </p:cNvPr>
          <p:cNvSpPr/>
          <p:nvPr/>
        </p:nvSpPr>
        <p:spPr>
          <a:xfrm>
            <a:off x="78376" y="4190999"/>
            <a:ext cx="11991703" cy="964475"/>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CH"/>
          </a:p>
        </p:txBody>
      </p:sp>
      <p:sp>
        <p:nvSpPr>
          <p:cNvPr id="8" name="Rechteck 7">
            <a:extLst>
              <a:ext uri="{FF2B5EF4-FFF2-40B4-BE49-F238E27FC236}">
                <a16:creationId xmlns:a16="http://schemas.microsoft.com/office/drawing/2014/main" id="{18AD54E9-71F5-4D87-AE0B-991991170E76}"/>
              </a:ext>
            </a:extLst>
          </p:cNvPr>
          <p:cNvSpPr/>
          <p:nvPr/>
        </p:nvSpPr>
        <p:spPr>
          <a:xfrm>
            <a:off x="78376" y="5227320"/>
            <a:ext cx="11991703" cy="15240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CH"/>
          </a:p>
        </p:txBody>
      </p:sp>
      <p:sp>
        <p:nvSpPr>
          <p:cNvPr id="9" name="Rechteck 8">
            <a:extLst>
              <a:ext uri="{FF2B5EF4-FFF2-40B4-BE49-F238E27FC236}">
                <a16:creationId xmlns:a16="http://schemas.microsoft.com/office/drawing/2014/main" id="{3D72500C-4C4B-4902-9773-5A699C9500A6}"/>
              </a:ext>
            </a:extLst>
          </p:cNvPr>
          <p:cNvSpPr/>
          <p:nvPr/>
        </p:nvSpPr>
        <p:spPr>
          <a:xfrm>
            <a:off x="113211" y="87085"/>
            <a:ext cx="3074126" cy="223151"/>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CH" dirty="0"/>
              <a:t>STATIONSNAME</a:t>
            </a:r>
          </a:p>
        </p:txBody>
      </p:sp>
      <p:sp>
        <p:nvSpPr>
          <p:cNvPr id="10" name="Rechteck 9">
            <a:extLst>
              <a:ext uri="{FF2B5EF4-FFF2-40B4-BE49-F238E27FC236}">
                <a16:creationId xmlns:a16="http://schemas.microsoft.com/office/drawing/2014/main" id="{ED7C1197-87F7-4686-BEDC-99F408CD03AE}"/>
              </a:ext>
            </a:extLst>
          </p:cNvPr>
          <p:cNvSpPr/>
          <p:nvPr/>
        </p:nvSpPr>
        <p:spPr>
          <a:xfrm>
            <a:off x="8987243" y="85997"/>
            <a:ext cx="3074126" cy="223151"/>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CH" dirty="0"/>
              <a:t>Zuletzt Aktualisiert um XY</a:t>
            </a:r>
          </a:p>
        </p:txBody>
      </p:sp>
      <p:sp>
        <p:nvSpPr>
          <p:cNvPr id="11" name="Rechteck 10">
            <a:extLst>
              <a:ext uri="{FF2B5EF4-FFF2-40B4-BE49-F238E27FC236}">
                <a16:creationId xmlns:a16="http://schemas.microsoft.com/office/drawing/2014/main" id="{85991301-0E88-4E6B-95DF-1177A3BC1AB1}"/>
              </a:ext>
            </a:extLst>
          </p:cNvPr>
          <p:cNvSpPr/>
          <p:nvPr/>
        </p:nvSpPr>
        <p:spPr>
          <a:xfrm>
            <a:off x="4537164" y="85997"/>
            <a:ext cx="3074126" cy="223151"/>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CH" dirty="0"/>
              <a:t>CURRENT TIME</a:t>
            </a:r>
          </a:p>
        </p:txBody>
      </p:sp>
      <p:sp>
        <p:nvSpPr>
          <p:cNvPr id="12" name="Rechteck 11">
            <a:extLst>
              <a:ext uri="{FF2B5EF4-FFF2-40B4-BE49-F238E27FC236}">
                <a16:creationId xmlns:a16="http://schemas.microsoft.com/office/drawing/2014/main" id="{FF9C1623-7DF2-4BA1-BE28-D5699AC1473E}"/>
              </a:ext>
            </a:extLst>
          </p:cNvPr>
          <p:cNvSpPr/>
          <p:nvPr/>
        </p:nvSpPr>
        <p:spPr>
          <a:xfrm>
            <a:off x="121920" y="679268"/>
            <a:ext cx="1933303" cy="188105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CH" dirty="0"/>
          </a:p>
        </p:txBody>
      </p:sp>
      <p:sp>
        <p:nvSpPr>
          <p:cNvPr id="15" name="Rechteck 14">
            <a:extLst>
              <a:ext uri="{FF2B5EF4-FFF2-40B4-BE49-F238E27FC236}">
                <a16:creationId xmlns:a16="http://schemas.microsoft.com/office/drawing/2014/main" id="{5B3AD051-B4DF-427F-9AB0-5AC8D74DF3B6}"/>
              </a:ext>
            </a:extLst>
          </p:cNvPr>
          <p:cNvSpPr/>
          <p:nvPr/>
        </p:nvSpPr>
        <p:spPr>
          <a:xfrm>
            <a:off x="121920" y="2732316"/>
            <a:ext cx="1933303" cy="638988"/>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CH" sz="1400" dirty="0"/>
              <a:t>Momentane Windrichtung</a:t>
            </a:r>
          </a:p>
        </p:txBody>
      </p:sp>
      <p:sp>
        <p:nvSpPr>
          <p:cNvPr id="16" name="Rechteck 15">
            <a:extLst>
              <a:ext uri="{FF2B5EF4-FFF2-40B4-BE49-F238E27FC236}">
                <a16:creationId xmlns:a16="http://schemas.microsoft.com/office/drawing/2014/main" id="{CED9C617-D2D7-4CF7-9F71-DA254FD7F4BF}"/>
              </a:ext>
            </a:extLst>
          </p:cNvPr>
          <p:cNvSpPr/>
          <p:nvPr/>
        </p:nvSpPr>
        <p:spPr>
          <a:xfrm>
            <a:off x="4101740" y="2732316"/>
            <a:ext cx="1946364" cy="131717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CH" sz="1600" dirty="0"/>
              <a:t>Erwartete Maximaltemperatur</a:t>
            </a:r>
          </a:p>
        </p:txBody>
      </p:sp>
      <p:sp>
        <p:nvSpPr>
          <p:cNvPr id="17" name="Rechteck 16">
            <a:extLst>
              <a:ext uri="{FF2B5EF4-FFF2-40B4-BE49-F238E27FC236}">
                <a16:creationId xmlns:a16="http://schemas.microsoft.com/office/drawing/2014/main" id="{C0DC70B0-68D0-478E-8372-4EDEC4DC74A0}"/>
              </a:ext>
            </a:extLst>
          </p:cNvPr>
          <p:cNvSpPr/>
          <p:nvPr/>
        </p:nvSpPr>
        <p:spPr>
          <a:xfrm>
            <a:off x="8081555" y="2732316"/>
            <a:ext cx="1933302" cy="131717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CH" dirty="0"/>
              <a:t>Taupunkt</a:t>
            </a:r>
          </a:p>
        </p:txBody>
      </p:sp>
      <p:sp>
        <p:nvSpPr>
          <p:cNvPr id="18" name="Rechteck 17">
            <a:extLst>
              <a:ext uri="{FF2B5EF4-FFF2-40B4-BE49-F238E27FC236}">
                <a16:creationId xmlns:a16="http://schemas.microsoft.com/office/drawing/2014/main" id="{70A9BE96-063B-40C0-AD8E-46F8B58CB1B7}"/>
              </a:ext>
            </a:extLst>
          </p:cNvPr>
          <p:cNvSpPr/>
          <p:nvPr/>
        </p:nvSpPr>
        <p:spPr>
          <a:xfrm>
            <a:off x="121920" y="4260670"/>
            <a:ext cx="1933303" cy="83384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CH" dirty="0"/>
          </a:p>
          <a:p>
            <a:pPr algn="ctr"/>
            <a:r>
              <a:rPr lang="de-CH" dirty="0"/>
              <a:t>Starkwindwarnung in Prozent</a:t>
            </a:r>
          </a:p>
        </p:txBody>
      </p:sp>
      <p:sp>
        <p:nvSpPr>
          <p:cNvPr id="19" name="Rechteck 18">
            <a:extLst>
              <a:ext uri="{FF2B5EF4-FFF2-40B4-BE49-F238E27FC236}">
                <a16:creationId xmlns:a16="http://schemas.microsoft.com/office/drawing/2014/main" id="{3D17405C-DFA6-4156-9000-56F4925FCFBD}"/>
              </a:ext>
            </a:extLst>
          </p:cNvPr>
          <p:cNvSpPr/>
          <p:nvPr/>
        </p:nvSpPr>
        <p:spPr>
          <a:xfrm>
            <a:off x="4093028" y="4260670"/>
            <a:ext cx="1955075" cy="83384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CH" dirty="0"/>
              <a:t>Rekordhoch an diesem Tag</a:t>
            </a:r>
          </a:p>
        </p:txBody>
      </p:sp>
      <p:sp>
        <p:nvSpPr>
          <p:cNvPr id="20" name="Rechteck 19">
            <a:extLst>
              <a:ext uri="{FF2B5EF4-FFF2-40B4-BE49-F238E27FC236}">
                <a16:creationId xmlns:a16="http://schemas.microsoft.com/office/drawing/2014/main" id="{7F8EB559-A5C9-4845-8967-8B2A1FE5FD50}"/>
              </a:ext>
            </a:extLst>
          </p:cNvPr>
          <p:cNvSpPr/>
          <p:nvPr/>
        </p:nvSpPr>
        <p:spPr>
          <a:xfrm>
            <a:off x="8081553" y="4260670"/>
            <a:ext cx="3927565" cy="83384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CH" dirty="0"/>
              <a:t>Luftdruck</a:t>
            </a:r>
          </a:p>
        </p:txBody>
      </p:sp>
      <p:sp>
        <p:nvSpPr>
          <p:cNvPr id="21" name="Rechteck 20">
            <a:extLst>
              <a:ext uri="{FF2B5EF4-FFF2-40B4-BE49-F238E27FC236}">
                <a16:creationId xmlns:a16="http://schemas.microsoft.com/office/drawing/2014/main" id="{46FC92AE-CC36-4310-826C-5C2A37AD93AF}"/>
              </a:ext>
            </a:extLst>
          </p:cNvPr>
          <p:cNvSpPr/>
          <p:nvPr/>
        </p:nvSpPr>
        <p:spPr>
          <a:xfrm>
            <a:off x="121920" y="5298077"/>
            <a:ext cx="3927565" cy="139010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CH" dirty="0"/>
          </a:p>
        </p:txBody>
      </p:sp>
      <p:sp>
        <p:nvSpPr>
          <p:cNvPr id="22" name="Rechteck 21">
            <a:extLst>
              <a:ext uri="{FF2B5EF4-FFF2-40B4-BE49-F238E27FC236}">
                <a16:creationId xmlns:a16="http://schemas.microsoft.com/office/drawing/2014/main" id="{DD20BB3E-2C77-4FF7-95C7-AB812E24B718}"/>
              </a:ext>
            </a:extLst>
          </p:cNvPr>
          <p:cNvSpPr/>
          <p:nvPr/>
        </p:nvSpPr>
        <p:spPr>
          <a:xfrm>
            <a:off x="4093027" y="5299165"/>
            <a:ext cx="3927565" cy="138901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CH" dirty="0"/>
          </a:p>
          <a:p>
            <a:pPr algn="ctr"/>
            <a:endParaRPr lang="de-CH" dirty="0"/>
          </a:p>
        </p:txBody>
      </p:sp>
      <p:sp>
        <p:nvSpPr>
          <p:cNvPr id="23" name="Rechteck 22">
            <a:extLst>
              <a:ext uri="{FF2B5EF4-FFF2-40B4-BE49-F238E27FC236}">
                <a16:creationId xmlns:a16="http://schemas.microsoft.com/office/drawing/2014/main" id="{54E7D350-4F6C-473C-9BB4-876DFB3F789B}"/>
              </a:ext>
            </a:extLst>
          </p:cNvPr>
          <p:cNvSpPr/>
          <p:nvPr/>
        </p:nvSpPr>
        <p:spPr>
          <a:xfrm>
            <a:off x="8064134" y="5299164"/>
            <a:ext cx="3927565" cy="137360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CH" dirty="0"/>
              <a:t>Disclaimer</a:t>
            </a:r>
          </a:p>
        </p:txBody>
      </p:sp>
      <p:sp>
        <p:nvSpPr>
          <p:cNvPr id="24" name="Rechteck 23">
            <a:extLst>
              <a:ext uri="{FF2B5EF4-FFF2-40B4-BE49-F238E27FC236}">
                <a16:creationId xmlns:a16="http://schemas.microsoft.com/office/drawing/2014/main" id="{8251BE2D-4B16-4095-8429-82EEEF8D1066}"/>
              </a:ext>
            </a:extLst>
          </p:cNvPr>
          <p:cNvSpPr/>
          <p:nvPr/>
        </p:nvSpPr>
        <p:spPr>
          <a:xfrm>
            <a:off x="2098767" y="679269"/>
            <a:ext cx="1933303" cy="187669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CH" dirty="0"/>
          </a:p>
        </p:txBody>
      </p:sp>
      <p:sp>
        <p:nvSpPr>
          <p:cNvPr id="25" name="Rechteck 24">
            <a:extLst>
              <a:ext uri="{FF2B5EF4-FFF2-40B4-BE49-F238E27FC236}">
                <a16:creationId xmlns:a16="http://schemas.microsoft.com/office/drawing/2014/main" id="{04020221-937D-4C80-B362-843B89FB1FE1}"/>
              </a:ext>
            </a:extLst>
          </p:cNvPr>
          <p:cNvSpPr/>
          <p:nvPr/>
        </p:nvSpPr>
        <p:spPr>
          <a:xfrm>
            <a:off x="4114800" y="674913"/>
            <a:ext cx="1933303" cy="188105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CH" dirty="0"/>
          </a:p>
        </p:txBody>
      </p:sp>
      <p:sp>
        <p:nvSpPr>
          <p:cNvPr id="26" name="Rechteck 25">
            <a:extLst>
              <a:ext uri="{FF2B5EF4-FFF2-40B4-BE49-F238E27FC236}">
                <a16:creationId xmlns:a16="http://schemas.microsoft.com/office/drawing/2014/main" id="{890EAB8E-3A6A-4AD3-9CFA-DDDBFECF94D1}"/>
              </a:ext>
            </a:extLst>
          </p:cNvPr>
          <p:cNvSpPr/>
          <p:nvPr/>
        </p:nvSpPr>
        <p:spPr>
          <a:xfrm>
            <a:off x="6087289" y="668381"/>
            <a:ext cx="1933303" cy="188105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CH" dirty="0"/>
          </a:p>
        </p:txBody>
      </p:sp>
      <p:sp>
        <p:nvSpPr>
          <p:cNvPr id="27" name="Rechteck 26">
            <a:extLst>
              <a:ext uri="{FF2B5EF4-FFF2-40B4-BE49-F238E27FC236}">
                <a16:creationId xmlns:a16="http://schemas.microsoft.com/office/drawing/2014/main" id="{905B1AF5-973E-45B9-B5EB-E906AFC25FB1}"/>
              </a:ext>
            </a:extLst>
          </p:cNvPr>
          <p:cNvSpPr/>
          <p:nvPr/>
        </p:nvSpPr>
        <p:spPr>
          <a:xfrm>
            <a:off x="8081553" y="668381"/>
            <a:ext cx="1933303" cy="188758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CH" sz="1600" dirty="0"/>
          </a:p>
        </p:txBody>
      </p:sp>
      <p:sp>
        <p:nvSpPr>
          <p:cNvPr id="28" name="Rechteck 27">
            <a:extLst>
              <a:ext uri="{FF2B5EF4-FFF2-40B4-BE49-F238E27FC236}">
                <a16:creationId xmlns:a16="http://schemas.microsoft.com/office/drawing/2014/main" id="{2341B2E4-E9A4-4E0A-80C1-666F5EB4309F}"/>
              </a:ext>
            </a:extLst>
          </p:cNvPr>
          <p:cNvSpPr/>
          <p:nvPr/>
        </p:nvSpPr>
        <p:spPr>
          <a:xfrm>
            <a:off x="10075815" y="674913"/>
            <a:ext cx="1933303" cy="188105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de-CH" dirty="0"/>
              <a:t>In den Letzen XY Jahren hat es X von XY Mal geregnet</a:t>
            </a:r>
          </a:p>
        </p:txBody>
      </p:sp>
      <p:sp>
        <p:nvSpPr>
          <p:cNvPr id="29" name="Flussdiagramm: Verbinder 28">
            <a:extLst>
              <a:ext uri="{FF2B5EF4-FFF2-40B4-BE49-F238E27FC236}">
                <a16:creationId xmlns:a16="http://schemas.microsoft.com/office/drawing/2014/main" id="{97DE4A13-9AFA-4E31-ABE2-C725203B23A9}"/>
              </a:ext>
            </a:extLst>
          </p:cNvPr>
          <p:cNvSpPr/>
          <p:nvPr/>
        </p:nvSpPr>
        <p:spPr>
          <a:xfrm>
            <a:off x="383177" y="832758"/>
            <a:ext cx="1410788" cy="1404254"/>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CH" dirty="0"/>
          </a:p>
        </p:txBody>
      </p:sp>
      <p:sp>
        <p:nvSpPr>
          <p:cNvPr id="30" name="Pfeil: nach oben 29">
            <a:extLst>
              <a:ext uri="{FF2B5EF4-FFF2-40B4-BE49-F238E27FC236}">
                <a16:creationId xmlns:a16="http://schemas.microsoft.com/office/drawing/2014/main" id="{BC44B1E1-5619-476E-A122-4F3F1A9B9E70}"/>
              </a:ext>
            </a:extLst>
          </p:cNvPr>
          <p:cNvSpPr/>
          <p:nvPr/>
        </p:nvSpPr>
        <p:spPr>
          <a:xfrm rot="2819930">
            <a:off x="1192676" y="960120"/>
            <a:ext cx="252549" cy="67055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1" name="Rechteck 30">
            <a:extLst>
              <a:ext uri="{FF2B5EF4-FFF2-40B4-BE49-F238E27FC236}">
                <a16:creationId xmlns:a16="http://schemas.microsoft.com/office/drawing/2014/main" id="{EED28BB2-169B-4186-B479-7316EA73D21F}"/>
              </a:ext>
            </a:extLst>
          </p:cNvPr>
          <p:cNvSpPr/>
          <p:nvPr/>
        </p:nvSpPr>
        <p:spPr>
          <a:xfrm>
            <a:off x="78376" y="378819"/>
            <a:ext cx="11991703" cy="23731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CH"/>
          </a:p>
        </p:txBody>
      </p:sp>
      <p:sp>
        <p:nvSpPr>
          <p:cNvPr id="32" name="Rechteck 31">
            <a:extLst>
              <a:ext uri="{FF2B5EF4-FFF2-40B4-BE49-F238E27FC236}">
                <a16:creationId xmlns:a16="http://schemas.microsoft.com/office/drawing/2014/main" id="{CA256197-EB69-41BA-BDFA-837E77BD7A01}"/>
              </a:ext>
            </a:extLst>
          </p:cNvPr>
          <p:cNvSpPr/>
          <p:nvPr/>
        </p:nvSpPr>
        <p:spPr>
          <a:xfrm>
            <a:off x="113211" y="387630"/>
            <a:ext cx="3918856" cy="223151"/>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de-CH" dirty="0"/>
              <a:t>Wind</a:t>
            </a:r>
          </a:p>
        </p:txBody>
      </p:sp>
      <p:sp>
        <p:nvSpPr>
          <p:cNvPr id="33" name="Rechteck 32">
            <a:extLst>
              <a:ext uri="{FF2B5EF4-FFF2-40B4-BE49-F238E27FC236}">
                <a16:creationId xmlns:a16="http://schemas.microsoft.com/office/drawing/2014/main" id="{91457848-0066-44C4-B0BC-A9AFE19105C0}"/>
              </a:ext>
            </a:extLst>
          </p:cNvPr>
          <p:cNvSpPr/>
          <p:nvPr/>
        </p:nvSpPr>
        <p:spPr>
          <a:xfrm>
            <a:off x="4114800" y="386441"/>
            <a:ext cx="3905792" cy="223151"/>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de-CH" dirty="0"/>
              <a:t>Temperatur</a:t>
            </a:r>
          </a:p>
        </p:txBody>
      </p:sp>
      <p:sp>
        <p:nvSpPr>
          <p:cNvPr id="34" name="Rechteck 33">
            <a:extLst>
              <a:ext uri="{FF2B5EF4-FFF2-40B4-BE49-F238E27FC236}">
                <a16:creationId xmlns:a16="http://schemas.microsoft.com/office/drawing/2014/main" id="{2FE7D12F-DB96-42EE-9058-488D94D4EC5A}"/>
              </a:ext>
            </a:extLst>
          </p:cNvPr>
          <p:cNvSpPr/>
          <p:nvPr/>
        </p:nvSpPr>
        <p:spPr>
          <a:xfrm>
            <a:off x="8068487" y="389159"/>
            <a:ext cx="3918856" cy="223151"/>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de-CH" dirty="0"/>
              <a:t>Diverses</a:t>
            </a:r>
          </a:p>
        </p:txBody>
      </p:sp>
      <p:sp>
        <p:nvSpPr>
          <p:cNvPr id="35" name="Textfeld 34">
            <a:extLst>
              <a:ext uri="{FF2B5EF4-FFF2-40B4-BE49-F238E27FC236}">
                <a16:creationId xmlns:a16="http://schemas.microsoft.com/office/drawing/2014/main" id="{85F2F317-2E82-4F69-A956-13ADAC8D1C3F}"/>
              </a:ext>
            </a:extLst>
          </p:cNvPr>
          <p:cNvSpPr txBox="1"/>
          <p:nvPr/>
        </p:nvSpPr>
        <p:spPr>
          <a:xfrm>
            <a:off x="609600" y="1608908"/>
            <a:ext cx="931817" cy="253916"/>
          </a:xfrm>
          <a:prstGeom prst="rect">
            <a:avLst/>
          </a:prstGeom>
          <a:noFill/>
        </p:spPr>
        <p:txBody>
          <a:bodyPr wrap="square" rtlCol="0">
            <a:spAutoFit/>
          </a:bodyPr>
          <a:lstStyle/>
          <a:p>
            <a:r>
              <a:rPr lang="de-CH" sz="1050" dirty="0"/>
              <a:t>Windrichtung</a:t>
            </a:r>
          </a:p>
        </p:txBody>
      </p:sp>
      <p:sp>
        <p:nvSpPr>
          <p:cNvPr id="36" name="Halbbogen 35">
            <a:extLst>
              <a:ext uri="{FF2B5EF4-FFF2-40B4-BE49-F238E27FC236}">
                <a16:creationId xmlns:a16="http://schemas.microsoft.com/office/drawing/2014/main" id="{CCACC723-AD6B-4452-BCF7-5A29188D3177}"/>
              </a:ext>
            </a:extLst>
          </p:cNvPr>
          <p:cNvSpPr/>
          <p:nvPr/>
        </p:nvSpPr>
        <p:spPr>
          <a:xfrm>
            <a:off x="2368732" y="1157152"/>
            <a:ext cx="1393372" cy="1554484"/>
          </a:xfrm>
          <a:prstGeom prst="blockArc">
            <a:avLst>
              <a:gd name="adj1" fmla="val 10800000"/>
              <a:gd name="adj2" fmla="val 109277"/>
              <a:gd name="adj3" fmla="val 736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CH">
              <a:solidFill>
                <a:schemeClr val="tx1"/>
              </a:solidFill>
            </a:endParaRPr>
          </a:p>
        </p:txBody>
      </p:sp>
      <p:sp>
        <p:nvSpPr>
          <p:cNvPr id="37" name="Pfeil: nach oben 36">
            <a:extLst>
              <a:ext uri="{FF2B5EF4-FFF2-40B4-BE49-F238E27FC236}">
                <a16:creationId xmlns:a16="http://schemas.microsoft.com/office/drawing/2014/main" id="{C6295FDF-CF69-4B6B-87D9-CBDD2B4ADF29}"/>
              </a:ext>
            </a:extLst>
          </p:cNvPr>
          <p:cNvSpPr/>
          <p:nvPr/>
        </p:nvSpPr>
        <p:spPr>
          <a:xfrm rot="19152527">
            <a:off x="2804472" y="1254035"/>
            <a:ext cx="174172" cy="77505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Textfeld 37">
            <a:extLst>
              <a:ext uri="{FF2B5EF4-FFF2-40B4-BE49-F238E27FC236}">
                <a16:creationId xmlns:a16="http://schemas.microsoft.com/office/drawing/2014/main" id="{9363DDAE-08D5-491C-B756-EE75ACCF42F8}"/>
              </a:ext>
            </a:extLst>
          </p:cNvPr>
          <p:cNvSpPr txBox="1"/>
          <p:nvPr/>
        </p:nvSpPr>
        <p:spPr>
          <a:xfrm>
            <a:off x="2351314" y="1999019"/>
            <a:ext cx="1373464" cy="253916"/>
          </a:xfrm>
          <a:prstGeom prst="rect">
            <a:avLst/>
          </a:prstGeom>
          <a:noFill/>
        </p:spPr>
        <p:txBody>
          <a:bodyPr wrap="square" rtlCol="0">
            <a:spAutoFit/>
          </a:bodyPr>
          <a:lstStyle/>
          <a:p>
            <a:r>
              <a:rPr lang="de-CH" sz="1050" dirty="0"/>
              <a:t>Windgeschwindigkeit</a:t>
            </a:r>
          </a:p>
        </p:txBody>
      </p:sp>
      <p:sp>
        <p:nvSpPr>
          <p:cNvPr id="39" name="Rechteck 38">
            <a:extLst>
              <a:ext uri="{FF2B5EF4-FFF2-40B4-BE49-F238E27FC236}">
                <a16:creationId xmlns:a16="http://schemas.microsoft.com/office/drawing/2014/main" id="{387BF0A6-FB3B-4A84-AAB7-2C680A05379B}"/>
              </a:ext>
            </a:extLst>
          </p:cNvPr>
          <p:cNvSpPr/>
          <p:nvPr/>
        </p:nvSpPr>
        <p:spPr>
          <a:xfrm>
            <a:off x="2098767" y="2732950"/>
            <a:ext cx="1933303" cy="638988"/>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CH" sz="1400" dirty="0"/>
              <a:t>Windstärke</a:t>
            </a:r>
            <a:endParaRPr lang="de-CH" dirty="0"/>
          </a:p>
        </p:txBody>
      </p:sp>
      <p:sp>
        <p:nvSpPr>
          <p:cNvPr id="40" name="Rechteck 39">
            <a:extLst>
              <a:ext uri="{FF2B5EF4-FFF2-40B4-BE49-F238E27FC236}">
                <a16:creationId xmlns:a16="http://schemas.microsoft.com/office/drawing/2014/main" id="{CEB6A4BB-E653-4908-B85A-727FD4E27A61}"/>
              </a:ext>
            </a:extLst>
          </p:cNvPr>
          <p:cNvSpPr/>
          <p:nvPr/>
        </p:nvSpPr>
        <p:spPr>
          <a:xfrm>
            <a:off x="121920" y="3430260"/>
            <a:ext cx="1933303" cy="638988"/>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CH" sz="1400" dirty="0"/>
              <a:t>Durchschnittliche Windrichtung</a:t>
            </a:r>
          </a:p>
        </p:txBody>
      </p:sp>
      <p:sp>
        <p:nvSpPr>
          <p:cNvPr id="41" name="Rechteck 40">
            <a:extLst>
              <a:ext uri="{FF2B5EF4-FFF2-40B4-BE49-F238E27FC236}">
                <a16:creationId xmlns:a16="http://schemas.microsoft.com/office/drawing/2014/main" id="{59121CE5-2A8D-4028-97BB-29318400F968}"/>
              </a:ext>
            </a:extLst>
          </p:cNvPr>
          <p:cNvSpPr/>
          <p:nvPr/>
        </p:nvSpPr>
        <p:spPr>
          <a:xfrm>
            <a:off x="2098767" y="3430894"/>
            <a:ext cx="1933303" cy="638988"/>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CH" sz="1400" dirty="0"/>
              <a:t>Maximale Windböen</a:t>
            </a:r>
          </a:p>
        </p:txBody>
      </p:sp>
      <p:sp>
        <p:nvSpPr>
          <p:cNvPr id="42" name="Rechteck 41">
            <a:extLst>
              <a:ext uri="{FF2B5EF4-FFF2-40B4-BE49-F238E27FC236}">
                <a16:creationId xmlns:a16="http://schemas.microsoft.com/office/drawing/2014/main" id="{28068848-5662-43AA-9D88-A39342BAC7D7}"/>
              </a:ext>
            </a:extLst>
          </p:cNvPr>
          <p:cNvSpPr/>
          <p:nvPr/>
        </p:nvSpPr>
        <p:spPr>
          <a:xfrm>
            <a:off x="2098764" y="4256315"/>
            <a:ext cx="1933303" cy="83384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CH" dirty="0"/>
          </a:p>
          <a:p>
            <a:pPr algn="ctr"/>
            <a:r>
              <a:rPr lang="de-CH" dirty="0"/>
              <a:t>Sturmwarnung in Prozent</a:t>
            </a:r>
          </a:p>
        </p:txBody>
      </p:sp>
      <p:graphicFrame>
        <p:nvGraphicFramePr>
          <p:cNvPr id="45" name="Diagramm 44">
            <a:extLst>
              <a:ext uri="{FF2B5EF4-FFF2-40B4-BE49-F238E27FC236}">
                <a16:creationId xmlns:a16="http://schemas.microsoft.com/office/drawing/2014/main" id="{41C66A07-E048-488B-846D-E46B8FEDA749}"/>
              </a:ext>
            </a:extLst>
          </p:cNvPr>
          <p:cNvGraphicFramePr/>
          <p:nvPr>
            <p:extLst>
              <p:ext uri="{D42A27DB-BD31-4B8C-83A1-F6EECF244321}">
                <p14:modId xmlns:p14="http://schemas.microsoft.com/office/powerpoint/2010/main" val="3496243716"/>
              </p:ext>
            </p:extLst>
          </p:nvPr>
        </p:nvGraphicFramePr>
        <p:xfrm>
          <a:off x="121920" y="5313490"/>
          <a:ext cx="3892727" cy="137469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6" name="Diagramm 45">
            <a:extLst>
              <a:ext uri="{FF2B5EF4-FFF2-40B4-BE49-F238E27FC236}">
                <a16:creationId xmlns:a16="http://schemas.microsoft.com/office/drawing/2014/main" id="{5E43BD6C-4645-41EE-9582-EFE5A22B6FA6}"/>
              </a:ext>
            </a:extLst>
          </p:cNvPr>
          <p:cNvGraphicFramePr/>
          <p:nvPr>
            <p:extLst>
              <p:ext uri="{D42A27DB-BD31-4B8C-83A1-F6EECF244321}">
                <p14:modId xmlns:p14="http://schemas.microsoft.com/office/powerpoint/2010/main" val="2746279846"/>
              </p:ext>
            </p:extLst>
          </p:nvPr>
        </p:nvGraphicFramePr>
        <p:xfrm>
          <a:off x="4058189" y="5298077"/>
          <a:ext cx="3892727" cy="1374691"/>
        </p:xfrm>
        <a:graphic>
          <a:graphicData uri="http://schemas.openxmlformats.org/drawingml/2006/chart">
            <c:chart xmlns:c="http://schemas.openxmlformats.org/drawingml/2006/chart" xmlns:r="http://schemas.openxmlformats.org/officeDocument/2006/relationships" r:id="rId3"/>
          </a:graphicData>
        </a:graphic>
      </p:graphicFrame>
      <p:sp>
        <p:nvSpPr>
          <p:cNvPr id="47" name="Textfeld 46">
            <a:extLst>
              <a:ext uri="{FF2B5EF4-FFF2-40B4-BE49-F238E27FC236}">
                <a16:creationId xmlns:a16="http://schemas.microsoft.com/office/drawing/2014/main" id="{6247DFA8-836D-4DDE-8593-BCB8820D176A}"/>
              </a:ext>
            </a:extLst>
          </p:cNvPr>
          <p:cNvSpPr txBox="1"/>
          <p:nvPr/>
        </p:nvSpPr>
        <p:spPr>
          <a:xfrm>
            <a:off x="1153889" y="6231800"/>
            <a:ext cx="1968137" cy="253916"/>
          </a:xfrm>
          <a:prstGeom prst="rect">
            <a:avLst/>
          </a:prstGeom>
          <a:noFill/>
        </p:spPr>
        <p:txBody>
          <a:bodyPr wrap="square" rtlCol="0">
            <a:spAutoFit/>
          </a:bodyPr>
          <a:lstStyle/>
          <a:p>
            <a:r>
              <a:rPr lang="de-CH" sz="1050" dirty="0"/>
              <a:t>Verlauf Windgeschwindigkeit</a:t>
            </a:r>
          </a:p>
        </p:txBody>
      </p:sp>
      <p:sp>
        <p:nvSpPr>
          <p:cNvPr id="48" name="Textfeld 47">
            <a:extLst>
              <a:ext uri="{FF2B5EF4-FFF2-40B4-BE49-F238E27FC236}">
                <a16:creationId xmlns:a16="http://schemas.microsoft.com/office/drawing/2014/main" id="{1BDCB770-C0C9-4894-AF0E-5ADC33F15659}"/>
              </a:ext>
            </a:extLst>
          </p:cNvPr>
          <p:cNvSpPr txBox="1"/>
          <p:nvPr/>
        </p:nvSpPr>
        <p:spPr>
          <a:xfrm>
            <a:off x="5142724" y="6225265"/>
            <a:ext cx="1968137" cy="253916"/>
          </a:xfrm>
          <a:prstGeom prst="rect">
            <a:avLst/>
          </a:prstGeom>
          <a:noFill/>
        </p:spPr>
        <p:txBody>
          <a:bodyPr wrap="square" rtlCol="0">
            <a:spAutoFit/>
          </a:bodyPr>
          <a:lstStyle/>
          <a:p>
            <a:r>
              <a:rPr lang="de-CH" sz="1050" dirty="0"/>
              <a:t>Verlauf Lufttemperatur</a:t>
            </a:r>
          </a:p>
        </p:txBody>
      </p:sp>
      <p:sp>
        <p:nvSpPr>
          <p:cNvPr id="49" name="Textfeld 48">
            <a:extLst>
              <a:ext uri="{FF2B5EF4-FFF2-40B4-BE49-F238E27FC236}">
                <a16:creationId xmlns:a16="http://schemas.microsoft.com/office/drawing/2014/main" id="{1261A6CD-BFFE-48A5-9B31-A787E3142603}"/>
              </a:ext>
            </a:extLst>
          </p:cNvPr>
          <p:cNvSpPr txBox="1"/>
          <p:nvPr/>
        </p:nvSpPr>
        <p:spPr>
          <a:xfrm>
            <a:off x="4443859" y="2142027"/>
            <a:ext cx="1373464" cy="415498"/>
          </a:xfrm>
          <a:prstGeom prst="rect">
            <a:avLst/>
          </a:prstGeom>
          <a:noFill/>
        </p:spPr>
        <p:txBody>
          <a:bodyPr wrap="square" rtlCol="0">
            <a:spAutoFit/>
          </a:bodyPr>
          <a:lstStyle/>
          <a:p>
            <a:pPr algn="ctr"/>
            <a:r>
              <a:rPr lang="de-CH" sz="1050" dirty="0"/>
              <a:t>Lufttemperatur (Thermometer)</a:t>
            </a:r>
          </a:p>
        </p:txBody>
      </p:sp>
      <p:sp>
        <p:nvSpPr>
          <p:cNvPr id="50" name="Textfeld 49">
            <a:extLst>
              <a:ext uri="{FF2B5EF4-FFF2-40B4-BE49-F238E27FC236}">
                <a16:creationId xmlns:a16="http://schemas.microsoft.com/office/drawing/2014/main" id="{A1E5221D-A952-46BC-948B-78158C5D0EF4}"/>
              </a:ext>
            </a:extLst>
          </p:cNvPr>
          <p:cNvSpPr txBox="1"/>
          <p:nvPr/>
        </p:nvSpPr>
        <p:spPr>
          <a:xfrm>
            <a:off x="6367208" y="2145698"/>
            <a:ext cx="1373464" cy="415498"/>
          </a:xfrm>
          <a:prstGeom prst="rect">
            <a:avLst/>
          </a:prstGeom>
          <a:noFill/>
        </p:spPr>
        <p:txBody>
          <a:bodyPr wrap="square" rtlCol="0">
            <a:spAutoFit/>
          </a:bodyPr>
          <a:lstStyle/>
          <a:p>
            <a:pPr algn="ctr"/>
            <a:r>
              <a:rPr lang="de-CH" sz="1050" dirty="0"/>
              <a:t>Gefühlte Temperatur (Thermometer)</a:t>
            </a:r>
          </a:p>
        </p:txBody>
      </p:sp>
      <p:sp>
        <p:nvSpPr>
          <p:cNvPr id="51" name="Flussdiagramm: Verzögerung 50">
            <a:extLst>
              <a:ext uri="{FF2B5EF4-FFF2-40B4-BE49-F238E27FC236}">
                <a16:creationId xmlns:a16="http://schemas.microsoft.com/office/drawing/2014/main" id="{D75020A7-E70A-4F29-A26B-8C051BA60F65}"/>
              </a:ext>
            </a:extLst>
          </p:cNvPr>
          <p:cNvSpPr/>
          <p:nvPr/>
        </p:nvSpPr>
        <p:spPr>
          <a:xfrm rot="5400000">
            <a:off x="4553194" y="1451978"/>
            <a:ext cx="1134609" cy="78096"/>
          </a:xfrm>
          <a:prstGeom prst="flowChartDelay">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CH"/>
          </a:p>
        </p:txBody>
      </p:sp>
      <p:sp>
        <p:nvSpPr>
          <p:cNvPr id="52" name="Flussdiagramm: Verzögerung 51">
            <a:extLst>
              <a:ext uri="{FF2B5EF4-FFF2-40B4-BE49-F238E27FC236}">
                <a16:creationId xmlns:a16="http://schemas.microsoft.com/office/drawing/2014/main" id="{558B5F8E-E505-4C2C-A938-71EDA268BE23}"/>
              </a:ext>
            </a:extLst>
          </p:cNvPr>
          <p:cNvSpPr/>
          <p:nvPr/>
        </p:nvSpPr>
        <p:spPr>
          <a:xfrm rot="5400000">
            <a:off x="6491334" y="1458506"/>
            <a:ext cx="1134609" cy="78096"/>
          </a:xfrm>
          <a:prstGeom prst="flowChartDelay">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CH"/>
          </a:p>
        </p:txBody>
      </p:sp>
      <p:sp>
        <p:nvSpPr>
          <p:cNvPr id="53" name="Flussdiagramm: Verzögerung 52">
            <a:extLst>
              <a:ext uri="{FF2B5EF4-FFF2-40B4-BE49-F238E27FC236}">
                <a16:creationId xmlns:a16="http://schemas.microsoft.com/office/drawing/2014/main" id="{C003E579-DCFB-4F11-90F4-6654B102359F}"/>
              </a:ext>
            </a:extLst>
          </p:cNvPr>
          <p:cNvSpPr/>
          <p:nvPr/>
        </p:nvSpPr>
        <p:spPr>
          <a:xfrm rot="5400000">
            <a:off x="4841809" y="1750320"/>
            <a:ext cx="566054" cy="87242"/>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5" name="Flussdiagramm: Verzögerung 54">
            <a:extLst>
              <a:ext uri="{FF2B5EF4-FFF2-40B4-BE49-F238E27FC236}">
                <a16:creationId xmlns:a16="http://schemas.microsoft.com/office/drawing/2014/main" id="{E7F611D4-045A-42B2-9871-D216D1372E12}"/>
              </a:ext>
            </a:extLst>
          </p:cNvPr>
          <p:cNvSpPr/>
          <p:nvPr/>
        </p:nvSpPr>
        <p:spPr>
          <a:xfrm rot="5400000">
            <a:off x="6827619" y="1803314"/>
            <a:ext cx="465860" cy="92061"/>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7" name="Textfeld 56">
            <a:extLst>
              <a:ext uri="{FF2B5EF4-FFF2-40B4-BE49-F238E27FC236}">
                <a16:creationId xmlns:a16="http://schemas.microsoft.com/office/drawing/2014/main" id="{7D690C67-F54B-4F1B-8C42-F5015C896D03}"/>
              </a:ext>
            </a:extLst>
          </p:cNvPr>
          <p:cNvSpPr txBox="1"/>
          <p:nvPr/>
        </p:nvSpPr>
        <p:spPr>
          <a:xfrm>
            <a:off x="4621857" y="1387648"/>
            <a:ext cx="1015076" cy="253916"/>
          </a:xfrm>
          <a:prstGeom prst="rect">
            <a:avLst/>
          </a:prstGeom>
          <a:noFill/>
        </p:spPr>
        <p:txBody>
          <a:bodyPr wrap="square" rtlCol="0">
            <a:spAutoFit/>
          </a:bodyPr>
          <a:lstStyle/>
          <a:p>
            <a:r>
              <a:rPr lang="de-CH" sz="1050" dirty="0"/>
              <a:t>10°C -</a:t>
            </a:r>
          </a:p>
        </p:txBody>
      </p:sp>
      <p:sp>
        <p:nvSpPr>
          <p:cNvPr id="58" name="Textfeld 57">
            <a:extLst>
              <a:ext uri="{FF2B5EF4-FFF2-40B4-BE49-F238E27FC236}">
                <a16:creationId xmlns:a16="http://schemas.microsoft.com/office/drawing/2014/main" id="{FDDD7F30-A903-4A27-A53A-4108D9394493}"/>
              </a:ext>
            </a:extLst>
          </p:cNvPr>
          <p:cNvSpPr txBox="1"/>
          <p:nvPr/>
        </p:nvSpPr>
        <p:spPr>
          <a:xfrm>
            <a:off x="6603348" y="1488482"/>
            <a:ext cx="1015076" cy="253916"/>
          </a:xfrm>
          <a:prstGeom prst="rect">
            <a:avLst/>
          </a:prstGeom>
          <a:noFill/>
        </p:spPr>
        <p:txBody>
          <a:bodyPr wrap="square" rtlCol="0">
            <a:spAutoFit/>
          </a:bodyPr>
          <a:lstStyle/>
          <a:p>
            <a:r>
              <a:rPr lang="de-CH" sz="1050" dirty="0"/>
              <a:t>8°C -</a:t>
            </a:r>
          </a:p>
        </p:txBody>
      </p:sp>
      <p:sp>
        <p:nvSpPr>
          <p:cNvPr id="59" name="Rechteck 58">
            <a:extLst>
              <a:ext uri="{FF2B5EF4-FFF2-40B4-BE49-F238E27FC236}">
                <a16:creationId xmlns:a16="http://schemas.microsoft.com/office/drawing/2014/main" id="{B852813E-3DC3-4DA8-89AD-7C2CF80D19A4}"/>
              </a:ext>
            </a:extLst>
          </p:cNvPr>
          <p:cNvSpPr/>
          <p:nvPr/>
        </p:nvSpPr>
        <p:spPr>
          <a:xfrm>
            <a:off x="6089779" y="2732316"/>
            <a:ext cx="1946364" cy="131717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CH" sz="1600" dirty="0"/>
              <a:t>Erwartete Minimaltemperatur</a:t>
            </a:r>
          </a:p>
        </p:txBody>
      </p:sp>
      <p:sp>
        <p:nvSpPr>
          <p:cNvPr id="60" name="Rechteck 59">
            <a:extLst>
              <a:ext uri="{FF2B5EF4-FFF2-40B4-BE49-F238E27FC236}">
                <a16:creationId xmlns:a16="http://schemas.microsoft.com/office/drawing/2014/main" id="{2549803B-0198-4492-90C1-40CBA40B93A6}"/>
              </a:ext>
            </a:extLst>
          </p:cNvPr>
          <p:cNvSpPr/>
          <p:nvPr/>
        </p:nvSpPr>
        <p:spPr>
          <a:xfrm>
            <a:off x="6095997" y="4256315"/>
            <a:ext cx="1955075" cy="83384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CH" dirty="0"/>
              <a:t>Rekordtief an diesem Tag</a:t>
            </a:r>
          </a:p>
        </p:txBody>
      </p:sp>
      <p:sp>
        <p:nvSpPr>
          <p:cNvPr id="61" name="Textfeld 60">
            <a:extLst>
              <a:ext uri="{FF2B5EF4-FFF2-40B4-BE49-F238E27FC236}">
                <a16:creationId xmlns:a16="http://schemas.microsoft.com/office/drawing/2014/main" id="{44193D01-4C8D-41B2-B79D-D5F45BC1338F}"/>
              </a:ext>
            </a:extLst>
          </p:cNvPr>
          <p:cNvSpPr txBox="1"/>
          <p:nvPr/>
        </p:nvSpPr>
        <p:spPr>
          <a:xfrm>
            <a:off x="8093377" y="2142027"/>
            <a:ext cx="1991150" cy="253916"/>
          </a:xfrm>
          <a:prstGeom prst="rect">
            <a:avLst/>
          </a:prstGeom>
          <a:noFill/>
        </p:spPr>
        <p:txBody>
          <a:bodyPr wrap="square" rtlCol="0">
            <a:spAutoFit/>
          </a:bodyPr>
          <a:lstStyle/>
          <a:p>
            <a:r>
              <a:rPr lang="de-CH" sz="1050" dirty="0"/>
              <a:t>Niederschlagswahrscheinlichkeit</a:t>
            </a:r>
          </a:p>
        </p:txBody>
      </p:sp>
      <p:pic>
        <p:nvPicPr>
          <p:cNvPr id="63" name="Grafik 62" descr="Regen">
            <a:extLst>
              <a:ext uri="{FF2B5EF4-FFF2-40B4-BE49-F238E27FC236}">
                <a16:creationId xmlns:a16="http://schemas.microsoft.com/office/drawing/2014/main" id="{E62DB71C-6C62-4F2E-81A7-5BC43830D3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25680" y="1004945"/>
            <a:ext cx="1126543" cy="1126543"/>
          </a:xfrm>
          <a:prstGeom prst="rect">
            <a:avLst/>
          </a:prstGeom>
        </p:spPr>
      </p:pic>
      <p:sp>
        <p:nvSpPr>
          <p:cNvPr id="64" name="Rechteck 63">
            <a:extLst>
              <a:ext uri="{FF2B5EF4-FFF2-40B4-BE49-F238E27FC236}">
                <a16:creationId xmlns:a16="http://schemas.microsoft.com/office/drawing/2014/main" id="{B455C58A-8FF7-49CD-9F6E-0F19797A035F}"/>
              </a:ext>
            </a:extLst>
          </p:cNvPr>
          <p:cNvSpPr/>
          <p:nvPr/>
        </p:nvSpPr>
        <p:spPr>
          <a:xfrm>
            <a:off x="10080170" y="2732316"/>
            <a:ext cx="1933302" cy="131717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CH" dirty="0"/>
              <a:t>Luftfeuchtigkeit</a:t>
            </a:r>
          </a:p>
        </p:txBody>
      </p:sp>
    </p:spTree>
    <p:extLst>
      <p:ext uri="{BB962C8B-B14F-4D97-AF65-F5344CB8AC3E}">
        <p14:creationId xmlns:p14="http://schemas.microsoft.com/office/powerpoint/2010/main" val="146410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292BBF-8981-4CB2-AFFA-18ABE88825BC}"/>
              </a:ext>
            </a:extLst>
          </p:cNvPr>
          <p:cNvSpPr>
            <a:spLocks noGrp="1"/>
          </p:cNvSpPr>
          <p:nvPr>
            <p:ph type="title"/>
          </p:nvPr>
        </p:nvSpPr>
        <p:spPr/>
        <p:txBody>
          <a:bodyPr/>
          <a:lstStyle/>
          <a:p>
            <a:r>
              <a:rPr lang="de-CH" dirty="0"/>
              <a:t>Tool Auswahl:	</a:t>
            </a:r>
          </a:p>
        </p:txBody>
      </p:sp>
      <p:sp>
        <p:nvSpPr>
          <p:cNvPr id="3" name="Inhaltsplatzhalter 2">
            <a:extLst>
              <a:ext uri="{FF2B5EF4-FFF2-40B4-BE49-F238E27FC236}">
                <a16:creationId xmlns:a16="http://schemas.microsoft.com/office/drawing/2014/main" id="{94BB7866-9599-4D35-BC6C-F04CB576BE30}"/>
              </a:ext>
            </a:extLst>
          </p:cNvPr>
          <p:cNvSpPr>
            <a:spLocks noGrp="1"/>
          </p:cNvSpPr>
          <p:nvPr>
            <p:ph idx="1"/>
          </p:nvPr>
        </p:nvSpPr>
        <p:spPr/>
        <p:txBody>
          <a:bodyPr/>
          <a:lstStyle/>
          <a:p>
            <a:pPr marL="0" indent="0">
              <a:buNone/>
            </a:pPr>
            <a:endParaRPr lang="de-CH" dirty="0"/>
          </a:p>
          <a:p>
            <a:pPr marL="0" indent="0">
              <a:buNone/>
            </a:pPr>
            <a:endParaRPr lang="de-CH" dirty="0"/>
          </a:p>
          <a:p>
            <a:pPr marL="0" indent="0">
              <a:buNone/>
            </a:pPr>
            <a:endParaRPr lang="de-CH" dirty="0"/>
          </a:p>
          <a:p>
            <a:pPr marL="0" indent="0">
              <a:buNone/>
            </a:pPr>
            <a:endParaRPr lang="de-CH" dirty="0"/>
          </a:p>
          <a:p>
            <a:pPr marL="0" indent="0">
              <a:buNone/>
            </a:pPr>
            <a:r>
              <a:rPr lang="de-CH" dirty="0"/>
              <a:t>Auf den folgenden Folien werden die beiden zur Auswahl stehenden Tools auf das Konzept ‘Angewandt’. Gelb markiert bedeutet dass die Zelle im Tool angezeigt werden kann. Blau bedeutet dass die Zelle nicht umgesetzt werden kann</a:t>
            </a:r>
          </a:p>
        </p:txBody>
      </p:sp>
      <p:graphicFrame>
        <p:nvGraphicFramePr>
          <p:cNvPr id="4" name="Tabelle 3">
            <a:extLst>
              <a:ext uri="{FF2B5EF4-FFF2-40B4-BE49-F238E27FC236}">
                <a16:creationId xmlns:a16="http://schemas.microsoft.com/office/drawing/2014/main" id="{EA748A9D-EF0F-4DEA-96A8-B1733AF1641F}"/>
              </a:ext>
            </a:extLst>
          </p:cNvPr>
          <p:cNvGraphicFramePr>
            <a:graphicFrameLocks noGrp="1"/>
          </p:cNvGraphicFramePr>
          <p:nvPr>
            <p:extLst>
              <p:ext uri="{D42A27DB-BD31-4B8C-83A1-F6EECF244321}">
                <p14:modId xmlns:p14="http://schemas.microsoft.com/office/powerpoint/2010/main" val="2283956587"/>
              </p:ext>
            </p:extLst>
          </p:nvPr>
        </p:nvGraphicFramePr>
        <p:xfrm>
          <a:off x="1269635" y="1690688"/>
          <a:ext cx="10005772" cy="1483360"/>
        </p:xfrm>
        <a:graphic>
          <a:graphicData uri="http://schemas.openxmlformats.org/drawingml/2006/table">
            <a:tbl>
              <a:tblPr firstRow="1" bandRow="1">
                <a:tableStyleId>{5C22544A-7EE6-4342-B048-85BDC9FD1C3A}</a:tableStyleId>
              </a:tblPr>
              <a:tblGrid>
                <a:gridCol w="2501443">
                  <a:extLst>
                    <a:ext uri="{9D8B030D-6E8A-4147-A177-3AD203B41FA5}">
                      <a16:colId xmlns:a16="http://schemas.microsoft.com/office/drawing/2014/main" val="923904240"/>
                    </a:ext>
                  </a:extLst>
                </a:gridCol>
                <a:gridCol w="2031086">
                  <a:extLst>
                    <a:ext uri="{9D8B030D-6E8A-4147-A177-3AD203B41FA5}">
                      <a16:colId xmlns:a16="http://schemas.microsoft.com/office/drawing/2014/main" val="1188825620"/>
                    </a:ext>
                  </a:extLst>
                </a:gridCol>
                <a:gridCol w="2971800">
                  <a:extLst>
                    <a:ext uri="{9D8B030D-6E8A-4147-A177-3AD203B41FA5}">
                      <a16:colId xmlns:a16="http://schemas.microsoft.com/office/drawing/2014/main" val="347282686"/>
                    </a:ext>
                  </a:extLst>
                </a:gridCol>
                <a:gridCol w="2501443">
                  <a:extLst>
                    <a:ext uri="{9D8B030D-6E8A-4147-A177-3AD203B41FA5}">
                      <a16:colId xmlns:a16="http://schemas.microsoft.com/office/drawing/2014/main" val="4111507707"/>
                    </a:ext>
                  </a:extLst>
                </a:gridCol>
              </a:tblGrid>
              <a:tr h="370840">
                <a:tc>
                  <a:txBody>
                    <a:bodyPr/>
                    <a:lstStyle/>
                    <a:p>
                      <a:r>
                        <a:rPr lang="de-CH" dirty="0"/>
                        <a:t>Tool</a:t>
                      </a:r>
                    </a:p>
                  </a:txBody>
                  <a:tcPr/>
                </a:tc>
                <a:tc>
                  <a:txBody>
                    <a:bodyPr/>
                    <a:lstStyle/>
                    <a:p>
                      <a:r>
                        <a:rPr lang="de-CH" dirty="0"/>
                        <a:t>Arbeitsaufwand</a:t>
                      </a:r>
                    </a:p>
                  </a:txBody>
                  <a:tcPr/>
                </a:tc>
                <a:tc>
                  <a:txBody>
                    <a:bodyPr/>
                    <a:lstStyle/>
                    <a:p>
                      <a:r>
                        <a:rPr lang="de-CH" dirty="0"/>
                        <a:t>Umsetzbarkeit des Konzepts</a:t>
                      </a:r>
                    </a:p>
                  </a:txBody>
                  <a:tcPr/>
                </a:tc>
                <a:tc>
                  <a:txBody>
                    <a:bodyPr/>
                    <a:lstStyle/>
                    <a:p>
                      <a:r>
                        <a:rPr lang="de-CH" dirty="0"/>
                        <a:t>Entscheidung</a:t>
                      </a:r>
                    </a:p>
                  </a:txBody>
                  <a:tcPr/>
                </a:tc>
                <a:extLst>
                  <a:ext uri="{0D108BD9-81ED-4DB2-BD59-A6C34878D82A}">
                    <a16:rowId xmlns:a16="http://schemas.microsoft.com/office/drawing/2014/main" val="1739424731"/>
                  </a:ext>
                </a:extLst>
              </a:tr>
              <a:tr h="370840">
                <a:tc>
                  <a:txBody>
                    <a:bodyPr/>
                    <a:lstStyle/>
                    <a:p>
                      <a:r>
                        <a:rPr lang="de-CH" dirty="0" err="1"/>
                        <a:t>Plotly</a:t>
                      </a:r>
                      <a:r>
                        <a:rPr lang="de-CH" dirty="0"/>
                        <a:t> Dash</a:t>
                      </a:r>
                    </a:p>
                  </a:txBody>
                  <a:tcPr/>
                </a:tc>
                <a:tc>
                  <a:txBody>
                    <a:bodyPr/>
                    <a:lstStyle/>
                    <a:p>
                      <a:r>
                        <a:rPr lang="de-CH" dirty="0"/>
                        <a:t>Ca. 6 Tage</a:t>
                      </a:r>
                    </a:p>
                  </a:txBody>
                  <a:tcPr/>
                </a:tc>
                <a:tc>
                  <a:txBody>
                    <a:bodyPr/>
                    <a:lstStyle/>
                    <a:p>
                      <a:r>
                        <a:rPr lang="de-CH" dirty="0"/>
                        <a:t>28 von 28</a:t>
                      </a:r>
                    </a:p>
                  </a:txBody>
                  <a:tcPr/>
                </a:tc>
                <a:tc>
                  <a:txBody>
                    <a:bodyPr/>
                    <a:lstStyle/>
                    <a:p>
                      <a:r>
                        <a:rPr lang="de-CH" dirty="0"/>
                        <a:t>Ja</a:t>
                      </a:r>
                    </a:p>
                  </a:txBody>
                  <a:tcPr>
                    <a:solidFill>
                      <a:srgbClr val="92D050"/>
                    </a:solidFill>
                  </a:tcPr>
                </a:tc>
                <a:extLst>
                  <a:ext uri="{0D108BD9-81ED-4DB2-BD59-A6C34878D82A}">
                    <a16:rowId xmlns:a16="http://schemas.microsoft.com/office/drawing/2014/main" val="2278189026"/>
                  </a:ext>
                </a:extLst>
              </a:tr>
              <a:tr h="370840">
                <a:tc>
                  <a:txBody>
                    <a:bodyPr/>
                    <a:lstStyle/>
                    <a:p>
                      <a:r>
                        <a:rPr lang="de-CH" dirty="0"/>
                        <a:t>Chronograf</a:t>
                      </a:r>
                    </a:p>
                  </a:txBody>
                  <a:tcPr/>
                </a:tc>
                <a:tc>
                  <a:txBody>
                    <a:bodyPr/>
                    <a:lstStyle/>
                    <a:p>
                      <a:r>
                        <a:rPr lang="de-CH" dirty="0"/>
                        <a:t>Ca. 0.5 Tage</a:t>
                      </a:r>
                    </a:p>
                  </a:txBody>
                  <a:tcPr/>
                </a:tc>
                <a:tc>
                  <a:txBody>
                    <a:bodyPr/>
                    <a:lstStyle/>
                    <a:p>
                      <a:r>
                        <a:rPr lang="de-CH" dirty="0"/>
                        <a:t>22 von 28</a:t>
                      </a:r>
                    </a:p>
                  </a:txBody>
                  <a:tcPr/>
                </a:tc>
                <a:tc>
                  <a:txBody>
                    <a:bodyPr/>
                    <a:lstStyle/>
                    <a:p>
                      <a:r>
                        <a:rPr lang="de-CH" dirty="0"/>
                        <a:t>Nein</a:t>
                      </a:r>
                    </a:p>
                  </a:txBody>
                  <a:tcPr>
                    <a:solidFill>
                      <a:schemeClr val="accent2">
                        <a:lumMod val="60000"/>
                        <a:lumOff val="40000"/>
                      </a:schemeClr>
                    </a:solidFill>
                  </a:tcPr>
                </a:tc>
                <a:extLst>
                  <a:ext uri="{0D108BD9-81ED-4DB2-BD59-A6C34878D82A}">
                    <a16:rowId xmlns:a16="http://schemas.microsoft.com/office/drawing/2014/main" val="2103686675"/>
                  </a:ext>
                </a:extLst>
              </a:tr>
              <a:tr h="370840">
                <a:tc>
                  <a:txBody>
                    <a:bodyPr/>
                    <a:lstStyle/>
                    <a:p>
                      <a:r>
                        <a:rPr lang="de-CH" dirty="0"/>
                        <a:t>Power BI</a:t>
                      </a:r>
                    </a:p>
                  </a:txBody>
                  <a:tcPr/>
                </a:tc>
                <a:tc>
                  <a:txBody>
                    <a:bodyPr/>
                    <a:lstStyle/>
                    <a:p>
                      <a:r>
                        <a:rPr lang="de-CH" dirty="0"/>
                        <a:t>Ca. 0.5 Tage</a:t>
                      </a:r>
                    </a:p>
                  </a:txBody>
                  <a:tcPr/>
                </a:tc>
                <a:tc>
                  <a:txBody>
                    <a:bodyPr/>
                    <a:lstStyle/>
                    <a:p>
                      <a:r>
                        <a:rPr lang="de-CH" dirty="0"/>
                        <a:t>Nicht Kostenlos</a:t>
                      </a:r>
                    </a:p>
                  </a:txBody>
                  <a:tcPr/>
                </a:tc>
                <a:tc>
                  <a:txBody>
                    <a:bodyPr/>
                    <a:lstStyle/>
                    <a:p>
                      <a:r>
                        <a:rPr lang="de-CH" dirty="0"/>
                        <a:t>Nein</a:t>
                      </a:r>
                    </a:p>
                  </a:txBody>
                  <a:tcPr>
                    <a:solidFill>
                      <a:schemeClr val="accent2">
                        <a:lumMod val="60000"/>
                        <a:lumOff val="40000"/>
                      </a:schemeClr>
                    </a:solidFill>
                  </a:tcPr>
                </a:tc>
                <a:extLst>
                  <a:ext uri="{0D108BD9-81ED-4DB2-BD59-A6C34878D82A}">
                    <a16:rowId xmlns:a16="http://schemas.microsoft.com/office/drawing/2014/main" val="2156284963"/>
                  </a:ext>
                </a:extLst>
              </a:tr>
            </a:tbl>
          </a:graphicData>
        </a:graphic>
      </p:graphicFrame>
    </p:spTree>
    <p:extLst>
      <p:ext uri="{BB962C8B-B14F-4D97-AF65-F5344CB8AC3E}">
        <p14:creationId xmlns:p14="http://schemas.microsoft.com/office/powerpoint/2010/main" val="1393686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56C1FB6A-5A0B-47E8-9FC3-B1BCB9CC1237}"/>
              </a:ext>
            </a:extLst>
          </p:cNvPr>
          <p:cNvSpPr/>
          <p:nvPr/>
        </p:nvSpPr>
        <p:spPr>
          <a:xfrm>
            <a:off x="78377" y="60961"/>
            <a:ext cx="11991703" cy="284112"/>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CH"/>
          </a:p>
        </p:txBody>
      </p:sp>
      <p:sp>
        <p:nvSpPr>
          <p:cNvPr id="5" name="Rechteck 4">
            <a:extLst>
              <a:ext uri="{FF2B5EF4-FFF2-40B4-BE49-F238E27FC236}">
                <a16:creationId xmlns:a16="http://schemas.microsoft.com/office/drawing/2014/main" id="{E7A17AD2-4F47-4836-A0DD-AD75CC0F4DAA}"/>
              </a:ext>
            </a:extLst>
          </p:cNvPr>
          <p:cNvSpPr/>
          <p:nvPr/>
        </p:nvSpPr>
        <p:spPr>
          <a:xfrm>
            <a:off x="78376" y="633545"/>
            <a:ext cx="11991703" cy="196160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CH"/>
          </a:p>
        </p:txBody>
      </p:sp>
      <p:sp>
        <p:nvSpPr>
          <p:cNvPr id="6" name="Rechteck 5">
            <a:extLst>
              <a:ext uri="{FF2B5EF4-FFF2-40B4-BE49-F238E27FC236}">
                <a16:creationId xmlns:a16="http://schemas.microsoft.com/office/drawing/2014/main" id="{743AFA5C-BC60-4FB6-AACE-13C2A6DBC439}"/>
              </a:ext>
            </a:extLst>
          </p:cNvPr>
          <p:cNvSpPr/>
          <p:nvPr/>
        </p:nvSpPr>
        <p:spPr>
          <a:xfrm>
            <a:off x="69666" y="2666999"/>
            <a:ext cx="11991703" cy="1452155"/>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CH"/>
          </a:p>
        </p:txBody>
      </p:sp>
      <p:sp>
        <p:nvSpPr>
          <p:cNvPr id="7" name="Rechteck 6">
            <a:extLst>
              <a:ext uri="{FF2B5EF4-FFF2-40B4-BE49-F238E27FC236}">
                <a16:creationId xmlns:a16="http://schemas.microsoft.com/office/drawing/2014/main" id="{3BD8AE75-091F-4CA8-B83D-2EA715846162}"/>
              </a:ext>
            </a:extLst>
          </p:cNvPr>
          <p:cNvSpPr/>
          <p:nvPr/>
        </p:nvSpPr>
        <p:spPr>
          <a:xfrm>
            <a:off x="78376" y="4190999"/>
            <a:ext cx="11991703" cy="964475"/>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CH"/>
          </a:p>
        </p:txBody>
      </p:sp>
      <p:sp>
        <p:nvSpPr>
          <p:cNvPr id="8" name="Rechteck 7">
            <a:extLst>
              <a:ext uri="{FF2B5EF4-FFF2-40B4-BE49-F238E27FC236}">
                <a16:creationId xmlns:a16="http://schemas.microsoft.com/office/drawing/2014/main" id="{18AD54E9-71F5-4D87-AE0B-991991170E76}"/>
              </a:ext>
            </a:extLst>
          </p:cNvPr>
          <p:cNvSpPr/>
          <p:nvPr/>
        </p:nvSpPr>
        <p:spPr>
          <a:xfrm>
            <a:off x="78376" y="5227320"/>
            <a:ext cx="11991703" cy="15240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CH"/>
          </a:p>
        </p:txBody>
      </p:sp>
      <p:sp>
        <p:nvSpPr>
          <p:cNvPr id="9" name="Rechteck 8">
            <a:extLst>
              <a:ext uri="{FF2B5EF4-FFF2-40B4-BE49-F238E27FC236}">
                <a16:creationId xmlns:a16="http://schemas.microsoft.com/office/drawing/2014/main" id="{3D72500C-4C4B-4902-9773-5A699C9500A6}"/>
              </a:ext>
            </a:extLst>
          </p:cNvPr>
          <p:cNvSpPr/>
          <p:nvPr/>
        </p:nvSpPr>
        <p:spPr>
          <a:xfrm>
            <a:off x="113211" y="87085"/>
            <a:ext cx="3074126" cy="22315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CH" dirty="0"/>
              <a:t>STATIONSNAME</a:t>
            </a:r>
          </a:p>
        </p:txBody>
      </p:sp>
      <p:sp>
        <p:nvSpPr>
          <p:cNvPr id="10" name="Rechteck 9">
            <a:extLst>
              <a:ext uri="{FF2B5EF4-FFF2-40B4-BE49-F238E27FC236}">
                <a16:creationId xmlns:a16="http://schemas.microsoft.com/office/drawing/2014/main" id="{ED7C1197-87F7-4686-BEDC-99F408CD03AE}"/>
              </a:ext>
            </a:extLst>
          </p:cNvPr>
          <p:cNvSpPr/>
          <p:nvPr/>
        </p:nvSpPr>
        <p:spPr>
          <a:xfrm>
            <a:off x="8987243" y="85997"/>
            <a:ext cx="3074126" cy="22315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CH" dirty="0"/>
              <a:t>Zuletzt Aktualisiert um XY</a:t>
            </a:r>
          </a:p>
        </p:txBody>
      </p:sp>
      <p:sp>
        <p:nvSpPr>
          <p:cNvPr id="11" name="Rechteck 10">
            <a:extLst>
              <a:ext uri="{FF2B5EF4-FFF2-40B4-BE49-F238E27FC236}">
                <a16:creationId xmlns:a16="http://schemas.microsoft.com/office/drawing/2014/main" id="{85991301-0E88-4E6B-95DF-1177A3BC1AB1}"/>
              </a:ext>
            </a:extLst>
          </p:cNvPr>
          <p:cNvSpPr/>
          <p:nvPr/>
        </p:nvSpPr>
        <p:spPr>
          <a:xfrm>
            <a:off x="4537164" y="85997"/>
            <a:ext cx="3074126" cy="22315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CH" dirty="0"/>
              <a:t>CURRENT TIME</a:t>
            </a:r>
          </a:p>
        </p:txBody>
      </p:sp>
      <p:sp>
        <p:nvSpPr>
          <p:cNvPr id="12" name="Rechteck 11">
            <a:extLst>
              <a:ext uri="{FF2B5EF4-FFF2-40B4-BE49-F238E27FC236}">
                <a16:creationId xmlns:a16="http://schemas.microsoft.com/office/drawing/2014/main" id="{FF9C1623-7DF2-4BA1-BE28-D5699AC1473E}"/>
              </a:ext>
            </a:extLst>
          </p:cNvPr>
          <p:cNvSpPr/>
          <p:nvPr/>
        </p:nvSpPr>
        <p:spPr>
          <a:xfrm>
            <a:off x="121920" y="679268"/>
            <a:ext cx="1933303" cy="188105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CH" dirty="0"/>
          </a:p>
        </p:txBody>
      </p:sp>
      <p:sp>
        <p:nvSpPr>
          <p:cNvPr id="15" name="Rechteck 14">
            <a:extLst>
              <a:ext uri="{FF2B5EF4-FFF2-40B4-BE49-F238E27FC236}">
                <a16:creationId xmlns:a16="http://schemas.microsoft.com/office/drawing/2014/main" id="{5B3AD051-B4DF-427F-9AB0-5AC8D74DF3B6}"/>
              </a:ext>
            </a:extLst>
          </p:cNvPr>
          <p:cNvSpPr/>
          <p:nvPr/>
        </p:nvSpPr>
        <p:spPr>
          <a:xfrm>
            <a:off x="121920" y="2732316"/>
            <a:ext cx="1933303" cy="638988"/>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CH" sz="1400" dirty="0"/>
              <a:t>Momentane Windrichtung</a:t>
            </a:r>
          </a:p>
        </p:txBody>
      </p:sp>
      <p:sp>
        <p:nvSpPr>
          <p:cNvPr id="16" name="Rechteck 15">
            <a:extLst>
              <a:ext uri="{FF2B5EF4-FFF2-40B4-BE49-F238E27FC236}">
                <a16:creationId xmlns:a16="http://schemas.microsoft.com/office/drawing/2014/main" id="{CED9C617-D2D7-4CF7-9F71-DA254FD7F4BF}"/>
              </a:ext>
            </a:extLst>
          </p:cNvPr>
          <p:cNvSpPr/>
          <p:nvPr/>
        </p:nvSpPr>
        <p:spPr>
          <a:xfrm>
            <a:off x="4101740" y="2732316"/>
            <a:ext cx="1946364" cy="131717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CH" sz="1600" dirty="0"/>
              <a:t>Erwartete Maximaltemperatur</a:t>
            </a:r>
          </a:p>
        </p:txBody>
      </p:sp>
      <p:sp>
        <p:nvSpPr>
          <p:cNvPr id="17" name="Rechteck 16">
            <a:extLst>
              <a:ext uri="{FF2B5EF4-FFF2-40B4-BE49-F238E27FC236}">
                <a16:creationId xmlns:a16="http://schemas.microsoft.com/office/drawing/2014/main" id="{C0DC70B0-68D0-478E-8372-4EDEC4DC74A0}"/>
              </a:ext>
            </a:extLst>
          </p:cNvPr>
          <p:cNvSpPr/>
          <p:nvPr/>
        </p:nvSpPr>
        <p:spPr>
          <a:xfrm>
            <a:off x="8081555" y="2732316"/>
            <a:ext cx="1933302" cy="131717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CH" dirty="0"/>
              <a:t>Taupunkt</a:t>
            </a:r>
          </a:p>
        </p:txBody>
      </p:sp>
      <p:sp>
        <p:nvSpPr>
          <p:cNvPr id="18" name="Rechteck 17">
            <a:extLst>
              <a:ext uri="{FF2B5EF4-FFF2-40B4-BE49-F238E27FC236}">
                <a16:creationId xmlns:a16="http://schemas.microsoft.com/office/drawing/2014/main" id="{70A9BE96-063B-40C0-AD8E-46F8B58CB1B7}"/>
              </a:ext>
            </a:extLst>
          </p:cNvPr>
          <p:cNvSpPr/>
          <p:nvPr/>
        </p:nvSpPr>
        <p:spPr>
          <a:xfrm>
            <a:off x="121920" y="4260670"/>
            <a:ext cx="1933303" cy="833844"/>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CH" dirty="0"/>
          </a:p>
          <a:p>
            <a:pPr algn="ctr"/>
            <a:r>
              <a:rPr lang="de-CH" dirty="0"/>
              <a:t>Starkwindwarnung in Prozent</a:t>
            </a:r>
          </a:p>
        </p:txBody>
      </p:sp>
      <p:sp>
        <p:nvSpPr>
          <p:cNvPr id="19" name="Rechteck 18">
            <a:extLst>
              <a:ext uri="{FF2B5EF4-FFF2-40B4-BE49-F238E27FC236}">
                <a16:creationId xmlns:a16="http://schemas.microsoft.com/office/drawing/2014/main" id="{3D17405C-DFA6-4156-9000-56F4925FCFBD}"/>
              </a:ext>
            </a:extLst>
          </p:cNvPr>
          <p:cNvSpPr/>
          <p:nvPr/>
        </p:nvSpPr>
        <p:spPr>
          <a:xfrm>
            <a:off x="4093028" y="4260670"/>
            <a:ext cx="1955075" cy="833844"/>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CH" dirty="0"/>
              <a:t>Rekordhoch an diesem Tag</a:t>
            </a:r>
          </a:p>
        </p:txBody>
      </p:sp>
      <p:sp>
        <p:nvSpPr>
          <p:cNvPr id="20" name="Rechteck 19">
            <a:extLst>
              <a:ext uri="{FF2B5EF4-FFF2-40B4-BE49-F238E27FC236}">
                <a16:creationId xmlns:a16="http://schemas.microsoft.com/office/drawing/2014/main" id="{7F8EB559-A5C9-4845-8967-8B2A1FE5FD50}"/>
              </a:ext>
            </a:extLst>
          </p:cNvPr>
          <p:cNvSpPr/>
          <p:nvPr/>
        </p:nvSpPr>
        <p:spPr>
          <a:xfrm>
            <a:off x="8081553" y="4260670"/>
            <a:ext cx="3927565" cy="833844"/>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CH" dirty="0"/>
              <a:t>Luftdruck</a:t>
            </a:r>
          </a:p>
        </p:txBody>
      </p:sp>
      <p:sp>
        <p:nvSpPr>
          <p:cNvPr id="21" name="Rechteck 20">
            <a:extLst>
              <a:ext uri="{FF2B5EF4-FFF2-40B4-BE49-F238E27FC236}">
                <a16:creationId xmlns:a16="http://schemas.microsoft.com/office/drawing/2014/main" id="{46FC92AE-CC36-4310-826C-5C2A37AD93AF}"/>
              </a:ext>
            </a:extLst>
          </p:cNvPr>
          <p:cNvSpPr/>
          <p:nvPr/>
        </p:nvSpPr>
        <p:spPr>
          <a:xfrm>
            <a:off x="121920" y="5298077"/>
            <a:ext cx="3927565" cy="1390106"/>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CH" dirty="0"/>
          </a:p>
        </p:txBody>
      </p:sp>
      <p:sp>
        <p:nvSpPr>
          <p:cNvPr id="22" name="Rechteck 21">
            <a:extLst>
              <a:ext uri="{FF2B5EF4-FFF2-40B4-BE49-F238E27FC236}">
                <a16:creationId xmlns:a16="http://schemas.microsoft.com/office/drawing/2014/main" id="{DD20BB3E-2C77-4FF7-95C7-AB812E24B718}"/>
              </a:ext>
            </a:extLst>
          </p:cNvPr>
          <p:cNvSpPr/>
          <p:nvPr/>
        </p:nvSpPr>
        <p:spPr>
          <a:xfrm>
            <a:off x="4093027" y="5299165"/>
            <a:ext cx="3927565" cy="1389017"/>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CH" dirty="0"/>
          </a:p>
          <a:p>
            <a:pPr algn="ctr"/>
            <a:endParaRPr lang="de-CH" dirty="0"/>
          </a:p>
        </p:txBody>
      </p:sp>
      <p:sp>
        <p:nvSpPr>
          <p:cNvPr id="23" name="Rechteck 22">
            <a:extLst>
              <a:ext uri="{FF2B5EF4-FFF2-40B4-BE49-F238E27FC236}">
                <a16:creationId xmlns:a16="http://schemas.microsoft.com/office/drawing/2014/main" id="{54E7D350-4F6C-473C-9BB4-876DFB3F789B}"/>
              </a:ext>
            </a:extLst>
          </p:cNvPr>
          <p:cNvSpPr/>
          <p:nvPr/>
        </p:nvSpPr>
        <p:spPr>
          <a:xfrm>
            <a:off x="8064134" y="5299164"/>
            <a:ext cx="3927565" cy="137360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CH" dirty="0"/>
              <a:t>Disclaimer</a:t>
            </a:r>
          </a:p>
        </p:txBody>
      </p:sp>
      <p:sp>
        <p:nvSpPr>
          <p:cNvPr id="24" name="Rechteck 23">
            <a:extLst>
              <a:ext uri="{FF2B5EF4-FFF2-40B4-BE49-F238E27FC236}">
                <a16:creationId xmlns:a16="http://schemas.microsoft.com/office/drawing/2014/main" id="{8251BE2D-4B16-4095-8429-82EEEF8D1066}"/>
              </a:ext>
            </a:extLst>
          </p:cNvPr>
          <p:cNvSpPr/>
          <p:nvPr/>
        </p:nvSpPr>
        <p:spPr>
          <a:xfrm>
            <a:off x="2098767" y="679269"/>
            <a:ext cx="1933303" cy="1876697"/>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CH" dirty="0"/>
          </a:p>
        </p:txBody>
      </p:sp>
      <p:sp>
        <p:nvSpPr>
          <p:cNvPr id="25" name="Rechteck 24">
            <a:extLst>
              <a:ext uri="{FF2B5EF4-FFF2-40B4-BE49-F238E27FC236}">
                <a16:creationId xmlns:a16="http://schemas.microsoft.com/office/drawing/2014/main" id="{04020221-937D-4C80-B362-843B89FB1FE1}"/>
              </a:ext>
            </a:extLst>
          </p:cNvPr>
          <p:cNvSpPr/>
          <p:nvPr/>
        </p:nvSpPr>
        <p:spPr>
          <a:xfrm>
            <a:off x="4114800" y="674913"/>
            <a:ext cx="1933303" cy="1881054"/>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CH" dirty="0"/>
          </a:p>
        </p:txBody>
      </p:sp>
      <p:sp>
        <p:nvSpPr>
          <p:cNvPr id="26" name="Rechteck 25">
            <a:extLst>
              <a:ext uri="{FF2B5EF4-FFF2-40B4-BE49-F238E27FC236}">
                <a16:creationId xmlns:a16="http://schemas.microsoft.com/office/drawing/2014/main" id="{890EAB8E-3A6A-4AD3-9CFA-DDDBFECF94D1}"/>
              </a:ext>
            </a:extLst>
          </p:cNvPr>
          <p:cNvSpPr/>
          <p:nvPr/>
        </p:nvSpPr>
        <p:spPr>
          <a:xfrm>
            <a:off x="6087289" y="668381"/>
            <a:ext cx="1933303" cy="1881054"/>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CH" dirty="0"/>
          </a:p>
        </p:txBody>
      </p:sp>
      <p:sp>
        <p:nvSpPr>
          <p:cNvPr id="27" name="Rechteck 26">
            <a:extLst>
              <a:ext uri="{FF2B5EF4-FFF2-40B4-BE49-F238E27FC236}">
                <a16:creationId xmlns:a16="http://schemas.microsoft.com/office/drawing/2014/main" id="{905B1AF5-973E-45B9-B5EB-E906AFC25FB1}"/>
              </a:ext>
            </a:extLst>
          </p:cNvPr>
          <p:cNvSpPr/>
          <p:nvPr/>
        </p:nvSpPr>
        <p:spPr>
          <a:xfrm>
            <a:off x="8081553" y="668381"/>
            <a:ext cx="1933303" cy="1887586"/>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CH" sz="1600" dirty="0"/>
          </a:p>
        </p:txBody>
      </p:sp>
      <p:sp>
        <p:nvSpPr>
          <p:cNvPr id="28" name="Rechteck 27">
            <a:extLst>
              <a:ext uri="{FF2B5EF4-FFF2-40B4-BE49-F238E27FC236}">
                <a16:creationId xmlns:a16="http://schemas.microsoft.com/office/drawing/2014/main" id="{2341B2E4-E9A4-4E0A-80C1-666F5EB4309F}"/>
              </a:ext>
            </a:extLst>
          </p:cNvPr>
          <p:cNvSpPr/>
          <p:nvPr/>
        </p:nvSpPr>
        <p:spPr>
          <a:xfrm>
            <a:off x="10075815" y="674913"/>
            <a:ext cx="1933303" cy="1881054"/>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de-CH" dirty="0"/>
              <a:t>In den Letzen XY Jahren hat es X von XY Mal geregnet</a:t>
            </a:r>
          </a:p>
        </p:txBody>
      </p:sp>
      <p:sp>
        <p:nvSpPr>
          <p:cNvPr id="29" name="Flussdiagramm: Verbinder 28">
            <a:extLst>
              <a:ext uri="{FF2B5EF4-FFF2-40B4-BE49-F238E27FC236}">
                <a16:creationId xmlns:a16="http://schemas.microsoft.com/office/drawing/2014/main" id="{97DE4A13-9AFA-4E31-ABE2-C725203B23A9}"/>
              </a:ext>
            </a:extLst>
          </p:cNvPr>
          <p:cNvSpPr/>
          <p:nvPr/>
        </p:nvSpPr>
        <p:spPr>
          <a:xfrm>
            <a:off x="383177" y="832758"/>
            <a:ext cx="1410788" cy="1404254"/>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CH" dirty="0"/>
          </a:p>
        </p:txBody>
      </p:sp>
      <p:sp>
        <p:nvSpPr>
          <p:cNvPr id="30" name="Pfeil: nach oben 29">
            <a:extLst>
              <a:ext uri="{FF2B5EF4-FFF2-40B4-BE49-F238E27FC236}">
                <a16:creationId xmlns:a16="http://schemas.microsoft.com/office/drawing/2014/main" id="{BC44B1E1-5619-476E-A122-4F3F1A9B9E70}"/>
              </a:ext>
            </a:extLst>
          </p:cNvPr>
          <p:cNvSpPr/>
          <p:nvPr/>
        </p:nvSpPr>
        <p:spPr>
          <a:xfrm rot="2819930">
            <a:off x="1192676" y="960120"/>
            <a:ext cx="252549" cy="67055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1" name="Rechteck 30">
            <a:extLst>
              <a:ext uri="{FF2B5EF4-FFF2-40B4-BE49-F238E27FC236}">
                <a16:creationId xmlns:a16="http://schemas.microsoft.com/office/drawing/2014/main" id="{EED28BB2-169B-4186-B479-7316EA73D21F}"/>
              </a:ext>
            </a:extLst>
          </p:cNvPr>
          <p:cNvSpPr/>
          <p:nvPr/>
        </p:nvSpPr>
        <p:spPr>
          <a:xfrm>
            <a:off x="78376" y="378819"/>
            <a:ext cx="11991703" cy="23731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CH"/>
          </a:p>
        </p:txBody>
      </p:sp>
      <p:sp>
        <p:nvSpPr>
          <p:cNvPr id="32" name="Rechteck 31">
            <a:extLst>
              <a:ext uri="{FF2B5EF4-FFF2-40B4-BE49-F238E27FC236}">
                <a16:creationId xmlns:a16="http://schemas.microsoft.com/office/drawing/2014/main" id="{CA256197-EB69-41BA-BDFA-837E77BD7A01}"/>
              </a:ext>
            </a:extLst>
          </p:cNvPr>
          <p:cNvSpPr/>
          <p:nvPr/>
        </p:nvSpPr>
        <p:spPr>
          <a:xfrm>
            <a:off x="113211" y="410394"/>
            <a:ext cx="3918856" cy="22315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de-CH" dirty="0"/>
              <a:t>Wind</a:t>
            </a:r>
          </a:p>
        </p:txBody>
      </p:sp>
      <p:sp>
        <p:nvSpPr>
          <p:cNvPr id="33" name="Rechteck 32">
            <a:extLst>
              <a:ext uri="{FF2B5EF4-FFF2-40B4-BE49-F238E27FC236}">
                <a16:creationId xmlns:a16="http://schemas.microsoft.com/office/drawing/2014/main" id="{91457848-0066-44C4-B0BC-A9AFE19105C0}"/>
              </a:ext>
            </a:extLst>
          </p:cNvPr>
          <p:cNvSpPr/>
          <p:nvPr/>
        </p:nvSpPr>
        <p:spPr>
          <a:xfrm>
            <a:off x="4114800" y="386441"/>
            <a:ext cx="3905792" cy="22315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de-CH" dirty="0"/>
              <a:t>Temperatur</a:t>
            </a:r>
          </a:p>
        </p:txBody>
      </p:sp>
      <p:sp>
        <p:nvSpPr>
          <p:cNvPr id="34" name="Rechteck 33">
            <a:extLst>
              <a:ext uri="{FF2B5EF4-FFF2-40B4-BE49-F238E27FC236}">
                <a16:creationId xmlns:a16="http://schemas.microsoft.com/office/drawing/2014/main" id="{2FE7D12F-DB96-42EE-9058-488D94D4EC5A}"/>
              </a:ext>
            </a:extLst>
          </p:cNvPr>
          <p:cNvSpPr/>
          <p:nvPr/>
        </p:nvSpPr>
        <p:spPr>
          <a:xfrm>
            <a:off x="8068487" y="389159"/>
            <a:ext cx="3918856" cy="22315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de-CH" dirty="0"/>
              <a:t>Diverses</a:t>
            </a:r>
          </a:p>
        </p:txBody>
      </p:sp>
      <p:sp>
        <p:nvSpPr>
          <p:cNvPr id="35" name="Textfeld 34">
            <a:extLst>
              <a:ext uri="{FF2B5EF4-FFF2-40B4-BE49-F238E27FC236}">
                <a16:creationId xmlns:a16="http://schemas.microsoft.com/office/drawing/2014/main" id="{85F2F317-2E82-4F69-A956-13ADAC8D1C3F}"/>
              </a:ext>
            </a:extLst>
          </p:cNvPr>
          <p:cNvSpPr txBox="1"/>
          <p:nvPr/>
        </p:nvSpPr>
        <p:spPr>
          <a:xfrm>
            <a:off x="609600" y="1608908"/>
            <a:ext cx="931817" cy="253916"/>
          </a:xfrm>
          <a:prstGeom prst="rect">
            <a:avLst/>
          </a:prstGeom>
          <a:noFill/>
        </p:spPr>
        <p:txBody>
          <a:bodyPr wrap="square" rtlCol="0">
            <a:spAutoFit/>
          </a:bodyPr>
          <a:lstStyle/>
          <a:p>
            <a:r>
              <a:rPr lang="de-CH" sz="1050" dirty="0"/>
              <a:t>Windrichtung</a:t>
            </a:r>
          </a:p>
        </p:txBody>
      </p:sp>
      <p:sp>
        <p:nvSpPr>
          <p:cNvPr id="36" name="Halbbogen 35">
            <a:extLst>
              <a:ext uri="{FF2B5EF4-FFF2-40B4-BE49-F238E27FC236}">
                <a16:creationId xmlns:a16="http://schemas.microsoft.com/office/drawing/2014/main" id="{CCACC723-AD6B-4452-BCF7-5A29188D3177}"/>
              </a:ext>
            </a:extLst>
          </p:cNvPr>
          <p:cNvSpPr/>
          <p:nvPr/>
        </p:nvSpPr>
        <p:spPr>
          <a:xfrm>
            <a:off x="2368732" y="1157152"/>
            <a:ext cx="1393372" cy="1554484"/>
          </a:xfrm>
          <a:prstGeom prst="blockArc">
            <a:avLst>
              <a:gd name="adj1" fmla="val 10800000"/>
              <a:gd name="adj2" fmla="val 109277"/>
              <a:gd name="adj3" fmla="val 736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CH">
              <a:solidFill>
                <a:schemeClr val="tx1"/>
              </a:solidFill>
            </a:endParaRPr>
          </a:p>
        </p:txBody>
      </p:sp>
      <p:sp>
        <p:nvSpPr>
          <p:cNvPr id="37" name="Pfeil: nach oben 36">
            <a:extLst>
              <a:ext uri="{FF2B5EF4-FFF2-40B4-BE49-F238E27FC236}">
                <a16:creationId xmlns:a16="http://schemas.microsoft.com/office/drawing/2014/main" id="{C6295FDF-CF69-4B6B-87D9-CBDD2B4ADF29}"/>
              </a:ext>
            </a:extLst>
          </p:cNvPr>
          <p:cNvSpPr/>
          <p:nvPr/>
        </p:nvSpPr>
        <p:spPr>
          <a:xfrm rot="19152527">
            <a:off x="2804472" y="1254035"/>
            <a:ext cx="174172" cy="77505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Textfeld 37">
            <a:extLst>
              <a:ext uri="{FF2B5EF4-FFF2-40B4-BE49-F238E27FC236}">
                <a16:creationId xmlns:a16="http://schemas.microsoft.com/office/drawing/2014/main" id="{9363DDAE-08D5-491C-B756-EE75ACCF42F8}"/>
              </a:ext>
            </a:extLst>
          </p:cNvPr>
          <p:cNvSpPr txBox="1"/>
          <p:nvPr/>
        </p:nvSpPr>
        <p:spPr>
          <a:xfrm>
            <a:off x="2351314" y="1999019"/>
            <a:ext cx="1373464" cy="253916"/>
          </a:xfrm>
          <a:prstGeom prst="rect">
            <a:avLst/>
          </a:prstGeom>
          <a:noFill/>
        </p:spPr>
        <p:txBody>
          <a:bodyPr wrap="square" rtlCol="0">
            <a:spAutoFit/>
          </a:bodyPr>
          <a:lstStyle/>
          <a:p>
            <a:r>
              <a:rPr lang="de-CH" sz="1050" dirty="0"/>
              <a:t>Windgeschwindigkeit</a:t>
            </a:r>
          </a:p>
        </p:txBody>
      </p:sp>
      <p:sp>
        <p:nvSpPr>
          <p:cNvPr id="39" name="Rechteck 38">
            <a:extLst>
              <a:ext uri="{FF2B5EF4-FFF2-40B4-BE49-F238E27FC236}">
                <a16:creationId xmlns:a16="http://schemas.microsoft.com/office/drawing/2014/main" id="{387BF0A6-FB3B-4A84-AAB7-2C680A05379B}"/>
              </a:ext>
            </a:extLst>
          </p:cNvPr>
          <p:cNvSpPr/>
          <p:nvPr/>
        </p:nvSpPr>
        <p:spPr>
          <a:xfrm>
            <a:off x="2098767" y="2732950"/>
            <a:ext cx="1933303" cy="638988"/>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CH" sz="1400" dirty="0"/>
              <a:t>Windstärke</a:t>
            </a:r>
            <a:endParaRPr lang="de-CH" dirty="0"/>
          </a:p>
        </p:txBody>
      </p:sp>
      <p:sp>
        <p:nvSpPr>
          <p:cNvPr id="40" name="Rechteck 39">
            <a:extLst>
              <a:ext uri="{FF2B5EF4-FFF2-40B4-BE49-F238E27FC236}">
                <a16:creationId xmlns:a16="http://schemas.microsoft.com/office/drawing/2014/main" id="{CEB6A4BB-E653-4908-B85A-727FD4E27A61}"/>
              </a:ext>
            </a:extLst>
          </p:cNvPr>
          <p:cNvSpPr/>
          <p:nvPr/>
        </p:nvSpPr>
        <p:spPr>
          <a:xfrm>
            <a:off x="121920" y="3430260"/>
            <a:ext cx="1933303" cy="638988"/>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CH" sz="1400" dirty="0"/>
              <a:t>Durchschnittliche Windrichtung</a:t>
            </a:r>
          </a:p>
        </p:txBody>
      </p:sp>
      <p:sp>
        <p:nvSpPr>
          <p:cNvPr id="41" name="Rechteck 40">
            <a:extLst>
              <a:ext uri="{FF2B5EF4-FFF2-40B4-BE49-F238E27FC236}">
                <a16:creationId xmlns:a16="http://schemas.microsoft.com/office/drawing/2014/main" id="{59121CE5-2A8D-4028-97BB-29318400F968}"/>
              </a:ext>
            </a:extLst>
          </p:cNvPr>
          <p:cNvSpPr/>
          <p:nvPr/>
        </p:nvSpPr>
        <p:spPr>
          <a:xfrm>
            <a:off x="2098767" y="3430894"/>
            <a:ext cx="1933303" cy="638988"/>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CH" sz="1400" dirty="0"/>
              <a:t>Maximale Windböen</a:t>
            </a:r>
          </a:p>
        </p:txBody>
      </p:sp>
      <p:sp>
        <p:nvSpPr>
          <p:cNvPr id="42" name="Rechteck 41">
            <a:extLst>
              <a:ext uri="{FF2B5EF4-FFF2-40B4-BE49-F238E27FC236}">
                <a16:creationId xmlns:a16="http://schemas.microsoft.com/office/drawing/2014/main" id="{28068848-5662-43AA-9D88-A39342BAC7D7}"/>
              </a:ext>
            </a:extLst>
          </p:cNvPr>
          <p:cNvSpPr/>
          <p:nvPr/>
        </p:nvSpPr>
        <p:spPr>
          <a:xfrm>
            <a:off x="2098764" y="4256315"/>
            <a:ext cx="1933303" cy="833844"/>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CH" dirty="0"/>
          </a:p>
          <a:p>
            <a:pPr algn="ctr"/>
            <a:r>
              <a:rPr lang="de-CH" dirty="0"/>
              <a:t>Sturmwarnung in Prozent</a:t>
            </a:r>
          </a:p>
        </p:txBody>
      </p:sp>
      <p:graphicFrame>
        <p:nvGraphicFramePr>
          <p:cNvPr id="45" name="Diagramm 44">
            <a:extLst>
              <a:ext uri="{FF2B5EF4-FFF2-40B4-BE49-F238E27FC236}">
                <a16:creationId xmlns:a16="http://schemas.microsoft.com/office/drawing/2014/main" id="{41C66A07-E048-488B-846D-E46B8FEDA749}"/>
              </a:ext>
            </a:extLst>
          </p:cNvPr>
          <p:cNvGraphicFramePr/>
          <p:nvPr>
            <p:extLst>
              <p:ext uri="{D42A27DB-BD31-4B8C-83A1-F6EECF244321}">
                <p14:modId xmlns:p14="http://schemas.microsoft.com/office/powerpoint/2010/main" val="2478575988"/>
              </p:ext>
            </p:extLst>
          </p:nvPr>
        </p:nvGraphicFramePr>
        <p:xfrm>
          <a:off x="121920" y="5346380"/>
          <a:ext cx="3892727" cy="137469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6" name="Diagramm 45">
            <a:extLst>
              <a:ext uri="{FF2B5EF4-FFF2-40B4-BE49-F238E27FC236}">
                <a16:creationId xmlns:a16="http://schemas.microsoft.com/office/drawing/2014/main" id="{5E43BD6C-4645-41EE-9582-EFE5A22B6FA6}"/>
              </a:ext>
            </a:extLst>
          </p:cNvPr>
          <p:cNvGraphicFramePr/>
          <p:nvPr/>
        </p:nvGraphicFramePr>
        <p:xfrm>
          <a:off x="4058189" y="5298077"/>
          <a:ext cx="3892727" cy="1374691"/>
        </p:xfrm>
        <a:graphic>
          <a:graphicData uri="http://schemas.openxmlformats.org/drawingml/2006/chart">
            <c:chart xmlns:c="http://schemas.openxmlformats.org/drawingml/2006/chart" xmlns:r="http://schemas.openxmlformats.org/officeDocument/2006/relationships" r:id="rId3"/>
          </a:graphicData>
        </a:graphic>
      </p:graphicFrame>
      <p:sp>
        <p:nvSpPr>
          <p:cNvPr id="47" name="Textfeld 46">
            <a:extLst>
              <a:ext uri="{FF2B5EF4-FFF2-40B4-BE49-F238E27FC236}">
                <a16:creationId xmlns:a16="http://schemas.microsoft.com/office/drawing/2014/main" id="{6247DFA8-836D-4DDE-8593-BCB8820D176A}"/>
              </a:ext>
            </a:extLst>
          </p:cNvPr>
          <p:cNvSpPr txBox="1"/>
          <p:nvPr/>
        </p:nvSpPr>
        <p:spPr>
          <a:xfrm>
            <a:off x="1153889" y="6231800"/>
            <a:ext cx="1968137" cy="253916"/>
          </a:xfrm>
          <a:prstGeom prst="rect">
            <a:avLst/>
          </a:prstGeom>
          <a:noFill/>
        </p:spPr>
        <p:txBody>
          <a:bodyPr wrap="square" rtlCol="0">
            <a:spAutoFit/>
          </a:bodyPr>
          <a:lstStyle/>
          <a:p>
            <a:r>
              <a:rPr lang="de-CH" sz="1050" dirty="0"/>
              <a:t>Verlauf Windgeschwindigkeit</a:t>
            </a:r>
          </a:p>
        </p:txBody>
      </p:sp>
      <p:sp>
        <p:nvSpPr>
          <p:cNvPr id="48" name="Textfeld 47">
            <a:extLst>
              <a:ext uri="{FF2B5EF4-FFF2-40B4-BE49-F238E27FC236}">
                <a16:creationId xmlns:a16="http://schemas.microsoft.com/office/drawing/2014/main" id="{1BDCB770-C0C9-4894-AF0E-5ADC33F15659}"/>
              </a:ext>
            </a:extLst>
          </p:cNvPr>
          <p:cNvSpPr txBox="1"/>
          <p:nvPr/>
        </p:nvSpPr>
        <p:spPr>
          <a:xfrm>
            <a:off x="5142724" y="6225265"/>
            <a:ext cx="1968137" cy="253916"/>
          </a:xfrm>
          <a:prstGeom prst="rect">
            <a:avLst/>
          </a:prstGeom>
          <a:noFill/>
        </p:spPr>
        <p:txBody>
          <a:bodyPr wrap="square" rtlCol="0">
            <a:spAutoFit/>
          </a:bodyPr>
          <a:lstStyle/>
          <a:p>
            <a:r>
              <a:rPr lang="de-CH" sz="1050" dirty="0"/>
              <a:t>Verlauf Lufttemperatur</a:t>
            </a:r>
          </a:p>
        </p:txBody>
      </p:sp>
      <p:sp>
        <p:nvSpPr>
          <p:cNvPr id="49" name="Textfeld 48">
            <a:extLst>
              <a:ext uri="{FF2B5EF4-FFF2-40B4-BE49-F238E27FC236}">
                <a16:creationId xmlns:a16="http://schemas.microsoft.com/office/drawing/2014/main" id="{1261A6CD-BFFE-48A5-9B31-A787E3142603}"/>
              </a:ext>
            </a:extLst>
          </p:cNvPr>
          <p:cNvSpPr txBox="1"/>
          <p:nvPr/>
        </p:nvSpPr>
        <p:spPr>
          <a:xfrm>
            <a:off x="4443859" y="2142027"/>
            <a:ext cx="1373464" cy="415498"/>
          </a:xfrm>
          <a:prstGeom prst="rect">
            <a:avLst/>
          </a:prstGeom>
          <a:noFill/>
        </p:spPr>
        <p:txBody>
          <a:bodyPr wrap="square" rtlCol="0">
            <a:spAutoFit/>
          </a:bodyPr>
          <a:lstStyle/>
          <a:p>
            <a:pPr algn="ctr"/>
            <a:r>
              <a:rPr lang="de-CH" sz="1050" dirty="0"/>
              <a:t>Lufttemperatur (Thermometer)</a:t>
            </a:r>
          </a:p>
        </p:txBody>
      </p:sp>
      <p:sp>
        <p:nvSpPr>
          <p:cNvPr id="50" name="Textfeld 49">
            <a:extLst>
              <a:ext uri="{FF2B5EF4-FFF2-40B4-BE49-F238E27FC236}">
                <a16:creationId xmlns:a16="http://schemas.microsoft.com/office/drawing/2014/main" id="{A1E5221D-A952-46BC-948B-78158C5D0EF4}"/>
              </a:ext>
            </a:extLst>
          </p:cNvPr>
          <p:cNvSpPr txBox="1"/>
          <p:nvPr/>
        </p:nvSpPr>
        <p:spPr>
          <a:xfrm>
            <a:off x="6367208" y="2145698"/>
            <a:ext cx="1373464" cy="415498"/>
          </a:xfrm>
          <a:prstGeom prst="rect">
            <a:avLst/>
          </a:prstGeom>
          <a:noFill/>
        </p:spPr>
        <p:txBody>
          <a:bodyPr wrap="square" rtlCol="0">
            <a:spAutoFit/>
          </a:bodyPr>
          <a:lstStyle/>
          <a:p>
            <a:pPr algn="ctr"/>
            <a:r>
              <a:rPr lang="de-CH" sz="1050" dirty="0"/>
              <a:t>Gefühlte Temperatur (Thermometer)</a:t>
            </a:r>
          </a:p>
        </p:txBody>
      </p:sp>
      <p:sp>
        <p:nvSpPr>
          <p:cNvPr id="51" name="Flussdiagramm: Verzögerung 50">
            <a:extLst>
              <a:ext uri="{FF2B5EF4-FFF2-40B4-BE49-F238E27FC236}">
                <a16:creationId xmlns:a16="http://schemas.microsoft.com/office/drawing/2014/main" id="{D75020A7-E70A-4F29-A26B-8C051BA60F65}"/>
              </a:ext>
            </a:extLst>
          </p:cNvPr>
          <p:cNvSpPr/>
          <p:nvPr/>
        </p:nvSpPr>
        <p:spPr>
          <a:xfrm rot="5400000">
            <a:off x="4553194" y="1451978"/>
            <a:ext cx="1134609" cy="78096"/>
          </a:xfrm>
          <a:prstGeom prst="flowChartDelay">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CH"/>
          </a:p>
        </p:txBody>
      </p:sp>
      <p:sp>
        <p:nvSpPr>
          <p:cNvPr id="52" name="Flussdiagramm: Verzögerung 51">
            <a:extLst>
              <a:ext uri="{FF2B5EF4-FFF2-40B4-BE49-F238E27FC236}">
                <a16:creationId xmlns:a16="http://schemas.microsoft.com/office/drawing/2014/main" id="{558B5F8E-E505-4C2C-A938-71EDA268BE23}"/>
              </a:ext>
            </a:extLst>
          </p:cNvPr>
          <p:cNvSpPr/>
          <p:nvPr/>
        </p:nvSpPr>
        <p:spPr>
          <a:xfrm rot="5400000">
            <a:off x="6491334" y="1458506"/>
            <a:ext cx="1134609" cy="78096"/>
          </a:xfrm>
          <a:prstGeom prst="flowChartDelay">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CH"/>
          </a:p>
        </p:txBody>
      </p:sp>
      <p:sp>
        <p:nvSpPr>
          <p:cNvPr id="53" name="Flussdiagramm: Verzögerung 52">
            <a:extLst>
              <a:ext uri="{FF2B5EF4-FFF2-40B4-BE49-F238E27FC236}">
                <a16:creationId xmlns:a16="http://schemas.microsoft.com/office/drawing/2014/main" id="{C003E579-DCFB-4F11-90F4-6654B102359F}"/>
              </a:ext>
            </a:extLst>
          </p:cNvPr>
          <p:cNvSpPr/>
          <p:nvPr/>
        </p:nvSpPr>
        <p:spPr>
          <a:xfrm rot="5400000">
            <a:off x="4841809" y="1750320"/>
            <a:ext cx="566054" cy="87242"/>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5" name="Flussdiagramm: Verzögerung 54">
            <a:extLst>
              <a:ext uri="{FF2B5EF4-FFF2-40B4-BE49-F238E27FC236}">
                <a16:creationId xmlns:a16="http://schemas.microsoft.com/office/drawing/2014/main" id="{E7F611D4-045A-42B2-9871-D216D1372E12}"/>
              </a:ext>
            </a:extLst>
          </p:cNvPr>
          <p:cNvSpPr/>
          <p:nvPr/>
        </p:nvSpPr>
        <p:spPr>
          <a:xfrm rot="5400000">
            <a:off x="6827619" y="1803314"/>
            <a:ext cx="465860" cy="92061"/>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7" name="Textfeld 56">
            <a:extLst>
              <a:ext uri="{FF2B5EF4-FFF2-40B4-BE49-F238E27FC236}">
                <a16:creationId xmlns:a16="http://schemas.microsoft.com/office/drawing/2014/main" id="{7D690C67-F54B-4F1B-8C42-F5015C896D03}"/>
              </a:ext>
            </a:extLst>
          </p:cNvPr>
          <p:cNvSpPr txBox="1"/>
          <p:nvPr/>
        </p:nvSpPr>
        <p:spPr>
          <a:xfrm>
            <a:off x="4621857" y="1387648"/>
            <a:ext cx="1015076" cy="253916"/>
          </a:xfrm>
          <a:prstGeom prst="rect">
            <a:avLst/>
          </a:prstGeom>
          <a:noFill/>
        </p:spPr>
        <p:txBody>
          <a:bodyPr wrap="square" rtlCol="0">
            <a:spAutoFit/>
          </a:bodyPr>
          <a:lstStyle/>
          <a:p>
            <a:r>
              <a:rPr lang="de-CH" sz="1050" dirty="0"/>
              <a:t>10°C -</a:t>
            </a:r>
          </a:p>
        </p:txBody>
      </p:sp>
      <p:sp>
        <p:nvSpPr>
          <p:cNvPr id="58" name="Textfeld 57">
            <a:extLst>
              <a:ext uri="{FF2B5EF4-FFF2-40B4-BE49-F238E27FC236}">
                <a16:creationId xmlns:a16="http://schemas.microsoft.com/office/drawing/2014/main" id="{FDDD7F30-A903-4A27-A53A-4108D9394493}"/>
              </a:ext>
            </a:extLst>
          </p:cNvPr>
          <p:cNvSpPr txBox="1"/>
          <p:nvPr/>
        </p:nvSpPr>
        <p:spPr>
          <a:xfrm>
            <a:off x="6603348" y="1488482"/>
            <a:ext cx="1015076" cy="253916"/>
          </a:xfrm>
          <a:prstGeom prst="rect">
            <a:avLst/>
          </a:prstGeom>
          <a:noFill/>
        </p:spPr>
        <p:txBody>
          <a:bodyPr wrap="square" rtlCol="0">
            <a:spAutoFit/>
          </a:bodyPr>
          <a:lstStyle/>
          <a:p>
            <a:r>
              <a:rPr lang="de-CH" sz="1050" dirty="0"/>
              <a:t>8°C -</a:t>
            </a:r>
          </a:p>
        </p:txBody>
      </p:sp>
      <p:sp>
        <p:nvSpPr>
          <p:cNvPr id="59" name="Rechteck 58">
            <a:extLst>
              <a:ext uri="{FF2B5EF4-FFF2-40B4-BE49-F238E27FC236}">
                <a16:creationId xmlns:a16="http://schemas.microsoft.com/office/drawing/2014/main" id="{B852813E-3DC3-4DA8-89AD-7C2CF80D19A4}"/>
              </a:ext>
            </a:extLst>
          </p:cNvPr>
          <p:cNvSpPr/>
          <p:nvPr/>
        </p:nvSpPr>
        <p:spPr>
          <a:xfrm>
            <a:off x="6089779" y="2732316"/>
            <a:ext cx="1946364" cy="131717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CH" sz="1600" dirty="0"/>
              <a:t>Erwartete Minimaltemperatur</a:t>
            </a:r>
          </a:p>
        </p:txBody>
      </p:sp>
      <p:sp>
        <p:nvSpPr>
          <p:cNvPr id="60" name="Rechteck 59">
            <a:extLst>
              <a:ext uri="{FF2B5EF4-FFF2-40B4-BE49-F238E27FC236}">
                <a16:creationId xmlns:a16="http://schemas.microsoft.com/office/drawing/2014/main" id="{2549803B-0198-4492-90C1-40CBA40B93A6}"/>
              </a:ext>
            </a:extLst>
          </p:cNvPr>
          <p:cNvSpPr/>
          <p:nvPr/>
        </p:nvSpPr>
        <p:spPr>
          <a:xfrm>
            <a:off x="6095997" y="4256315"/>
            <a:ext cx="1955075" cy="833844"/>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CH" dirty="0"/>
              <a:t>Rekordtief an diesem Tag</a:t>
            </a:r>
          </a:p>
        </p:txBody>
      </p:sp>
      <p:sp>
        <p:nvSpPr>
          <p:cNvPr id="61" name="Textfeld 60">
            <a:extLst>
              <a:ext uri="{FF2B5EF4-FFF2-40B4-BE49-F238E27FC236}">
                <a16:creationId xmlns:a16="http://schemas.microsoft.com/office/drawing/2014/main" id="{44193D01-4C8D-41B2-B79D-D5F45BC1338F}"/>
              </a:ext>
            </a:extLst>
          </p:cNvPr>
          <p:cNvSpPr txBox="1"/>
          <p:nvPr/>
        </p:nvSpPr>
        <p:spPr>
          <a:xfrm>
            <a:off x="8093377" y="2142027"/>
            <a:ext cx="1991150" cy="253916"/>
          </a:xfrm>
          <a:prstGeom prst="rect">
            <a:avLst/>
          </a:prstGeom>
          <a:noFill/>
        </p:spPr>
        <p:txBody>
          <a:bodyPr wrap="square" rtlCol="0">
            <a:spAutoFit/>
          </a:bodyPr>
          <a:lstStyle/>
          <a:p>
            <a:r>
              <a:rPr lang="de-CH" sz="1050" dirty="0"/>
              <a:t>Niederschlagswahrscheinlichkeit</a:t>
            </a:r>
          </a:p>
        </p:txBody>
      </p:sp>
      <p:pic>
        <p:nvPicPr>
          <p:cNvPr id="63" name="Grafik 62" descr="Regen">
            <a:extLst>
              <a:ext uri="{FF2B5EF4-FFF2-40B4-BE49-F238E27FC236}">
                <a16:creationId xmlns:a16="http://schemas.microsoft.com/office/drawing/2014/main" id="{E62DB71C-6C62-4F2E-81A7-5BC43830D3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25680" y="1004945"/>
            <a:ext cx="1126543" cy="1126543"/>
          </a:xfrm>
          <a:prstGeom prst="rect">
            <a:avLst/>
          </a:prstGeom>
        </p:spPr>
      </p:pic>
      <p:sp>
        <p:nvSpPr>
          <p:cNvPr id="64" name="Rechteck 63">
            <a:extLst>
              <a:ext uri="{FF2B5EF4-FFF2-40B4-BE49-F238E27FC236}">
                <a16:creationId xmlns:a16="http://schemas.microsoft.com/office/drawing/2014/main" id="{B455C58A-8FF7-49CD-9F6E-0F19797A035F}"/>
              </a:ext>
            </a:extLst>
          </p:cNvPr>
          <p:cNvSpPr/>
          <p:nvPr/>
        </p:nvSpPr>
        <p:spPr>
          <a:xfrm>
            <a:off x="10080170" y="2732316"/>
            <a:ext cx="1933302" cy="131717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CH" dirty="0"/>
              <a:t>Luftfeuchtigkeit</a:t>
            </a:r>
          </a:p>
        </p:txBody>
      </p:sp>
      <p:sp>
        <p:nvSpPr>
          <p:cNvPr id="2" name="Rechteck 1">
            <a:extLst>
              <a:ext uri="{FF2B5EF4-FFF2-40B4-BE49-F238E27FC236}">
                <a16:creationId xmlns:a16="http://schemas.microsoft.com/office/drawing/2014/main" id="{DF4D8394-6104-4666-B8D5-AF8E7338330B}"/>
              </a:ext>
            </a:extLst>
          </p:cNvPr>
          <p:cNvSpPr/>
          <p:nvPr/>
        </p:nvSpPr>
        <p:spPr>
          <a:xfrm>
            <a:off x="2572450" y="85997"/>
            <a:ext cx="2433726" cy="3931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de-CH" dirty="0" err="1"/>
              <a:t>Plotly</a:t>
            </a:r>
            <a:endParaRPr lang="de-CH" dirty="0"/>
          </a:p>
        </p:txBody>
      </p:sp>
    </p:spTree>
    <p:extLst>
      <p:ext uri="{BB962C8B-B14F-4D97-AF65-F5344CB8AC3E}">
        <p14:creationId xmlns:p14="http://schemas.microsoft.com/office/powerpoint/2010/main" val="2476000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56C1FB6A-5A0B-47E8-9FC3-B1BCB9CC1237}"/>
              </a:ext>
            </a:extLst>
          </p:cNvPr>
          <p:cNvSpPr/>
          <p:nvPr/>
        </p:nvSpPr>
        <p:spPr>
          <a:xfrm>
            <a:off x="78377" y="60961"/>
            <a:ext cx="11991703" cy="284112"/>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CH"/>
          </a:p>
        </p:txBody>
      </p:sp>
      <p:sp>
        <p:nvSpPr>
          <p:cNvPr id="5" name="Rechteck 4">
            <a:extLst>
              <a:ext uri="{FF2B5EF4-FFF2-40B4-BE49-F238E27FC236}">
                <a16:creationId xmlns:a16="http://schemas.microsoft.com/office/drawing/2014/main" id="{E7A17AD2-4F47-4836-A0DD-AD75CC0F4DAA}"/>
              </a:ext>
            </a:extLst>
          </p:cNvPr>
          <p:cNvSpPr/>
          <p:nvPr/>
        </p:nvSpPr>
        <p:spPr>
          <a:xfrm>
            <a:off x="78376" y="633545"/>
            <a:ext cx="11991703" cy="196160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CH"/>
          </a:p>
        </p:txBody>
      </p:sp>
      <p:sp>
        <p:nvSpPr>
          <p:cNvPr id="6" name="Rechteck 5">
            <a:extLst>
              <a:ext uri="{FF2B5EF4-FFF2-40B4-BE49-F238E27FC236}">
                <a16:creationId xmlns:a16="http://schemas.microsoft.com/office/drawing/2014/main" id="{743AFA5C-BC60-4FB6-AACE-13C2A6DBC439}"/>
              </a:ext>
            </a:extLst>
          </p:cNvPr>
          <p:cNvSpPr/>
          <p:nvPr/>
        </p:nvSpPr>
        <p:spPr>
          <a:xfrm>
            <a:off x="69666" y="2666999"/>
            <a:ext cx="11991703" cy="1452155"/>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CH"/>
          </a:p>
        </p:txBody>
      </p:sp>
      <p:sp>
        <p:nvSpPr>
          <p:cNvPr id="7" name="Rechteck 6">
            <a:extLst>
              <a:ext uri="{FF2B5EF4-FFF2-40B4-BE49-F238E27FC236}">
                <a16:creationId xmlns:a16="http://schemas.microsoft.com/office/drawing/2014/main" id="{3BD8AE75-091F-4CA8-B83D-2EA715846162}"/>
              </a:ext>
            </a:extLst>
          </p:cNvPr>
          <p:cNvSpPr/>
          <p:nvPr/>
        </p:nvSpPr>
        <p:spPr>
          <a:xfrm>
            <a:off x="78376" y="4190999"/>
            <a:ext cx="11991703" cy="964475"/>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CH"/>
          </a:p>
        </p:txBody>
      </p:sp>
      <p:sp>
        <p:nvSpPr>
          <p:cNvPr id="8" name="Rechteck 7">
            <a:extLst>
              <a:ext uri="{FF2B5EF4-FFF2-40B4-BE49-F238E27FC236}">
                <a16:creationId xmlns:a16="http://schemas.microsoft.com/office/drawing/2014/main" id="{18AD54E9-71F5-4D87-AE0B-991991170E76}"/>
              </a:ext>
            </a:extLst>
          </p:cNvPr>
          <p:cNvSpPr/>
          <p:nvPr/>
        </p:nvSpPr>
        <p:spPr>
          <a:xfrm>
            <a:off x="78376" y="5227320"/>
            <a:ext cx="11991703" cy="15240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CH"/>
          </a:p>
        </p:txBody>
      </p:sp>
      <p:sp>
        <p:nvSpPr>
          <p:cNvPr id="9" name="Rechteck 8">
            <a:extLst>
              <a:ext uri="{FF2B5EF4-FFF2-40B4-BE49-F238E27FC236}">
                <a16:creationId xmlns:a16="http://schemas.microsoft.com/office/drawing/2014/main" id="{3D72500C-4C4B-4902-9773-5A699C9500A6}"/>
              </a:ext>
            </a:extLst>
          </p:cNvPr>
          <p:cNvSpPr/>
          <p:nvPr/>
        </p:nvSpPr>
        <p:spPr>
          <a:xfrm>
            <a:off x="113211" y="87085"/>
            <a:ext cx="3074126" cy="22315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CH" dirty="0"/>
              <a:t>STATIONSNAME</a:t>
            </a:r>
          </a:p>
        </p:txBody>
      </p:sp>
      <p:sp>
        <p:nvSpPr>
          <p:cNvPr id="10" name="Rechteck 9">
            <a:extLst>
              <a:ext uri="{FF2B5EF4-FFF2-40B4-BE49-F238E27FC236}">
                <a16:creationId xmlns:a16="http://schemas.microsoft.com/office/drawing/2014/main" id="{ED7C1197-87F7-4686-BEDC-99F408CD03AE}"/>
              </a:ext>
            </a:extLst>
          </p:cNvPr>
          <p:cNvSpPr/>
          <p:nvPr/>
        </p:nvSpPr>
        <p:spPr>
          <a:xfrm>
            <a:off x="8987243" y="85997"/>
            <a:ext cx="3074126" cy="223151"/>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CH" dirty="0"/>
              <a:t>Zuletzt Aktualisiert um XY</a:t>
            </a:r>
          </a:p>
        </p:txBody>
      </p:sp>
      <p:sp>
        <p:nvSpPr>
          <p:cNvPr id="11" name="Rechteck 10">
            <a:extLst>
              <a:ext uri="{FF2B5EF4-FFF2-40B4-BE49-F238E27FC236}">
                <a16:creationId xmlns:a16="http://schemas.microsoft.com/office/drawing/2014/main" id="{85991301-0E88-4E6B-95DF-1177A3BC1AB1}"/>
              </a:ext>
            </a:extLst>
          </p:cNvPr>
          <p:cNvSpPr/>
          <p:nvPr/>
        </p:nvSpPr>
        <p:spPr>
          <a:xfrm>
            <a:off x="4537164" y="85997"/>
            <a:ext cx="3074126" cy="223151"/>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CH" dirty="0"/>
              <a:t>CURRENT TIME</a:t>
            </a:r>
          </a:p>
        </p:txBody>
      </p:sp>
      <p:sp>
        <p:nvSpPr>
          <p:cNvPr id="12" name="Rechteck 11">
            <a:extLst>
              <a:ext uri="{FF2B5EF4-FFF2-40B4-BE49-F238E27FC236}">
                <a16:creationId xmlns:a16="http://schemas.microsoft.com/office/drawing/2014/main" id="{FF9C1623-7DF2-4BA1-BE28-D5699AC1473E}"/>
              </a:ext>
            </a:extLst>
          </p:cNvPr>
          <p:cNvSpPr/>
          <p:nvPr/>
        </p:nvSpPr>
        <p:spPr>
          <a:xfrm>
            <a:off x="121920" y="679268"/>
            <a:ext cx="1933303" cy="188105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CH" dirty="0"/>
          </a:p>
        </p:txBody>
      </p:sp>
      <p:sp>
        <p:nvSpPr>
          <p:cNvPr id="15" name="Rechteck 14">
            <a:extLst>
              <a:ext uri="{FF2B5EF4-FFF2-40B4-BE49-F238E27FC236}">
                <a16:creationId xmlns:a16="http://schemas.microsoft.com/office/drawing/2014/main" id="{5B3AD051-B4DF-427F-9AB0-5AC8D74DF3B6}"/>
              </a:ext>
            </a:extLst>
          </p:cNvPr>
          <p:cNvSpPr/>
          <p:nvPr/>
        </p:nvSpPr>
        <p:spPr>
          <a:xfrm>
            <a:off x="148042" y="2757705"/>
            <a:ext cx="1933303" cy="638988"/>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CH" sz="1400" dirty="0"/>
              <a:t>Momentane Windrichtung</a:t>
            </a:r>
          </a:p>
        </p:txBody>
      </p:sp>
      <p:sp>
        <p:nvSpPr>
          <p:cNvPr id="16" name="Rechteck 15">
            <a:extLst>
              <a:ext uri="{FF2B5EF4-FFF2-40B4-BE49-F238E27FC236}">
                <a16:creationId xmlns:a16="http://schemas.microsoft.com/office/drawing/2014/main" id="{CED9C617-D2D7-4CF7-9F71-DA254FD7F4BF}"/>
              </a:ext>
            </a:extLst>
          </p:cNvPr>
          <p:cNvSpPr/>
          <p:nvPr/>
        </p:nvSpPr>
        <p:spPr>
          <a:xfrm>
            <a:off x="4127862" y="2757705"/>
            <a:ext cx="1946364" cy="131717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CH" sz="1600" dirty="0"/>
              <a:t>Erwartete Maximaltemperatur</a:t>
            </a:r>
          </a:p>
        </p:txBody>
      </p:sp>
      <p:sp>
        <p:nvSpPr>
          <p:cNvPr id="17" name="Rechteck 16">
            <a:extLst>
              <a:ext uri="{FF2B5EF4-FFF2-40B4-BE49-F238E27FC236}">
                <a16:creationId xmlns:a16="http://schemas.microsoft.com/office/drawing/2014/main" id="{C0DC70B0-68D0-478E-8372-4EDEC4DC74A0}"/>
              </a:ext>
            </a:extLst>
          </p:cNvPr>
          <p:cNvSpPr/>
          <p:nvPr/>
        </p:nvSpPr>
        <p:spPr>
          <a:xfrm>
            <a:off x="8107677" y="2757705"/>
            <a:ext cx="1933302" cy="131717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CH" dirty="0"/>
              <a:t>Taupunkt</a:t>
            </a:r>
          </a:p>
        </p:txBody>
      </p:sp>
      <p:sp>
        <p:nvSpPr>
          <p:cNvPr id="18" name="Rechteck 17">
            <a:extLst>
              <a:ext uri="{FF2B5EF4-FFF2-40B4-BE49-F238E27FC236}">
                <a16:creationId xmlns:a16="http://schemas.microsoft.com/office/drawing/2014/main" id="{70A9BE96-063B-40C0-AD8E-46F8B58CB1B7}"/>
              </a:ext>
            </a:extLst>
          </p:cNvPr>
          <p:cNvSpPr/>
          <p:nvPr/>
        </p:nvSpPr>
        <p:spPr>
          <a:xfrm>
            <a:off x="148042" y="4286059"/>
            <a:ext cx="1933303" cy="833844"/>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CH" dirty="0"/>
          </a:p>
          <a:p>
            <a:pPr algn="ctr"/>
            <a:r>
              <a:rPr lang="de-CH" dirty="0"/>
              <a:t>Starkwindwarnung in Prozent</a:t>
            </a:r>
          </a:p>
        </p:txBody>
      </p:sp>
      <p:sp>
        <p:nvSpPr>
          <p:cNvPr id="19" name="Rechteck 18">
            <a:extLst>
              <a:ext uri="{FF2B5EF4-FFF2-40B4-BE49-F238E27FC236}">
                <a16:creationId xmlns:a16="http://schemas.microsoft.com/office/drawing/2014/main" id="{3D17405C-DFA6-4156-9000-56F4925FCFBD}"/>
              </a:ext>
            </a:extLst>
          </p:cNvPr>
          <p:cNvSpPr/>
          <p:nvPr/>
        </p:nvSpPr>
        <p:spPr>
          <a:xfrm>
            <a:off x="4093028" y="4286059"/>
            <a:ext cx="1955075" cy="833844"/>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CH" dirty="0"/>
              <a:t>Rekordhoch an diesem Tag</a:t>
            </a:r>
          </a:p>
        </p:txBody>
      </p:sp>
      <p:sp>
        <p:nvSpPr>
          <p:cNvPr id="20" name="Rechteck 19">
            <a:extLst>
              <a:ext uri="{FF2B5EF4-FFF2-40B4-BE49-F238E27FC236}">
                <a16:creationId xmlns:a16="http://schemas.microsoft.com/office/drawing/2014/main" id="{7F8EB559-A5C9-4845-8967-8B2A1FE5FD50}"/>
              </a:ext>
            </a:extLst>
          </p:cNvPr>
          <p:cNvSpPr/>
          <p:nvPr/>
        </p:nvSpPr>
        <p:spPr>
          <a:xfrm>
            <a:off x="8081553" y="4286059"/>
            <a:ext cx="3927565" cy="833844"/>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CH" dirty="0"/>
              <a:t>Luftdruck</a:t>
            </a:r>
          </a:p>
        </p:txBody>
      </p:sp>
      <p:sp>
        <p:nvSpPr>
          <p:cNvPr id="21" name="Rechteck 20">
            <a:extLst>
              <a:ext uri="{FF2B5EF4-FFF2-40B4-BE49-F238E27FC236}">
                <a16:creationId xmlns:a16="http://schemas.microsoft.com/office/drawing/2014/main" id="{46FC92AE-CC36-4310-826C-5C2A37AD93AF}"/>
              </a:ext>
            </a:extLst>
          </p:cNvPr>
          <p:cNvSpPr/>
          <p:nvPr/>
        </p:nvSpPr>
        <p:spPr>
          <a:xfrm>
            <a:off x="121920" y="5298077"/>
            <a:ext cx="3927565" cy="1390106"/>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CH" dirty="0"/>
          </a:p>
        </p:txBody>
      </p:sp>
      <p:sp>
        <p:nvSpPr>
          <p:cNvPr id="22" name="Rechteck 21">
            <a:extLst>
              <a:ext uri="{FF2B5EF4-FFF2-40B4-BE49-F238E27FC236}">
                <a16:creationId xmlns:a16="http://schemas.microsoft.com/office/drawing/2014/main" id="{DD20BB3E-2C77-4FF7-95C7-AB812E24B718}"/>
              </a:ext>
            </a:extLst>
          </p:cNvPr>
          <p:cNvSpPr/>
          <p:nvPr/>
        </p:nvSpPr>
        <p:spPr>
          <a:xfrm>
            <a:off x="4093027" y="5299165"/>
            <a:ext cx="3927565" cy="1389017"/>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CH" dirty="0"/>
          </a:p>
          <a:p>
            <a:pPr algn="ctr"/>
            <a:endParaRPr lang="de-CH" dirty="0"/>
          </a:p>
        </p:txBody>
      </p:sp>
      <p:sp>
        <p:nvSpPr>
          <p:cNvPr id="23" name="Rechteck 22">
            <a:extLst>
              <a:ext uri="{FF2B5EF4-FFF2-40B4-BE49-F238E27FC236}">
                <a16:creationId xmlns:a16="http://schemas.microsoft.com/office/drawing/2014/main" id="{54E7D350-4F6C-473C-9BB4-876DFB3F789B}"/>
              </a:ext>
            </a:extLst>
          </p:cNvPr>
          <p:cNvSpPr/>
          <p:nvPr/>
        </p:nvSpPr>
        <p:spPr>
          <a:xfrm>
            <a:off x="8064134" y="5299164"/>
            <a:ext cx="3927565" cy="137360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CH" dirty="0"/>
              <a:t>Disclaimer</a:t>
            </a:r>
          </a:p>
        </p:txBody>
      </p:sp>
      <p:sp>
        <p:nvSpPr>
          <p:cNvPr id="24" name="Rechteck 23">
            <a:extLst>
              <a:ext uri="{FF2B5EF4-FFF2-40B4-BE49-F238E27FC236}">
                <a16:creationId xmlns:a16="http://schemas.microsoft.com/office/drawing/2014/main" id="{8251BE2D-4B16-4095-8429-82EEEF8D1066}"/>
              </a:ext>
            </a:extLst>
          </p:cNvPr>
          <p:cNvSpPr/>
          <p:nvPr/>
        </p:nvSpPr>
        <p:spPr>
          <a:xfrm>
            <a:off x="2124889" y="704658"/>
            <a:ext cx="1933303" cy="1876697"/>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CH" dirty="0"/>
          </a:p>
        </p:txBody>
      </p:sp>
      <p:sp>
        <p:nvSpPr>
          <p:cNvPr id="25" name="Rechteck 24">
            <a:extLst>
              <a:ext uri="{FF2B5EF4-FFF2-40B4-BE49-F238E27FC236}">
                <a16:creationId xmlns:a16="http://schemas.microsoft.com/office/drawing/2014/main" id="{04020221-937D-4C80-B362-843B89FB1FE1}"/>
              </a:ext>
            </a:extLst>
          </p:cNvPr>
          <p:cNvSpPr/>
          <p:nvPr/>
        </p:nvSpPr>
        <p:spPr>
          <a:xfrm>
            <a:off x="4114800" y="674913"/>
            <a:ext cx="1933303" cy="188105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CH" dirty="0"/>
          </a:p>
        </p:txBody>
      </p:sp>
      <p:sp>
        <p:nvSpPr>
          <p:cNvPr id="26" name="Rechteck 25">
            <a:extLst>
              <a:ext uri="{FF2B5EF4-FFF2-40B4-BE49-F238E27FC236}">
                <a16:creationId xmlns:a16="http://schemas.microsoft.com/office/drawing/2014/main" id="{890EAB8E-3A6A-4AD3-9CFA-DDDBFECF94D1}"/>
              </a:ext>
            </a:extLst>
          </p:cNvPr>
          <p:cNvSpPr/>
          <p:nvPr/>
        </p:nvSpPr>
        <p:spPr>
          <a:xfrm>
            <a:off x="6087289" y="668381"/>
            <a:ext cx="1933303" cy="188105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CH" dirty="0"/>
          </a:p>
        </p:txBody>
      </p:sp>
      <p:sp>
        <p:nvSpPr>
          <p:cNvPr id="27" name="Rechteck 26">
            <a:extLst>
              <a:ext uri="{FF2B5EF4-FFF2-40B4-BE49-F238E27FC236}">
                <a16:creationId xmlns:a16="http://schemas.microsoft.com/office/drawing/2014/main" id="{905B1AF5-973E-45B9-B5EB-E906AFC25FB1}"/>
              </a:ext>
            </a:extLst>
          </p:cNvPr>
          <p:cNvSpPr/>
          <p:nvPr/>
        </p:nvSpPr>
        <p:spPr>
          <a:xfrm>
            <a:off x="8081553" y="668381"/>
            <a:ext cx="1933303" cy="188758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CH" sz="1600" dirty="0"/>
          </a:p>
        </p:txBody>
      </p:sp>
      <p:sp>
        <p:nvSpPr>
          <p:cNvPr id="28" name="Rechteck 27">
            <a:extLst>
              <a:ext uri="{FF2B5EF4-FFF2-40B4-BE49-F238E27FC236}">
                <a16:creationId xmlns:a16="http://schemas.microsoft.com/office/drawing/2014/main" id="{2341B2E4-E9A4-4E0A-80C1-666F5EB4309F}"/>
              </a:ext>
            </a:extLst>
          </p:cNvPr>
          <p:cNvSpPr/>
          <p:nvPr/>
        </p:nvSpPr>
        <p:spPr>
          <a:xfrm>
            <a:off x="10101937" y="700302"/>
            <a:ext cx="1933303" cy="1881054"/>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de-CH" dirty="0"/>
              <a:t>In den Letzen XY Jahren hat es X von XY Mal geregnet</a:t>
            </a:r>
          </a:p>
        </p:txBody>
      </p:sp>
      <p:sp>
        <p:nvSpPr>
          <p:cNvPr id="29" name="Flussdiagramm: Verbinder 28">
            <a:extLst>
              <a:ext uri="{FF2B5EF4-FFF2-40B4-BE49-F238E27FC236}">
                <a16:creationId xmlns:a16="http://schemas.microsoft.com/office/drawing/2014/main" id="{97DE4A13-9AFA-4E31-ABE2-C725203B23A9}"/>
              </a:ext>
            </a:extLst>
          </p:cNvPr>
          <p:cNvSpPr/>
          <p:nvPr/>
        </p:nvSpPr>
        <p:spPr>
          <a:xfrm>
            <a:off x="383177" y="832758"/>
            <a:ext cx="1410788" cy="1404254"/>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CH" dirty="0"/>
          </a:p>
        </p:txBody>
      </p:sp>
      <p:sp>
        <p:nvSpPr>
          <p:cNvPr id="30" name="Pfeil: nach oben 29">
            <a:extLst>
              <a:ext uri="{FF2B5EF4-FFF2-40B4-BE49-F238E27FC236}">
                <a16:creationId xmlns:a16="http://schemas.microsoft.com/office/drawing/2014/main" id="{BC44B1E1-5619-476E-A122-4F3F1A9B9E70}"/>
              </a:ext>
            </a:extLst>
          </p:cNvPr>
          <p:cNvSpPr/>
          <p:nvPr/>
        </p:nvSpPr>
        <p:spPr>
          <a:xfrm rot="2819930">
            <a:off x="1192676" y="960120"/>
            <a:ext cx="252549" cy="67055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1" name="Rechteck 30">
            <a:extLst>
              <a:ext uri="{FF2B5EF4-FFF2-40B4-BE49-F238E27FC236}">
                <a16:creationId xmlns:a16="http://schemas.microsoft.com/office/drawing/2014/main" id="{EED28BB2-169B-4186-B479-7316EA73D21F}"/>
              </a:ext>
            </a:extLst>
          </p:cNvPr>
          <p:cNvSpPr/>
          <p:nvPr/>
        </p:nvSpPr>
        <p:spPr>
          <a:xfrm>
            <a:off x="78376" y="378819"/>
            <a:ext cx="11991703" cy="23731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CH"/>
          </a:p>
        </p:txBody>
      </p:sp>
      <p:sp>
        <p:nvSpPr>
          <p:cNvPr id="32" name="Rechteck 31">
            <a:extLst>
              <a:ext uri="{FF2B5EF4-FFF2-40B4-BE49-F238E27FC236}">
                <a16:creationId xmlns:a16="http://schemas.microsoft.com/office/drawing/2014/main" id="{CA256197-EB69-41BA-BDFA-837E77BD7A01}"/>
              </a:ext>
            </a:extLst>
          </p:cNvPr>
          <p:cNvSpPr/>
          <p:nvPr/>
        </p:nvSpPr>
        <p:spPr>
          <a:xfrm>
            <a:off x="139333" y="413019"/>
            <a:ext cx="3918856" cy="22315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de-CH" dirty="0"/>
              <a:t>Wind</a:t>
            </a:r>
          </a:p>
        </p:txBody>
      </p:sp>
      <p:sp>
        <p:nvSpPr>
          <p:cNvPr id="33" name="Rechteck 32">
            <a:extLst>
              <a:ext uri="{FF2B5EF4-FFF2-40B4-BE49-F238E27FC236}">
                <a16:creationId xmlns:a16="http://schemas.microsoft.com/office/drawing/2014/main" id="{91457848-0066-44C4-B0BC-A9AFE19105C0}"/>
              </a:ext>
            </a:extLst>
          </p:cNvPr>
          <p:cNvSpPr/>
          <p:nvPr/>
        </p:nvSpPr>
        <p:spPr>
          <a:xfrm>
            <a:off x="4140922" y="411830"/>
            <a:ext cx="3905792" cy="22315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de-CH" dirty="0"/>
              <a:t>Temperatur</a:t>
            </a:r>
          </a:p>
        </p:txBody>
      </p:sp>
      <p:sp>
        <p:nvSpPr>
          <p:cNvPr id="34" name="Rechteck 33">
            <a:extLst>
              <a:ext uri="{FF2B5EF4-FFF2-40B4-BE49-F238E27FC236}">
                <a16:creationId xmlns:a16="http://schemas.microsoft.com/office/drawing/2014/main" id="{2FE7D12F-DB96-42EE-9058-488D94D4EC5A}"/>
              </a:ext>
            </a:extLst>
          </p:cNvPr>
          <p:cNvSpPr/>
          <p:nvPr/>
        </p:nvSpPr>
        <p:spPr>
          <a:xfrm>
            <a:off x="8094609" y="414548"/>
            <a:ext cx="3918856" cy="22315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de-CH" dirty="0"/>
              <a:t>Diverses</a:t>
            </a:r>
          </a:p>
        </p:txBody>
      </p:sp>
      <p:sp>
        <p:nvSpPr>
          <p:cNvPr id="35" name="Textfeld 34">
            <a:extLst>
              <a:ext uri="{FF2B5EF4-FFF2-40B4-BE49-F238E27FC236}">
                <a16:creationId xmlns:a16="http://schemas.microsoft.com/office/drawing/2014/main" id="{85F2F317-2E82-4F69-A956-13ADAC8D1C3F}"/>
              </a:ext>
            </a:extLst>
          </p:cNvPr>
          <p:cNvSpPr txBox="1"/>
          <p:nvPr/>
        </p:nvSpPr>
        <p:spPr>
          <a:xfrm>
            <a:off x="609600" y="1608908"/>
            <a:ext cx="931817" cy="253916"/>
          </a:xfrm>
          <a:prstGeom prst="rect">
            <a:avLst/>
          </a:prstGeom>
          <a:noFill/>
        </p:spPr>
        <p:txBody>
          <a:bodyPr wrap="square" rtlCol="0">
            <a:spAutoFit/>
          </a:bodyPr>
          <a:lstStyle/>
          <a:p>
            <a:r>
              <a:rPr lang="de-CH" sz="1050" dirty="0"/>
              <a:t>Windrichtung</a:t>
            </a:r>
          </a:p>
        </p:txBody>
      </p:sp>
      <p:sp>
        <p:nvSpPr>
          <p:cNvPr id="36" name="Halbbogen 35">
            <a:extLst>
              <a:ext uri="{FF2B5EF4-FFF2-40B4-BE49-F238E27FC236}">
                <a16:creationId xmlns:a16="http://schemas.microsoft.com/office/drawing/2014/main" id="{CCACC723-AD6B-4452-BCF7-5A29188D3177}"/>
              </a:ext>
            </a:extLst>
          </p:cNvPr>
          <p:cNvSpPr/>
          <p:nvPr/>
        </p:nvSpPr>
        <p:spPr>
          <a:xfrm>
            <a:off x="2368732" y="1157152"/>
            <a:ext cx="1393372" cy="1554484"/>
          </a:xfrm>
          <a:prstGeom prst="blockArc">
            <a:avLst>
              <a:gd name="adj1" fmla="val 10800000"/>
              <a:gd name="adj2" fmla="val 109277"/>
              <a:gd name="adj3" fmla="val 736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CH">
              <a:solidFill>
                <a:schemeClr val="tx1"/>
              </a:solidFill>
            </a:endParaRPr>
          </a:p>
        </p:txBody>
      </p:sp>
      <p:sp>
        <p:nvSpPr>
          <p:cNvPr id="37" name="Pfeil: nach oben 36">
            <a:extLst>
              <a:ext uri="{FF2B5EF4-FFF2-40B4-BE49-F238E27FC236}">
                <a16:creationId xmlns:a16="http://schemas.microsoft.com/office/drawing/2014/main" id="{C6295FDF-CF69-4B6B-87D9-CBDD2B4ADF29}"/>
              </a:ext>
            </a:extLst>
          </p:cNvPr>
          <p:cNvSpPr/>
          <p:nvPr/>
        </p:nvSpPr>
        <p:spPr>
          <a:xfrm rot="19152527">
            <a:off x="2804472" y="1254035"/>
            <a:ext cx="174172" cy="77505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Textfeld 37">
            <a:extLst>
              <a:ext uri="{FF2B5EF4-FFF2-40B4-BE49-F238E27FC236}">
                <a16:creationId xmlns:a16="http://schemas.microsoft.com/office/drawing/2014/main" id="{9363DDAE-08D5-491C-B756-EE75ACCF42F8}"/>
              </a:ext>
            </a:extLst>
          </p:cNvPr>
          <p:cNvSpPr txBox="1"/>
          <p:nvPr/>
        </p:nvSpPr>
        <p:spPr>
          <a:xfrm>
            <a:off x="2351314" y="1999019"/>
            <a:ext cx="1373464" cy="253916"/>
          </a:xfrm>
          <a:prstGeom prst="rect">
            <a:avLst/>
          </a:prstGeom>
          <a:noFill/>
        </p:spPr>
        <p:txBody>
          <a:bodyPr wrap="square" rtlCol="0">
            <a:spAutoFit/>
          </a:bodyPr>
          <a:lstStyle/>
          <a:p>
            <a:r>
              <a:rPr lang="de-CH" sz="1050" dirty="0"/>
              <a:t>Windgeschwindigkeit</a:t>
            </a:r>
          </a:p>
        </p:txBody>
      </p:sp>
      <p:sp>
        <p:nvSpPr>
          <p:cNvPr id="39" name="Rechteck 38">
            <a:extLst>
              <a:ext uri="{FF2B5EF4-FFF2-40B4-BE49-F238E27FC236}">
                <a16:creationId xmlns:a16="http://schemas.microsoft.com/office/drawing/2014/main" id="{387BF0A6-FB3B-4A84-AAB7-2C680A05379B}"/>
              </a:ext>
            </a:extLst>
          </p:cNvPr>
          <p:cNvSpPr/>
          <p:nvPr/>
        </p:nvSpPr>
        <p:spPr>
          <a:xfrm>
            <a:off x="2124889" y="2758339"/>
            <a:ext cx="1933303" cy="638988"/>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CH" sz="1400" dirty="0"/>
              <a:t>Windstärke</a:t>
            </a:r>
            <a:endParaRPr lang="de-CH" dirty="0"/>
          </a:p>
        </p:txBody>
      </p:sp>
      <p:sp>
        <p:nvSpPr>
          <p:cNvPr id="40" name="Rechteck 39">
            <a:extLst>
              <a:ext uri="{FF2B5EF4-FFF2-40B4-BE49-F238E27FC236}">
                <a16:creationId xmlns:a16="http://schemas.microsoft.com/office/drawing/2014/main" id="{CEB6A4BB-E653-4908-B85A-727FD4E27A61}"/>
              </a:ext>
            </a:extLst>
          </p:cNvPr>
          <p:cNvSpPr/>
          <p:nvPr/>
        </p:nvSpPr>
        <p:spPr>
          <a:xfrm>
            <a:off x="148042" y="3455649"/>
            <a:ext cx="1933303" cy="638988"/>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CH" sz="1400" dirty="0"/>
              <a:t>Durchschnittliche Windrichtung</a:t>
            </a:r>
          </a:p>
        </p:txBody>
      </p:sp>
      <p:sp>
        <p:nvSpPr>
          <p:cNvPr id="41" name="Rechteck 40">
            <a:extLst>
              <a:ext uri="{FF2B5EF4-FFF2-40B4-BE49-F238E27FC236}">
                <a16:creationId xmlns:a16="http://schemas.microsoft.com/office/drawing/2014/main" id="{59121CE5-2A8D-4028-97BB-29318400F968}"/>
              </a:ext>
            </a:extLst>
          </p:cNvPr>
          <p:cNvSpPr/>
          <p:nvPr/>
        </p:nvSpPr>
        <p:spPr>
          <a:xfrm>
            <a:off x="2124889" y="3456283"/>
            <a:ext cx="1933303" cy="638988"/>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CH" sz="1400" dirty="0"/>
              <a:t>Maximale Windböen</a:t>
            </a:r>
          </a:p>
        </p:txBody>
      </p:sp>
      <p:sp>
        <p:nvSpPr>
          <p:cNvPr id="42" name="Rechteck 41">
            <a:extLst>
              <a:ext uri="{FF2B5EF4-FFF2-40B4-BE49-F238E27FC236}">
                <a16:creationId xmlns:a16="http://schemas.microsoft.com/office/drawing/2014/main" id="{28068848-5662-43AA-9D88-A39342BAC7D7}"/>
              </a:ext>
            </a:extLst>
          </p:cNvPr>
          <p:cNvSpPr/>
          <p:nvPr/>
        </p:nvSpPr>
        <p:spPr>
          <a:xfrm>
            <a:off x="2124886" y="4281704"/>
            <a:ext cx="1933303" cy="833844"/>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CH" dirty="0"/>
          </a:p>
          <a:p>
            <a:pPr algn="ctr"/>
            <a:r>
              <a:rPr lang="de-CH" dirty="0"/>
              <a:t>Sturmwarnung in Prozent</a:t>
            </a:r>
          </a:p>
        </p:txBody>
      </p:sp>
      <p:graphicFrame>
        <p:nvGraphicFramePr>
          <p:cNvPr id="45" name="Diagramm 44">
            <a:extLst>
              <a:ext uri="{FF2B5EF4-FFF2-40B4-BE49-F238E27FC236}">
                <a16:creationId xmlns:a16="http://schemas.microsoft.com/office/drawing/2014/main" id="{41C66A07-E048-488B-846D-E46B8FEDA749}"/>
              </a:ext>
            </a:extLst>
          </p:cNvPr>
          <p:cNvGraphicFramePr/>
          <p:nvPr>
            <p:extLst>
              <p:ext uri="{D42A27DB-BD31-4B8C-83A1-F6EECF244321}">
                <p14:modId xmlns:p14="http://schemas.microsoft.com/office/powerpoint/2010/main" val="1390858401"/>
              </p:ext>
            </p:extLst>
          </p:nvPr>
        </p:nvGraphicFramePr>
        <p:xfrm>
          <a:off x="121920" y="5352958"/>
          <a:ext cx="3892727" cy="137469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6" name="Diagramm 45">
            <a:extLst>
              <a:ext uri="{FF2B5EF4-FFF2-40B4-BE49-F238E27FC236}">
                <a16:creationId xmlns:a16="http://schemas.microsoft.com/office/drawing/2014/main" id="{5E43BD6C-4645-41EE-9582-EFE5A22B6FA6}"/>
              </a:ext>
            </a:extLst>
          </p:cNvPr>
          <p:cNvGraphicFramePr/>
          <p:nvPr>
            <p:extLst>
              <p:ext uri="{D42A27DB-BD31-4B8C-83A1-F6EECF244321}">
                <p14:modId xmlns:p14="http://schemas.microsoft.com/office/powerpoint/2010/main" val="1416281183"/>
              </p:ext>
            </p:extLst>
          </p:nvPr>
        </p:nvGraphicFramePr>
        <p:xfrm>
          <a:off x="4064767" y="5298077"/>
          <a:ext cx="3892727" cy="1374691"/>
        </p:xfrm>
        <a:graphic>
          <a:graphicData uri="http://schemas.openxmlformats.org/drawingml/2006/chart">
            <c:chart xmlns:c="http://schemas.openxmlformats.org/drawingml/2006/chart" xmlns:r="http://schemas.openxmlformats.org/officeDocument/2006/relationships" r:id="rId3"/>
          </a:graphicData>
        </a:graphic>
      </p:graphicFrame>
      <p:sp>
        <p:nvSpPr>
          <p:cNvPr id="47" name="Textfeld 46">
            <a:extLst>
              <a:ext uri="{FF2B5EF4-FFF2-40B4-BE49-F238E27FC236}">
                <a16:creationId xmlns:a16="http://schemas.microsoft.com/office/drawing/2014/main" id="{6247DFA8-836D-4DDE-8593-BCB8820D176A}"/>
              </a:ext>
            </a:extLst>
          </p:cNvPr>
          <p:cNvSpPr txBox="1"/>
          <p:nvPr/>
        </p:nvSpPr>
        <p:spPr>
          <a:xfrm>
            <a:off x="1153889" y="6231800"/>
            <a:ext cx="1968137" cy="253916"/>
          </a:xfrm>
          <a:prstGeom prst="rect">
            <a:avLst/>
          </a:prstGeom>
          <a:noFill/>
        </p:spPr>
        <p:txBody>
          <a:bodyPr wrap="square" rtlCol="0">
            <a:spAutoFit/>
          </a:bodyPr>
          <a:lstStyle/>
          <a:p>
            <a:r>
              <a:rPr lang="de-CH" sz="1050" dirty="0"/>
              <a:t>Verlauf Windgeschwindigkeit</a:t>
            </a:r>
          </a:p>
        </p:txBody>
      </p:sp>
      <p:sp>
        <p:nvSpPr>
          <p:cNvPr id="48" name="Textfeld 47">
            <a:extLst>
              <a:ext uri="{FF2B5EF4-FFF2-40B4-BE49-F238E27FC236}">
                <a16:creationId xmlns:a16="http://schemas.microsoft.com/office/drawing/2014/main" id="{1BDCB770-C0C9-4894-AF0E-5ADC33F15659}"/>
              </a:ext>
            </a:extLst>
          </p:cNvPr>
          <p:cNvSpPr txBox="1"/>
          <p:nvPr/>
        </p:nvSpPr>
        <p:spPr>
          <a:xfrm>
            <a:off x="5142724" y="6225265"/>
            <a:ext cx="1968137" cy="253916"/>
          </a:xfrm>
          <a:prstGeom prst="rect">
            <a:avLst/>
          </a:prstGeom>
          <a:noFill/>
        </p:spPr>
        <p:txBody>
          <a:bodyPr wrap="square" rtlCol="0">
            <a:spAutoFit/>
          </a:bodyPr>
          <a:lstStyle/>
          <a:p>
            <a:r>
              <a:rPr lang="de-CH" sz="1050" dirty="0"/>
              <a:t>Verlauf Lufttemperatur</a:t>
            </a:r>
          </a:p>
        </p:txBody>
      </p:sp>
      <p:sp>
        <p:nvSpPr>
          <p:cNvPr id="49" name="Textfeld 48">
            <a:extLst>
              <a:ext uri="{FF2B5EF4-FFF2-40B4-BE49-F238E27FC236}">
                <a16:creationId xmlns:a16="http://schemas.microsoft.com/office/drawing/2014/main" id="{1261A6CD-BFFE-48A5-9B31-A787E3142603}"/>
              </a:ext>
            </a:extLst>
          </p:cNvPr>
          <p:cNvSpPr txBox="1"/>
          <p:nvPr/>
        </p:nvSpPr>
        <p:spPr>
          <a:xfrm>
            <a:off x="4443859" y="2142027"/>
            <a:ext cx="1373464" cy="415498"/>
          </a:xfrm>
          <a:prstGeom prst="rect">
            <a:avLst/>
          </a:prstGeom>
          <a:noFill/>
        </p:spPr>
        <p:txBody>
          <a:bodyPr wrap="square" rtlCol="0">
            <a:spAutoFit/>
          </a:bodyPr>
          <a:lstStyle/>
          <a:p>
            <a:pPr algn="ctr"/>
            <a:r>
              <a:rPr lang="de-CH" sz="1050" dirty="0"/>
              <a:t>Lufttemperatur (Thermometer)</a:t>
            </a:r>
          </a:p>
        </p:txBody>
      </p:sp>
      <p:sp>
        <p:nvSpPr>
          <p:cNvPr id="50" name="Textfeld 49">
            <a:extLst>
              <a:ext uri="{FF2B5EF4-FFF2-40B4-BE49-F238E27FC236}">
                <a16:creationId xmlns:a16="http://schemas.microsoft.com/office/drawing/2014/main" id="{A1E5221D-A952-46BC-948B-78158C5D0EF4}"/>
              </a:ext>
            </a:extLst>
          </p:cNvPr>
          <p:cNvSpPr txBox="1"/>
          <p:nvPr/>
        </p:nvSpPr>
        <p:spPr>
          <a:xfrm>
            <a:off x="6367208" y="2145698"/>
            <a:ext cx="1373464" cy="415498"/>
          </a:xfrm>
          <a:prstGeom prst="rect">
            <a:avLst/>
          </a:prstGeom>
          <a:noFill/>
        </p:spPr>
        <p:txBody>
          <a:bodyPr wrap="square" rtlCol="0">
            <a:spAutoFit/>
          </a:bodyPr>
          <a:lstStyle/>
          <a:p>
            <a:pPr algn="ctr"/>
            <a:r>
              <a:rPr lang="de-CH" sz="1050" dirty="0"/>
              <a:t>Gefühlte Temperatur (Thermometer)</a:t>
            </a:r>
          </a:p>
        </p:txBody>
      </p:sp>
      <p:sp>
        <p:nvSpPr>
          <p:cNvPr id="51" name="Flussdiagramm: Verzögerung 50">
            <a:extLst>
              <a:ext uri="{FF2B5EF4-FFF2-40B4-BE49-F238E27FC236}">
                <a16:creationId xmlns:a16="http://schemas.microsoft.com/office/drawing/2014/main" id="{D75020A7-E70A-4F29-A26B-8C051BA60F65}"/>
              </a:ext>
            </a:extLst>
          </p:cNvPr>
          <p:cNvSpPr/>
          <p:nvPr/>
        </p:nvSpPr>
        <p:spPr>
          <a:xfrm rot="5400000">
            <a:off x="4553194" y="1451978"/>
            <a:ext cx="1134609" cy="78096"/>
          </a:xfrm>
          <a:prstGeom prst="flowChartDelay">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CH"/>
          </a:p>
        </p:txBody>
      </p:sp>
      <p:sp>
        <p:nvSpPr>
          <p:cNvPr id="52" name="Flussdiagramm: Verzögerung 51">
            <a:extLst>
              <a:ext uri="{FF2B5EF4-FFF2-40B4-BE49-F238E27FC236}">
                <a16:creationId xmlns:a16="http://schemas.microsoft.com/office/drawing/2014/main" id="{558B5F8E-E505-4C2C-A938-71EDA268BE23}"/>
              </a:ext>
            </a:extLst>
          </p:cNvPr>
          <p:cNvSpPr/>
          <p:nvPr/>
        </p:nvSpPr>
        <p:spPr>
          <a:xfrm rot="5400000">
            <a:off x="6491334" y="1458506"/>
            <a:ext cx="1134609" cy="78096"/>
          </a:xfrm>
          <a:prstGeom prst="flowChartDelay">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CH"/>
          </a:p>
        </p:txBody>
      </p:sp>
      <p:sp>
        <p:nvSpPr>
          <p:cNvPr id="53" name="Flussdiagramm: Verzögerung 52">
            <a:extLst>
              <a:ext uri="{FF2B5EF4-FFF2-40B4-BE49-F238E27FC236}">
                <a16:creationId xmlns:a16="http://schemas.microsoft.com/office/drawing/2014/main" id="{C003E579-DCFB-4F11-90F4-6654B102359F}"/>
              </a:ext>
            </a:extLst>
          </p:cNvPr>
          <p:cNvSpPr/>
          <p:nvPr/>
        </p:nvSpPr>
        <p:spPr>
          <a:xfrm rot="5400000">
            <a:off x="4841809" y="1750320"/>
            <a:ext cx="566054" cy="87242"/>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5" name="Flussdiagramm: Verzögerung 54">
            <a:extLst>
              <a:ext uri="{FF2B5EF4-FFF2-40B4-BE49-F238E27FC236}">
                <a16:creationId xmlns:a16="http://schemas.microsoft.com/office/drawing/2014/main" id="{E7F611D4-045A-42B2-9871-D216D1372E12}"/>
              </a:ext>
            </a:extLst>
          </p:cNvPr>
          <p:cNvSpPr/>
          <p:nvPr/>
        </p:nvSpPr>
        <p:spPr>
          <a:xfrm rot="5400000">
            <a:off x="6827619" y="1803314"/>
            <a:ext cx="465860" cy="92061"/>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7" name="Textfeld 56">
            <a:extLst>
              <a:ext uri="{FF2B5EF4-FFF2-40B4-BE49-F238E27FC236}">
                <a16:creationId xmlns:a16="http://schemas.microsoft.com/office/drawing/2014/main" id="{7D690C67-F54B-4F1B-8C42-F5015C896D03}"/>
              </a:ext>
            </a:extLst>
          </p:cNvPr>
          <p:cNvSpPr txBox="1"/>
          <p:nvPr/>
        </p:nvSpPr>
        <p:spPr>
          <a:xfrm>
            <a:off x="4621857" y="1387648"/>
            <a:ext cx="1015076" cy="253916"/>
          </a:xfrm>
          <a:prstGeom prst="rect">
            <a:avLst/>
          </a:prstGeom>
          <a:noFill/>
        </p:spPr>
        <p:txBody>
          <a:bodyPr wrap="square" rtlCol="0">
            <a:spAutoFit/>
          </a:bodyPr>
          <a:lstStyle/>
          <a:p>
            <a:r>
              <a:rPr lang="de-CH" sz="1050" dirty="0"/>
              <a:t>10°C -</a:t>
            </a:r>
          </a:p>
        </p:txBody>
      </p:sp>
      <p:sp>
        <p:nvSpPr>
          <p:cNvPr id="58" name="Textfeld 57">
            <a:extLst>
              <a:ext uri="{FF2B5EF4-FFF2-40B4-BE49-F238E27FC236}">
                <a16:creationId xmlns:a16="http://schemas.microsoft.com/office/drawing/2014/main" id="{FDDD7F30-A903-4A27-A53A-4108D9394493}"/>
              </a:ext>
            </a:extLst>
          </p:cNvPr>
          <p:cNvSpPr txBox="1"/>
          <p:nvPr/>
        </p:nvSpPr>
        <p:spPr>
          <a:xfrm>
            <a:off x="6603348" y="1488482"/>
            <a:ext cx="1015076" cy="253916"/>
          </a:xfrm>
          <a:prstGeom prst="rect">
            <a:avLst/>
          </a:prstGeom>
          <a:noFill/>
        </p:spPr>
        <p:txBody>
          <a:bodyPr wrap="square" rtlCol="0">
            <a:spAutoFit/>
          </a:bodyPr>
          <a:lstStyle/>
          <a:p>
            <a:r>
              <a:rPr lang="de-CH" sz="1050" dirty="0"/>
              <a:t>8°C -</a:t>
            </a:r>
          </a:p>
        </p:txBody>
      </p:sp>
      <p:sp>
        <p:nvSpPr>
          <p:cNvPr id="59" name="Rechteck 58">
            <a:extLst>
              <a:ext uri="{FF2B5EF4-FFF2-40B4-BE49-F238E27FC236}">
                <a16:creationId xmlns:a16="http://schemas.microsoft.com/office/drawing/2014/main" id="{B852813E-3DC3-4DA8-89AD-7C2CF80D19A4}"/>
              </a:ext>
            </a:extLst>
          </p:cNvPr>
          <p:cNvSpPr/>
          <p:nvPr/>
        </p:nvSpPr>
        <p:spPr>
          <a:xfrm>
            <a:off x="6115901" y="2757705"/>
            <a:ext cx="1946364" cy="131717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CH" sz="1600" dirty="0"/>
              <a:t>Erwartete Minimaltemperatur</a:t>
            </a:r>
          </a:p>
        </p:txBody>
      </p:sp>
      <p:sp>
        <p:nvSpPr>
          <p:cNvPr id="60" name="Rechteck 59">
            <a:extLst>
              <a:ext uri="{FF2B5EF4-FFF2-40B4-BE49-F238E27FC236}">
                <a16:creationId xmlns:a16="http://schemas.microsoft.com/office/drawing/2014/main" id="{2549803B-0198-4492-90C1-40CBA40B93A6}"/>
              </a:ext>
            </a:extLst>
          </p:cNvPr>
          <p:cNvSpPr/>
          <p:nvPr/>
        </p:nvSpPr>
        <p:spPr>
          <a:xfrm>
            <a:off x="6095997" y="4281704"/>
            <a:ext cx="1955075" cy="833844"/>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CH" dirty="0"/>
              <a:t>Rekordtief an diesem Tag</a:t>
            </a:r>
          </a:p>
        </p:txBody>
      </p:sp>
      <p:sp>
        <p:nvSpPr>
          <p:cNvPr id="61" name="Textfeld 60">
            <a:extLst>
              <a:ext uri="{FF2B5EF4-FFF2-40B4-BE49-F238E27FC236}">
                <a16:creationId xmlns:a16="http://schemas.microsoft.com/office/drawing/2014/main" id="{44193D01-4C8D-41B2-B79D-D5F45BC1338F}"/>
              </a:ext>
            </a:extLst>
          </p:cNvPr>
          <p:cNvSpPr txBox="1"/>
          <p:nvPr/>
        </p:nvSpPr>
        <p:spPr>
          <a:xfrm>
            <a:off x="8093377" y="2142027"/>
            <a:ext cx="1991150" cy="253916"/>
          </a:xfrm>
          <a:prstGeom prst="rect">
            <a:avLst/>
          </a:prstGeom>
          <a:noFill/>
        </p:spPr>
        <p:txBody>
          <a:bodyPr wrap="square" rtlCol="0">
            <a:spAutoFit/>
          </a:bodyPr>
          <a:lstStyle/>
          <a:p>
            <a:r>
              <a:rPr lang="de-CH" sz="1050" dirty="0"/>
              <a:t>Niederschlagswahrscheinlichkeit</a:t>
            </a:r>
          </a:p>
        </p:txBody>
      </p:sp>
      <p:pic>
        <p:nvPicPr>
          <p:cNvPr id="63" name="Grafik 62" descr="Regen">
            <a:extLst>
              <a:ext uri="{FF2B5EF4-FFF2-40B4-BE49-F238E27FC236}">
                <a16:creationId xmlns:a16="http://schemas.microsoft.com/office/drawing/2014/main" id="{E62DB71C-6C62-4F2E-81A7-5BC43830D3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25680" y="1004945"/>
            <a:ext cx="1126543" cy="1126543"/>
          </a:xfrm>
          <a:prstGeom prst="rect">
            <a:avLst/>
          </a:prstGeom>
        </p:spPr>
      </p:pic>
      <p:sp>
        <p:nvSpPr>
          <p:cNvPr id="64" name="Rechteck 63">
            <a:extLst>
              <a:ext uri="{FF2B5EF4-FFF2-40B4-BE49-F238E27FC236}">
                <a16:creationId xmlns:a16="http://schemas.microsoft.com/office/drawing/2014/main" id="{B455C58A-8FF7-49CD-9F6E-0F19797A035F}"/>
              </a:ext>
            </a:extLst>
          </p:cNvPr>
          <p:cNvSpPr/>
          <p:nvPr/>
        </p:nvSpPr>
        <p:spPr>
          <a:xfrm>
            <a:off x="10106292" y="2757705"/>
            <a:ext cx="1933302" cy="131717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CH" dirty="0"/>
              <a:t>Luftfeuchtigkeit</a:t>
            </a:r>
          </a:p>
        </p:txBody>
      </p:sp>
      <p:sp>
        <p:nvSpPr>
          <p:cNvPr id="56" name="Rechteck 55">
            <a:extLst>
              <a:ext uri="{FF2B5EF4-FFF2-40B4-BE49-F238E27FC236}">
                <a16:creationId xmlns:a16="http://schemas.microsoft.com/office/drawing/2014/main" id="{329282E1-7D19-410C-8323-DEA1E234022D}"/>
              </a:ext>
            </a:extLst>
          </p:cNvPr>
          <p:cNvSpPr/>
          <p:nvPr/>
        </p:nvSpPr>
        <p:spPr>
          <a:xfrm>
            <a:off x="2572450" y="85997"/>
            <a:ext cx="2433726" cy="3931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de-CH" dirty="0"/>
              <a:t>Chronograf</a:t>
            </a:r>
          </a:p>
        </p:txBody>
      </p:sp>
    </p:spTree>
    <p:extLst>
      <p:ext uri="{BB962C8B-B14F-4D97-AF65-F5344CB8AC3E}">
        <p14:creationId xmlns:p14="http://schemas.microsoft.com/office/powerpoint/2010/main" val="192868678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302</Words>
  <Application>Microsoft Office PowerPoint</Application>
  <PresentationFormat>Breitbild</PresentationFormat>
  <Paragraphs>120</Paragraphs>
  <Slides>4</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4</vt:i4>
      </vt:variant>
    </vt:vector>
  </HeadingPairs>
  <TitlesOfParts>
    <vt:vector size="8" baseType="lpstr">
      <vt:lpstr>Arial</vt:lpstr>
      <vt:lpstr>Calibri</vt:lpstr>
      <vt:lpstr>Calibri Light</vt:lpstr>
      <vt:lpstr>Office</vt:lpstr>
      <vt:lpstr>PowerPoint-Präsentation</vt:lpstr>
      <vt:lpstr>Tool Auswahl: </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Studer Roman 1 (s)</dc:creator>
  <cp:lastModifiedBy>Studer Roman 1 (s)</cp:lastModifiedBy>
  <cp:revision>23</cp:revision>
  <dcterms:created xsi:type="dcterms:W3CDTF">2019-11-27T12:16:17Z</dcterms:created>
  <dcterms:modified xsi:type="dcterms:W3CDTF">2019-12-03T15:30:35Z</dcterms:modified>
</cp:coreProperties>
</file>