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3" r:id="rId2"/>
    <p:sldId id="257" r:id="rId3"/>
    <p:sldId id="265" r:id="rId4"/>
    <p:sldId id="259" r:id="rId5"/>
    <p:sldId id="266" r:id="rId6"/>
    <p:sldId id="260" r:id="rId7"/>
    <p:sldId id="261" r:id="rId8"/>
    <p:sldId id="264"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B4C2E3D3-3D07-4E97-BBB5-C2FFDE581225}">
          <p14:sldIdLst>
            <p14:sldId id="263"/>
          </p14:sldIdLst>
        </p14:section>
        <p14:section name="Situation" id="{9B2834EA-9AA5-4680-A86C-63FA3490C39C}">
          <p14:sldIdLst>
            <p14:sldId id="257"/>
          </p14:sldIdLst>
        </p14:section>
        <p14:section name="Problem" id="{AA20C4F0-99EA-465D-A680-223BF1D36BD8}">
          <p14:sldIdLst>
            <p14:sldId id="265"/>
          </p14:sldIdLst>
        </p14:section>
        <p14:section name="Question" id="{0CD665CE-CF3C-4479-97E2-831865985F1F}">
          <p14:sldIdLst>
            <p14:sldId id="259"/>
          </p14:sldIdLst>
        </p14:section>
        <p14:section name="Response" id="{2C246D32-0C9F-4C57-8E93-36745ADE42EB}">
          <p14:sldIdLst>
            <p14:sldId id="266"/>
            <p14:sldId id="260"/>
            <p14:sldId id="261"/>
            <p14:sldId id="2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uder Roman 1 (s)" initials="SR1(" lastIdx="1" clrIdx="0">
    <p:extLst>
      <p:ext uri="{19B8F6BF-5375-455C-9EA6-DF929625EA0E}">
        <p15:presenceInfo xmlns:p15="http://schemas.microsoft.com/office/powerpoint/2012/main" userId="Studer Roman 1 (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77612" autoAdjust="0"/>
  </p:normalViewPr>
  <p:slideViewPr>
    <p:cSldViewPr snapToGrid="0" showGuides="1">
      <p:cViewPr varScale="1">
        <p:scale>
          <a:sx n="80" d="100"/>
          <a:sy n="80" d="100"/>
        </p:scale>
        <p:origin x="572"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AA8551-E6E7-4FB5-B01F-7A753AEBEF86}" type="datetimeFigureOut">
              <a:rPr lang="de-CH" smtClean="0"/>
              <a:t>17.12.2019</a:t>
            </a:fld>
            <a:endParaRPr lang="de-CH"/>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7E339-01E5-4374-B23A-E19361DA12EB}" type="slidenum">
              <a:rPr lang="de-CH" smtClean="0"/>
              <a:t>‹Nr.›</a:t>
            </a:fld>
            <a:endParaRPr lang="de-CH"/>
          </a:p>
        </p:txBody>
      </p:sp>
    </p:spTree>
    <p:extLst>
      <p:ext uri="{BB962C8B-B14F-4D97-AF65-F5344CB8AC3E}">
        <p14:creationId xmlns:p14="http://schemas.microsoft.com/office/powerpoint/2010/main" val="4134013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a:t>Genderneutral!</a:t>
            </a:r>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1</a:t>
            </a:fld>
            <a:endParaRPr lang="de-CH"/>
          </a:p>
        </p:txBody>
      </p:sp>
    </p:spTree>
    <p:extLst>
      <p:ext uri="{BB962C8B-B14F-4D97-AF65-F5344CB8AC3E}">
        <p14:creationId xmlns:p14="http://schemas.microsoft.com/office/powerpoint/2010/main" val="361466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pPr marL="171450" indent="-171450">
              <a:buFontTx/>
              <a:buChar char="-"/>
            </a:pPr>
            <a:r>
              <a:rPr lang="de-CH" dirty="0"/>
              <a:t>Doch was ist die beste Möglichkeit dazu? Reicht die </a:t>
            </a:r>
            <a:r>
              <a:rPr lang="de-CH" dirty="0" err="1"/>
              <a:t>Wetterapp</a:t>
            </a:r>
            <a:r>
              <a:rPr lang="de-CH" dirty="0"/>
              <a:t> auf dem Smartphone?</a:t>
            </a:r>
          </a:p>
        </p:txBody>
      </p:sp>
      <p:sp>
        <p:nvSpPr>
          <p:cNvPr id="4" name="Foliennummernplatzhalter 3"/>
          <p:cNvSpPr>
            <a:spLocks noGrp="1"/>
          </p:cNvSpPr>
          <p:nvPr>
            <p:ph type="sldNum" sz="quarter" idx="5"/>
          </p:nvPr>
        </p:nvSpPr>
        <p:spPr/>
        <p:txBody>
          <a:bodyPr/>
          <a:lstStyle/>
          <a:p>
            <a:fld id="{A517E339-01E5-4374-B23A-E19361DA12EB}" type="slidenum">
              <a:rPr lang="de-CH" smtClean="0"/>
              <a:t>2</a:t>
            </a:fld>
            <a:endParaRPr lang="de-CH"/>
          </a:p>
        </p:txBody>
      </p:sp>
    </p:spTree>
    <p:extLst>
      <p:ext uri="{BB962C8B-B14F-4D97-AF65-F5344CB8AC3E}">
        <p14:creationId xmlns:p14="http://schemas.microsoft.com/office/powerpoint/2010/main" val="3593543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Wir stehen also vor einem Problem,</a:t>
            </a:r>
          </a:p>
          <a:p>
            <a:pPr marL="171450" indent="-171450">
              <a:buFontTx/>
              <a:buChar char="-"/>
            </a:pPr>
            <a:r>
              <a:rPr lang="de-CH" dirty="0"/>
              <a:t>Momentan sind am Pier keine Wetterdaten einzusehen und eine kurzfristige Planung, bzw. Planänderung somit nicht möglich</a:t>
            </a:r>
          </a:p>
          <a:p>
            <a:pPr marL="171450" indent="-171450">
              <a:buFontTx/>
              <a:buChar char="-"/>
            </a:pPr>
            <a:r>
              <a:rPr lang="de-CH" dirty="0"/>
              <a:t>Die Wetterdaten auf den meisten Apps sind nicht auf Segler abgestimmt</a:t>
            </a:r>
          </a:p>
          <a:p>
            <a:pPr marL="171450" indent="-171450">
              <a:buFontTx/>
              <a:buChar char="-"/>
            </a:pPr>
            <a:r>
              <a:rPr lang="de-CH" dirty="0"/>
              <a:t>Starkwind- oder Sturmwarnungen sind erst ersichtlich wenn die Warnleuchten am Ufer blinken</a:t>
            </a:r>
          </a:p>
          <a:p>
            <a:pPr marL="171450" indent="-171450">
              <a:buFontTx/>
              <a:buChar char="-"/>
            </a:pPr>
            <a:r>
              <a:rPr lang="de-CH" dirty="0"/>
              <a:t>Wetterdaten sind nicht sehr lokal. Feine unterschiede zwischen Mythenquai und Tiefenbrunnen, die oft komplett andere Windrichtungen zur selben Zeit aufweisen sind nicht ersichtlich</a:t>
            </a:r>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Können wir all diese Probleme lösen? So dass alle relevanten Informationen auf einen Blick, vor Ort, ersichtlich sind?</a:t>
            </a:r>
          </a:p>
        </p:txBody>
      </p:sp>
      <p:sp>
        <p:nvSpPr>
          <p:cNvPr id="4" name="Foliennummernplatzhalter 3"/>
          <p:cNvSpPr>
            <a:spLocks noGrp="1"/>
          </p:cNvSpPr>
          <p:nvPr>
            <p:ph type="sldNum" sz="quarter" idx="5"/>
          </p:nvPr>
        </p:nvSpPr>
        <p:spPr/>
        <p:txBody>
          <a:bodyPr/>
          <a:lstStyle/>
          <a:p>
            <a:fld id="{A517E339-01E5-4374-B23A-E19361DA12EB}" type="slidenum">
              <a:rPr lang="de-CH" smtClean="0"/>
              <a:t>4</a:t>
            </a:fld>
            <a:endParaRPr lang="de-CH"/>
          </a:p>
        </p:txBody>
      </p:sp>
    </p:spTree>
    <p:extLst>
      <p:ext uri="{BB962C8B-B14F-4D97-AF65-F5344CB8AC3E}">
        <p14:creationId xmlns:p14="http://schemas.microsoft.com/office/powerpoint/2010/main" val="26992982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Wie sich herausstellt, ja!</a:t>
            </a:r>
          </a:p>
          <a:p>
            <a:r>
              <a:rPr lang="de-CH" dirty="0"/>
              <a:t>Dieser Wettermonitor wird mit günstiger Hardware direkt am Pier verankert, so dass alle Segler oder Wassersportler kurz vor dem Ablegen nochmals die aktuellsten Wetterdaten einsehen können. Wir ziehen aktuelle Wetterinformation direkt von den Sensoren der Seepolizei Zürich und berechnen in real-time diverse Prognosen und Wahrscheinlichkeiten. So können wir zum Beispiel voraussagen dass es heute mit einer Wahrscheinlichkeit von XY Prozent zu einer Starkwindwarnung kommen wird. So können Sie sich als Segler bereits Mental auf diese Möglichkeit vorbereiten oder gar das Ablegen nochmals überdenken…Toll ist es auch hier Informationen über andere Stellen am See zu erhalten. Das Wetter ist nicht homogen über den See verteilt sondern ändert sich von Ufer zu Ufer. </a:t>
            </a:r>
          </a:p>
          <a:p>
            <a:r>
              <a:rPr lang="de-CH" dirty="0"/>
              <a:t>Stehen Sie also am Mythenquai können Sie einen Blick auf die Situation am Tiefenbrunnen werfen…</a:t>
            </a:r>
          </a:p>
          <a:p>
            <a:r>
              <a:rPr lang="de-CH" dirty="0"/>
              <a:t>Lösen wir damit denn alle Probleme?</a:t>
            </a:r>
          </a:p>
        </p:txBody>
      </p:sp>
      <p:sp>
        <p:nvSpPr>
          <p:cNvPr id="4" name="Foliennummernplatzhalter 3"/>
          <p:cNvSpPr>
            <a:spLocks noGrp="1"/>
          </p:cNvSpPr>
          <p:nvPr>
            <p:ph type="sldNum" sz="quarter" idx="5"/>
          </p:nvPr>
        </p:nvSpPr>
        <p:spPr/>
        <p:txBody>
          <a:bodyPr/>
          <a:lstStyle/>
          <a:p>
            <a:fld id="{A517E339-01E5-4374-B23A-E19361DA12EB}" type="slidenum">
              <a:rPr lang="de-CH" smtClean="0"/>
              <a:t>5</a:t>
            </a:fld>
            <a:endParaRPr lang="de-CH"/>
          </a:p>
        </p:txBody>
      </p:sp>
    </p:spTree>
    <p:extLst>
      <p:ext uri="{BB962C8B-B14F-4D97-AF65-F5344CB8AC3E}">
        <p14:creationId xmlns:p14="http://schemas.microsoft.com/office/powerpoint/2010/main" val="289338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indent="-171450">
              <a:buFontTx/>
              <a:buChar char="-"/>
            </a:pPr>
            <a:r>
              <a:rPr lang="de-CH" dirty="0"/>
              <a:t>Mit unserem Monitor ist es nun möglich einen Segeltörn noch vor Ort zu planen. Sie können das Risiko von einer schlechten Wetterentwicklung dank einschätzen. </a:t>
            </a:r>
          </a:p>
          <a:p>
            <a:pPr marL="171450" indent="-171450">
              <a:buFontTx/>
              <a:buChar char="-"/>
            </a:pPr>
            <a:r>
              <a:rPr lang="de-CH" dirty="0"/>
              <a:t>Die Wetterinformation sind für Sie, Segler, abgestimmt und enthalten viele Informationen die Ihnen dienen können</a:t>
            </a:r>
          </a:p>
          <a:p>
            <a:pPr marL="171450" indent="-171450">
              <a:buFontTx/>
              <a:buChar char="-"/>
            </a:pPr>
            <a:r>
              <a:rPr lang="de-CH" dirty="0"/>
              <a:t>Auf einen Sturm sind Sie nun gefasst und können genau einschätzen ob es sich lohnt in See zu stechen</a:t>
            </a:r>
          </a:p>
          <a:p>
            <a:pPr marL="171450" indent="-171450">
              <a:buFontTx/>
              <a:buChar char="-"/>
            </a:pPr>
            <a:r>
              <a:rPr lang="de-CH" dirty="0"/>
              <a:t>Sie können nun auch </a:t>
            </a:r>
            <a:r>
              <a:rPr lang="de-CH" dirty="0" err="1"/>
              <a:t>Postitionsgenau</a:t>
            </a:r>
            <a:r>
              <a:rPr lang="de-CH" dirty="0"/>
              <a:t> Wetterdaten abfragen. Sie wollen von Mythenquai zu Tiefenbrunnen? Betrachten Sie also das Wetter am Tiefenbrunnen noch vor dem ablegen</a:t>
            </a:r>
          </a:p>
          <a:p>
            <a:pPr marL="0" indent="0">
              <a:buFontTx/>
              <a:buNone/>
            </a:pPr>
            <a:endParaRPr lang="de-CH" dirty="0"/>
          </a:p>
          <a:p>
            <a:pPr marL="0" indent="0">
              <a:buFontTx/>
              <a:buNone/>
            </a:pPr>
            <a:r>
              <a:rPr lang="de-CH" dirty="0"/>
              <a:t>Wie sieht denn nun unsere Geschichte vom Anfang aus?</a:t>
            </a:r>
          </a:p>
          <a:p>
            <a:endParaRPr lang="de-CH" dirty="0"/>
          </a:p>
        </p:txBody>
      </p:sp>
      <p:sp>
        <p:nvSpPr>
          <p:cNvPr id="4" name="Foliennummernplatzhalter 3"/>
          <p:cNvSpPr>
            <a:spLocks noGrp="1"/>
          </p:cNvSpPr>
          <p:nvPr>
            <p:ph type="sldNum" sz="quarter" idx="5"/>
          </p:nvPr>
        </p:nvSpPr>
        <p:spPr/>
        <p:txBody>
          <a:bodyPr/>
          <a:lstStyle/>
          <a:p>
            <a:fld id="{A517E339-01E5-4374-B23A-E19361DA12EB}" type="slidenum">
              <a:rPr lang="de-CH" smtClean="0"/>
              <a:t>6</a:t>
            </a:fld>
            <a:endParaRPr lang="de-CH"/>
          </a:p>
        </p:txBody>
      </p:sp>
    </p:spTree>
    <p:extLst>
      <p:ext uri="{BB962C8B-B14F-4D97-AF65-F5344CB8AC3E}">
        <p14:creationId xmlns:p14="http://schemas.microsoft.com/office/powerpoint/2010/main" val="2795627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Story:</a:t>
            </a:r>
          </a:p>
          <a:p>
            <a:pPr marL="171450" indent="-171450">
              <a:buFontTx/>
              <a:buChar char="-"/>
            </a:pPr>
            <a:r>
              <a:rPr lang="de-CH" dirty="0"/>
              <a:t>Wochenendausflug auf den Zürichsee. </a:t>
            </a:r>
          </a:p>
          <a:p>
            <a:pPr marL="171450" indent="-171450">
              <a:buFontTx/>
              <a:buChar char="-"/>
            </a:pPr>
            <a:r>
              <a:rPr lang="de-CH" dirty="0"/>
              <a:t>Gepäck ist Verstaut</a:t>
            </a:r>
          </a:p>
          <a:p>
            <a:pPr marL="171450" indent="-171450">
              <a:buFontTx/>
              <a:buChar char="-"/>
            </a:pPr>
            <a:r>
              <a:rPr lang="de-CH" dirty="0"/>
              <a:t>Familie ist bereits an Bord</a:t>
            </a:r>
          </a:p>
          <a:p>
            <a:pPr marL="171450" indent="-171450">
              <a:buFontTx/>
              <a:buChar char="-"/>
            </a:pPr>
            <a:r>
              <a:rPr lang="de-CH" dirty="0"/>
              <a:t>Alles ist bereit zum Ablegen</a:t>
            </a:r>
          </a:p>
          <a:p>
            <a:pPr marL="171450" indent="-171450">
              <a:buFontTx/>
              <a:buChar char="-"/>
            </a:pPr>
            <a:r>
              <a:rPr lang="de-CH" dirty="0"/>
              <a:t>Nur noch die aktuellsten Wetterinformationen zu Wind, Wasser und Temperatur fehlen</a:t>
            </a:r>
          </a:p>
          <a:p>
            <a:r>
              <a:rPr lang="de-CH" dirty="0"/>
              <a:t>-   Sie werfen also einen Blick auf unseren Wettermonitor und sind innerhalb von Sekunden </a:t>
            </a:r>
            <a:r>
              <a:rPr lang="de-CH" dirty="0" err="1"/>
              <a:t>up</a:t>
            </a:r>
            <a:r>
              <a:rPr lang="de-CH" dirty="0"/>
              <a:t> </a:t>
            </a:r>
            <a:r>
              <a:rPr lang="de-CH" dirty="0" err="1"/>
              <a:t>to</a:t>
            </a:r>
            <a:r>
              <a:rPr lang="de-CH" dirty="0"/>
              <a:t> date</a:t>
            </a:r>
          </a:p>
        </p:txBody>
      </p:sp>
      <p:sp>
        <p:nvSpPr>
          <p:cNvPr id="4" name="Foliennummernplatzhalter 3"/>
          <p:cNvSpPr>
            <a:spLocks noGrp="1"/>
          </p:cNvSpPr>
          <p:nvPr>
            <p:ph type="sldNum" sz="quarter" idx="5"/>
          </p:nvPr>
        </p:nvSpPr>
        <p:spPr/>
        <p:txBody>
          <a:bodyPr/>
          <a:lstStyle/>
          <a:p>
            <a:fld id="{A517E339-01E5-4374-B23A-E19361DA12EB}" type="slidenum">
              <a:rPr lang="de-CH" smtClean="0"/>
              <a:t>7</a:t>
            </a:fld>
            <a:endParaRPr lang="de-CH"/>
          </a:p>
        </p:txBody>
      </p:sp>
    </p:spTree>
    <p:extLst>
      <p:ext uri="{BB962C8B-B14F-4D97-AF65-F5344CB8AC3E}">
        <p14:creationId xmlns:p14="http://schemas.microsoft.com/office/powerpoint/2010/main" val="24333857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Bei Team und Challenge-</a:t>
            </a:r>
            <a:r>
              <a:rPr lang="de-CH" dirty="0" err="1"/>
              <a:t>Owner</a:t>
            </a:r>
            <a:r>
              <a:rPr lang="de-CH" dirty="0"/>
              <a:t>, bzw. </a:t>
            </a:r>
            <a:r>
              <a:rPr lang="de-CH" dirty="0" err="1"/>
              <a:t>Untesrstützer</a:t>
            </a:r>
            <a:r>
              <a:rPr lang="de-CH"/>
              <a:t> bedanken</a:t>
            </a:r>
          </a:p>
        </p:txBody>
      </p:sp>
      <p:sp>
        <p:nvSpPr>
          <p:cNvPr id="4" name="Foliennummernplatzhalter 3"/>
          <p:cNvSpPr>
            <a:spLocks noGrp="1"/>
          </p:cNvSpPr>
          <p:nvPr>
            <p:ph type="sldNum" sz="quarter" idx="5"/>
          </p:nvPr>
        </p:nvSpPr>
        <p:spPr/>
        <p:txBody>
          <a:bodyPr/>
          <a:lstStyle/>
          <a:p>
            <a:fld id="{A517E339-01E5-4374-B23A-E19361DA12EB}" type="slidenum">
              <a:rPr lang="de-CH" smtClean="0"/>
              <a:t>8</a:t>
            </a:fld>
            <a:endParaRPr lang="de-CH"/>
          </a:p>
        </p:txBody>
      </p:sp>
    </p:spTree>
    <p:extLst>
      <p:ext uri="{BB962C8B-B14F-4D97-AF65-F5344CB8AC3E}">
        <p14:creationId xmlns:p14="http://schemas.microsoft.com/office/powerpoint/2010/main" val="26582664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11109-F09C-4AA5-A869-21C58FED779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C4B3C2A7-784C-477E-9EED-855FE986F8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91D3C692-BF8F-4A15-B6F5-59B1F0B94A3C}"/>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C7998ACF-5480-4B91-862E-E6A0786AE2B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6C1D559-0CBA-4A2F-B958-9591B28AEE42}"/>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16616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068AC8-9577-40F4-A626-CC839D41E6B6}"/>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BE4F8F45-BDE6-404F-80FD-9309D5AF69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5056B6A4-D034-480C-B719-F42C7F533ADC}"/>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ED73A9DC-CBA9-42B6-B803-1EC2FD1748F5}"/>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DA5D7EC3-858F-4555-949F-B7E247F9CA6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231592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D772FA1-D3D0-4071-97E4-1129826547E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4EF8C0A3-8358-4F86-BB8E-688AC8E3621E}"/>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1FE8D23A-240E-4821-8D7F-978220459375}"/>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46E7DCBA-CB3D-4EFA-9788-FD78406ED79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3D10FB03-154F-4E16-A9EA-40F95261D7E4}"/>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70460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F39F22-49FB-45AE-A548-A31AE087B76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3A04642C-B97C-4A99-A46F-07BEEBDCC5B6}"/>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A67B6B3-07F5-4448-AD3C-113C48C859B6}"/>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87435558-3F49-4A3C-BA36-44A73FD36F7E}"/>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77CF812F-A305-416F-9339-20E71ACFE87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59154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02F208-BA27-473C-A550-A32D3D8F9B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A106EFA2-0AB1-45DF-9A7F-101115080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71443B5-B6C5-45C0-92DA-8BF1BB3F98E2}"/>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13F7EF89-4FB9-4809-842B-59497D2B5A67}"/>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BFAC25C5-52A8-4923-8539-EECEE56ADD8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632677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10F154-C2EE-4DAE-B68A-BC4732080531}"/>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B696B999-C5EE-44D7-A6B4-F7E6780952E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58140540-7C39-4BBD-96D3-75E86B4CDAF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1832F5BF-419B-4394-BBBB-B836DA13C720}"/>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6" name="Fußzeilenplatzhalter 5">
            <a:extLst>
              <a:ext uri="{FF2B5EF4-FFF2-40B4-BE49-F238E27FC236}">
                <a16:creationId xmlns:a16="http://schemas.microsoft.com/office/drawing/2014/main" id="{A4702356-5EB1-4103-B72A-4B458B053EAE}"/>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F3C3BCDE-B109-4A0E-8E85-5ED7626464B6}"/>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694571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5CC473-25E9-4D48-868C-BA17011A33F9}"/>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B5FA3B50-0952-4CEC-9360-13EA9992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042C4BF-62F2-411C-85B9-309784BC09E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736BC22C-167B-4F99-A0B1-EB6A1EAC9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99B5F4E-BB6F-461F-92AD-501DD45BC49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ADE1DA67-212E-46BF-BB79-8291155D0BC0}"/>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8" name="Fußzeilenplatzhalter 7">
            <a:extLst>
              <a:ext uri="{FF2B5EF4-FFF2-40B4-BE49-F238E27FC236}">
                <a16:creationId xmlns:a16="http://schemas.microsoft.com/office/drawing/2014/main" id="{3F629574-836D-4E6A-9A82-49FA662FE73D}"/>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B7DA0092-39A9-4E9E-807D-A887C957FABE}"/>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2969742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03F4093-F372-40FE-9496-68B300A4421A}"/>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3B408F9A-6447-4BBF-B2AD-C94DC1C9D0E9}"/>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4" name="Fußzeilenplatzhalter 3">
            <a:extLst>
              <a:ext uri="{FF2B5EF4-FFF2-40B4-BE49-F238E27FC236}">
                <a16:creationId xmlns:a16="http://schemas.microsoft.com/office/drawing/2014/main" id="{B2A3BE38-4914-4398-B9A4-43FE19785A9A}"/>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72A1AD79-04C7-451D-BC8E-913C3577688C}"/>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78064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D338B8CC-3965-4FC9-807B-0C33C5623CB3}"/>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3" name="Fußzeilenplatzhalter 2">
            <a:extLst>
              <a:ext uri="{FF2B5EF4-FFF2-40B4-BE49-F238E27FC236}">
                <a16:creationId xmlns:a16="http://schemas.microsoft.com/office/drawing/2014/main" id="{8ECF2B6B-E6D2-4FCE-94F9-488C234D5494}"/>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58E5B426-BE7C-4F1E-8350-08A237157FD7}"/>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179405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38CEE2C-F155-4BF0-96AF-AA0D198E89F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D0468F31-B348-466B-808C-A3E3C7EE9B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6B56FEAB-763B-4189-BAA0-67DD43D6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9AE81678-A515-4AD0-9048-C346C189DFE6}"/>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6" name="Fußzeilenplatzhalter 5">
            <a:extLst>
              <a:ext uri="{FF2B5EF4-FFF2-40B4-BE49-F238E27FC236}">
                <a16:creationId xmlns:a16="http://schemas.microsoft.com/office/drawing/2014/main" id="{8E135061-009E-4559-809F-82646E90385B}"/>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C0A99B5A-935C-4024-A09C-40BA3E2CD2D3}"/>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494782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705794-34E3-470F-847C-1663F064194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0A70BD46-1D6B-4A75-B7FA-5571623625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CB70665B-2968-424B-A1F0-5A1421D1AD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00374E1-C17F-4CF4-8D22-17124CA9502D}"/>
              </a:ext>
            </a:extLst>
          </p:cNvPr>
          <p:cNvSpPr>
            <a:spLocks noGrp="1"/>
          </p:cNvSpPr>
          <p:nvPr>
            <p:ph type="dt" sz="half" idx="10"/>
          </p:nvPr>
        </p:nvSpPr>
        <p:spPr/>
        <p:txBody>
          <a:bodyPr/>
          <a:lstStyle/>
          <a:p>
            <a:fld id="{005879E7-CDE2-4A6D-9018-DC0630526B85}" type="datetimeFigureOut">
              <a:rPr lang="de-CH" smtClean="0"/>
              <a:t>17.12.2019</a:t>
            </a:fld>
            <a:endParaRPr lang="de-CH"/>
          </a:p>
        </p:txBody>
      </p:sp>
      <p:sp>
        <p:nvSpPr>
          <p:cNvPr id="6" name="Fußzeilenplatzhalter 5">
            <a:extLst>
              <a:ext uri="{FF2B5EF4-FFF2-40B4-BE49-F238E27FC236}">
                <a16:creationId xmlns:a16="http://schemas.microsoft.com/office/drawing/2014/main" id="{BD589A24-6D77-4A8B-A426-2D69C55367CD}"/>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7FCE7AC0-D348-4261-A760-6B83B09E5FE1}"/>
              </a:ext>
            </a:extLst>
          </p:cNvPr>
          <p:cNvSpPr>
            <a:spLocks noGrp="1"/>
          </p:cNvSpPr>
          <p:nvPr>
            <p:ph type="sldNum" sz="quarter" idx="12"/>
          </p:nvPr>
        </p:nvSpPr>
        <p:spPr/>
        <p:txBody>
          <a:bodyPr/>
          <a:lstStyle/>
          <a:p>
            <a:fld id="{44A43510-6982-42E2-9659-C84420079535}" type="slidenum">
              <a:rPr lang="de-CH" smtClean="0"/>
              <a:t>‹Nr.›</a:t>
            </a:fld>
            <a:endParaRPr lang="de-CH"/>
          </a:p>
        </p:txBody>
      </p:sp>
    </p:spTree>
    <p:extLst>
      <p:ext uri="{BB962C8B-B14F-4D97-AF65-F5344CB8AC3E}">
        <p14:creationId xmlns:p14="http://schemas.microsoft.com/office/powerpoint/2010/main" val="360951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AE7F6D-C77C-46BA-97B2-95D38DF3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9A65C214-E72C-4F42-A682-60DFB5387F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3E6BBDB-C401-4B1D-AB64-9726EB2E9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5879E7-CDE2-4A6D-9018-DC0630526B85}" type="datetimeFigureOut">
              <a:rPr lang="de-CH" smtClean="0"/>
              <a:t>17.12.2019</a:t>
            </a:fld>
            <a:endParaRPr lang="de-CH"/>
          </a:p>
        </p:txBody>
      </p:sp>
      <p:sp>
        <p:nvSpPr>
          <p:cNvPr id="5" name="Fußzeilenplatzhalter 4">
            <a:extLst>
              <a:ext uri="{FF2B5EF4-FFF2-40B4-BE49-F238E27FC236}">
                <a16:creationId xmlns:a16="http://schemas.microsoft.com/office/drawing/2014/main" id="{862E9B8C-FE81-40D6-94C1-F58BBE2875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Foliennummernplatzhalter 5">
            <a:extLst>
              <a:ext uri="{FF2B5EF4-FFF2-40B4-BE49-F238E27FC236}">
                <a16:creationId xmlns:a16="http://schemas.microsoft.com/office/drawing/2014/main" id="{35D0C4DF-DBFA-42AC-8EF6-26A02AE37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A43510-6982-42E2-9659-C84420079535}" type="slidenum">
              <a:rPr lang="de-CH" smtClean="0"/>
              <a:t>‹Nr.›</a:t>
            </a:fld>
            <a:endParaRPr lang="de-CH"/>
          </a:p>
        </p:txBody>
      </p:sp>
    </p:spTree>
    <p:extLst>
      <p:ext uri="{BB962C8B-B14F-4D97-AF65-F5344CB8AC3E}">
        <p14:creationId xmlns:p14="http://schemas.microsoft.com/office/powerpoint/2010/main" val="1321999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Wetterstation</a:t>
            </a:r>
          </a:p>
        </p:txBody>
      </p:sp>
    </p:spTree>
    <p:extLst>
      <p:ext uri="{BB962C8B-B14F-4D97-AF65-F5344CB8AC3E}">
        <p14:creationId xmlns:p14="http://schemas.microsoft.com/office/powerpoint/2010/main" val="671680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6CF6A0E-E83C-45FD-8DD4-ABE2A38CC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62298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49638324-CB53-447D-A38B-B6ECC5F4A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3677" y="5062244"/>
            <a:ext cx="837541" cy="797531"/>
          </a:xfrm>
          <a:prstGeom prst="rect">
            <a:avLst/>
          </a:prstGeom>
        </p:spPr>
      </p:pic>
      <p:pic>
        <p:nvPicPr>
          <p:cNvPr id="6" name="Grafik 5" descr="Ein Bild, das Schild, Objekt enthält.&#10;&#10;Automatisch generierte Beschreibung">
            <a:extLst>
              <a:ext uri="{FF2B5EF4-FFF2-40B4-BE49-F238E27FC236}">
                <a16:creationId xmlns:a16="http://schemas.microsoft.com/office/drawing/2014/main" id="{870F1C8F-98D3-495E-88C6-B73B815F72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92396" y="3892765"/>
            <a:ext cx="1263476" cy="1208674"/>
          </a:xfrm>
          <a:prstGeom prst="rect">
            <a:avLst/>
          </a:prstGeom>
        </p:spPr>
      </p:pic>
      <p:cxnSp>
        <p:nvCxnSpPr>
          <p:cNvPr id="34" name="Gerader Verbinder 33">
            <a:extLst>
              <a:ext uri="{FF2B5EF4-FFF2-40B4-BE49-F238E27FC236}">
                <a16:creationId xmlns:a16="http://schemas.microsoft.com/office/drawing/2014/main" id="{9F9C0F81-EAD7-4569-A4A3-D3689E3D055F}"/>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92" name="Grafik 91" descr="Ein Bild, das Baseball enthält.&#10;&#10;Automatisch generierte Beschreibung">
            <a:extLst>
              <a:ext uri="{FF2B5EF4-FFF2-40B4-BE49-F238E27FC236}">
                <a16:creationId xmlns:a16="http://schemas.microsoft.com/office/drawing/2014/main" id="{8BB62D66-DA7B-458C-A26D-1589564BCC9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8300" y="3055464"/>
            <a:ext cx="1055601" cy="1009816"/>
          </a:xfrm>
          <a:prstGeom prst="rect">
            <a:avLst/>
          </a:prstGeom>
        </p:spPr>
      </p:pic>
      <p:sp>
        <p:nvSpPr>
          <p:cNvPr id="109" name="Textfeld 108">
            <a:extLst>
              <a:ext uri="{FF2B5EF4-FFF2-40B4-BE49-F238E27FC236}">
                <a16:creationId xmlns:a16="http://schemas.microsoft.com/office/drawing/2014/main" id="{3153D795-A37D-4FAF-ABD2-7EE64648242F}"/>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Kurzfristige Planung vor Ort nicht möglich</a:t>
            </a:r>
          </a:p>
        </p:txBody>
      </p:sp>
      <p:sp>
        <p:nvSpPr>
          <p:cNvPr id="110" name="Textfeld 109">
            <a:extLst>
              <a:ext uri="{FF2B5EF4-FFF2-40B4-BE49-F238E27FC236}">
                <a16:creationId xmlns:a16="http://schemas.microsoft.com/office/drawing/2014/main" id="{A5DCB66F-9290-439D-AAB6-2CFCCE4A7B40}"/>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Keine auf Segler abgestimmte Wetterdaten</a:t>
            </a:r>
          </a:p>
        </p:txBody>
      </p:sp>
      <p:sp>
        <p:nvSpPr>
          <p:cNvPr id="111" name="Textfeld 110">
            <a:extLst>
              <a:ext uri="{FF2B5EF4-FFF2-40B4-BE49-F238E27FC236}">
                <a16:creationId xmlns:a16="http://schemas.microsoft.com/office/drawing/2014/main" id="{8D627CC6-D47F-40DF-B41E-E01C3E92868E}"/>
              </a:ext>
            </a:extLst>
          </p:cNvPr>
          <p:cNvSpPr txBox="1"/>
          <p:nvPr/>
        </p:nvSpPr>
        <p:spPr>
          <a:xfrm>
            <a:off x="3283889" y="4124803"/>
            <a:ext cx="3339547" cy="707886"/>
          </a:xfrm>
          <a:prstGeom prst="rect">
            <a:avLst/>
          </a:prstGeom>
          <a:noFill/>
        </p:spPr>
        <p:txBody>
          <a:bodyPr wrap="square" rtlCol="0">
            <a:spAutoFit/>
          </a:bodyPr>
          <a:lstStyle/>
          <a:p>
            <a:r>
              <a:rPr lang="de-CH" sz="2000" dirty="0">
                <a:latin typeface="+mj-lt"/>
              </a:rPr>
              <a:t>Fehlende Informationen für Starkwind-, Sturmwarnungen</a:t>
            </a:r>
          </a:p>
        </p:txBody>
      </p:sp>
      <p:sp>
        <p:nvSpPr>
          <p:cNvPr id="148" name="Textfeld 147">
            <a:extLst>
              <a:ext uri="{FF2B5EF4-FFF2-40B4-BE49-F238E27FC236}">
                <a16:creationId xmlns:a16="http://schemas.microsoft.com/office/drawing/2014/main" id="{C59A898E-D6C4-4CF1-9DA9-FCDCC2A0A4A7}"/>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49" name="Textfeld 148">
            <a:extLst>
              <a:ext uri="{FF2B5EF4-FFF2-40B4-BE49-F238E27FC236}">
                <a16:creationId xmlns:a16="http://schemas.microsoft.com/office/drawing/2014/main" id="{B425C0A6-6B70-4365-A7A9-158451459D21}"/>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6" name="Textfeld 165">
            <a:extLst>
              <a:ext uri="{FF2B5EF4-FFF2-40B4-BE49-F238E27FC236}">
                <a16:creationId xmlns:a16="http://schemas.microsoft.com/office/drawing/2014/main" id="{5AEBBF87-FBBC-483E-8644-B34DE9CBC88A}"/>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167" name="Textfeld 166">
            <a:extLst>
              <a:ext uri="{FF2B5EF4-FFF2-40B4-BE49-F238E27FC236}">
                <a16:creationId xmlns:a16="http://schemas.microsoft.com/office/drawing/2014/main" id="{D7A11533-2A31-4DE8-96F5-2FD573929DE1}"/>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168" name="Freeform 11">
            <a:extLst>
              <a:ext uri="{FF2B5EF4-FFF2-40B4-BE49-F238E27FC236}">
                <a16:creationId xmlns:a16="http://schemas.microsoft.com/office/drawing/2014/main" id="{34076029-29BD-4E96-95CC-6E8A926ED757}"/>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69" name="Freeform 11">
            <a:extLst>
              <a:ext uri="{FF2B5EF4-FFF2-40B4-BE49-F238E27FC236}">
                <a16:creationId xmlns:a16="http://schemas.microsoft.com/office/drawing/2014/main" id="{2570F957-1A9F-4834-997C-A83B19ABC5D6}"/>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0" name="Freeform 11">
            <a:extLst>
              <a:ext uri="{FF2B5EF4-FFF2-40B4-BE49-F238E27FC236}">
                <a16:creationId xmlns:a16="http://schemas.microsoft.com/office/drawing/2014/main" id="{7E04B9F0-5E96-4BA5-8917-E6546CE3839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71" name="Freeform 11">
            <a:extLst>
              <a:ext uri="{FF2B5EF4-FFF2-40B4-BE49-F238E27FC236}">
                <a16:creationId xmlns:a16="http://schemas.microsoft.com/office/drawing/2014/main" id="{FDEF9380-FB5A-4736-BBE4-0EAFEBDB575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72" name="Gerader Verbinder 171">
            <a:extLst>
              <a:ext uri="{FF2B5EF4-FFF2-40B4-BE49-F238E27FC236}">
                <a16:creationId xmlns:a16="http://schemas.microsoft.com/office/drawing/2014/main" id="{C0BE0053-3499-4FA2-94CC-DFE824DB285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3" name="Gerader Verbinder 172">
            <a:extLst>
              <a:ext uri="{FF2B5EF4-FFF2-40B4-BE49-F238E27FC236}">
                <a16:creationId xmlns:a16="http://schemas.microsoft.com/office/drawing/2014/main" id="{486B15CD-010C-4E66-9230-1E4F03542314}"/>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4" name="Gerader Verbinder 173">
            <a:extLst>
              <a:ext uri="{FF2B5EF4-FFF2-40B4-BE49-F238E27FC236}">
                <a16:creationId xmlns:a16="http://schemas.microsoft.com/office/drawing/2014/main" id="{80B646D1-A979-44F2-9EEF-F7A6847035C6}"/>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5" name="Gerader Verbinder 174">
            <a:extLst>
              <a:ext uri="{FF2B5EF4-FFF2-40B4-BE49-F238E27FC236}">
                <a16:creationId xmlns:a16="http://schemas.microsoft.com/office/drawing/2014/main" id="{1C3B0282-D91D-43C9-B8AD-B1DDFCF920E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6" name="Gerader Verbinder 175">
            <a:extLst>
              <a:ext uri="{FF2B5EF4-FFF2-40B4-BE49-F238E27FC236}">
                <a16:creationId xmlns:a16="http://schemas.microsoft.com/office/drawing/2014/main" id="{50A5F623-DAC0-4F53-994E-CAFC88D0822A}"/>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7" name="Gerader Verbinder 176">
            <a:extLst>
              <a:ext uri="{FF2B5EF4-FFF2-40B4-BE49-F238E27FC236}">
                <a16:creationId xmlns:a16="http://schemas.microsoft.com/office/drawing/2014/main" id="{26B10AE8-8A99-4F9E-A8CA-72DE7DC3875A}"/>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78" name="Freeform 11">
            <a:extLst>
              <a:ext uri="{FF2B5EF4-FFF2-40B4-BE49-F238E27FC236}">
                <a16:creationId xmlns:a16="http://schemas.microsoft.com/office/drawing/2014/main" id="{A1E8FBEE-C098-431C-8E66-42A371600CCF}"/>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2" name="Gerader Verbinder 201">
            <a:extLst>
              <a:ext uri="{FF2B5EF4-FFF2-40B4-BE49-F238E27FC236}">
                <a16:creationId xmlns:a16="http://schemas.microsoft.com/office/drawing/2014/main" id="{AEE684E7-B770-46A7-9BCC-3128F1C8CE90}"/>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3" name="Freeform 11">
            <a:extLst>
              <a:ext uri="{FF2B5EF4-FFF2-40B4-BE49-F238E27FC236}">
                <a16:creationId xmlns:a16="http://schemas.microsoft.com/office/drawing/2014/main" id="{7C0BA506-1E03-4E92-8014-AE797A664550}"/>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04" name="Textfeld 203">
            <a:extLst>
              <a:ext uri="{FF2B5EF4-FFF2-40B4-BE49-F238E27FC236}">
                <a16:creationId xmlns:a16="http://schemas.microsoft.com/office/drawing/2014/main" id="{01FC48E9-E59B-4E70-BE73-D0150C1C7B8A}"/>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Problem</a:t>
            </a:r>
          </a:p>
        </p:txBody>
      </p:sp>
      <p:sp>
        <p:nvSpPr>
          <p:cNvPr id="205" name="Rechteck 204">
            <a:extLst>
              <a:ext uri="{FF2B5EF4-FFF2-40B4-BE49-F238E27FC236}">
                <a16:creationId xmlns:a16="http://schemas.microsoft.com/office/drawing/2014/main" id="{3025B575-73BA-4A4B-82CF-1156E1D8DEC8}"/>
              </a:ext>
            </a:extLst>
          </p:cNvPr>
          <p:cNvSpPr/>
          <p:nvPr/>
        </p:nvSpPr>
        <p:spPr>
          <a:xfrm>
            <a:off x="1992396" y="3139320"/>
            <a:ext cx="129149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6" name="Rechteck 205">
            <a:extLst>
              <a:ext uri="{FF2B5EF4-FFF2-40B4-BE49-F238E27FC236}">
                <a16:creationId xmlns:a16="http://schemas.microsoft.com/office/drawing/2014/main" id="{6FE9F307-CA72-4805-8557-2147C88C4F84}"/>
              </a:ext>
            </a:extLst>
          </p:cNvPr>
          <p:cNvSpPr/>
          <p:nvPr/>
        </p:nvSpPr>
        <p:spPr>
          <a:xfrm>
            <a:off x="1744880" y="4065280"/>
            <a:ext cx="1379022"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09" name="Textfeld 208">
            <a:extLst>
              <a:ext uri="{FF2B5EF4-FFF2-40B4-BE49-F238E27FC236}">
                <a16:creationId xmlns:a16="http://schemas.microsoft.com/office/drawing/2014/main" id="{38F76392-AC0F-4D12-93D2-338907A55D98}"/>
              </a:ext>
            </a:extLst>
          </p:cNvPr>
          <p:cNvSpPr txBox="1"/>
          <p:nvPr/>
        </p:nvSpPr>
        <p:spPr>
          <a:xfrm>
            <a:off x="3287189" y="5107067"/>
            <a:ext cx="3605317" cy="400110"/>
          </a:xfrm>
          <a:prstGeom prst="rect">
            <a:avLst/>
          </a:prstGeom>
          <a:noFill/>
        </p:spPr>
        <p:txBody>
          <a:bodyPr wrap="square" rtlCol="0">
            <a:spAutoFit/>
          </a:bodyPr>
          <a:lstStyle/>
          <a:p>
            <a:r>
              <a:rPr lang="de-CH" sz="2000" dirty="0">
                <a:latin typeface="+mj-lt"/>
              </a:rPr>
              <a:t>Fehlende lokale Wetterdaten</a:t>
            </a:r>
          </a:p>
        </p:txBody>
      </p:sp>
      <p:sp>
        <p:nvSpPr>
          <p:cNvPr id="210" name="Rechteck 209">
            <a:extLst>
              <a:ext uri="{FF2B5EF4-FFF2-40B4-BE49-F238E27FC236}">
                <a16:creationId xmlns:a16="http://schemas.microsoft.com/office/drawing/2014/main" id="{D468BAA9-D4F4-4DC8-ABAC-89321C3A92C3}"/>
              </a:ext>
            </a:extLst>
          </p:cNvPr>
          <p:cNvSpPr/>
          <p:nvPr/>
        </p:nvSpPr>
        <p:spPr>
          <a:xfrm>
            <a:off x="1956375" y="4991240"/>
            <a:ext cx="1263476"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8" name="Grafik 7">
            <a:extLst>
              <a:ext uri="{FF2B5EF4-FFF2-40B4-BE49-F238E27FC236}">
                <a16:creationId xmlns:a16="http://schemas.microsoft.com/office/drawing/2014/main" id="{85A00D46-2BE4-47EA-A0E4-255CEECCF7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68300" y="2019305"/>
            <a:ext cx="1161548" cy="1111168"/>
          </a:xfrm>
          <a:prstGeom prst="rect">
            <a:avLst/>
          </a:prstGeom>
        </p:spPr>
      </p:pic>
    </p:spTree>
    <p:extLst>
      <p:ext uri="{BB962C8B-B14F-4D97-AF65-F5344CB8AC3E}">
        <p14:creationId xmlns:p14="http://schemas.microsoft.com/office/powerpoint/2010/main" val="25585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6"/>
                                        </p:tgtEl>
                                        <p:attrNameLst>
                                          <p:attrName>style.visibility</p:attrName>
                                        </p:attrNameLst>
                                      </p:cBhvr>
                                      <p:to>
                                        <p:strVal val="visible"/>
                                      </p:to>
                                    </p:set>
                                    <p:animEffect transition="in" filter="wipe(left)">
                                      <p:cBhvr>
                                        <p:cTn id="7" dur="500"/>
                                        <p:tgtEl>
                                          <p:spTgt spid="176"/>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68"/>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72"/>
                                        </p:tgtEl>
                                        <p:attrNameLst>
                                          <p:attrName>style.visibility</p:attrName>
                                        </p:attrNameLst>
                                      </p:cBhvr>
                                      <p:to>
                                        <p:strVal val="visible"/>
                                      </p:to>
                                    </p:set>
                                    <p:animEffect transition="in" filter="wipe(left)">
                                      <p:cBhvr>
                                        <p:cTn id="13" dur="500"/>
                                        <p:tgtEl>
                                          <p:spTgt spid="172"/>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69"/>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73"/>
                                        </p:tgtEl>
                                        <p:attrNameLst>
                                          <p:attrName>style.visibility</p:attrName>
                                        </p:attrNameLst>
                                      </p:cBhvr>
                                      <p:to>
                                        <p:strVal val="visible"/>
                                      </p:to>
                                    </p:set>
                                    <p:animEffect transition="in" filter="wipe(left)">
                                      <p:cBhvr>
                                        <p:cTn id="19" dur="500"/>
                                        <p:tgtEl>
                                          <p:spTgt spid="173"/>
                                        </p:tgtEl>
                                      </p:cBhvr>
                                    </p:animEffect>
                                  </p:childTnLst>
                                </p:cTn>
                              </p:par>
                            </p:childTnLst>
                          </p:cTn>
                        </p:par>
                        <p:par>
                          <p:cTn id="20" fill="hold">
                            <p:stCondLst>
                              <p:cond delay="1500"/>
                            </p:stCondLst>
                            <p:childTnLst>
                              <p:par>
                                <p:cTn id="21" presetID="1" presetClass="entr" presetSubtype="0" fill="hold" grpId="0" nodeType="afterEffect">
                                  <p:stCondLst>
                                    <p:cond delay="0"/>
                                  </p:stCondLst>
                                  <p:childTnLst>
                                    <p:set>
                                      <p:cBhvr>
                                        <p:cTn id="22" dur="1" fill="hold">
                                          <p:stCondLst>
                                            <p:cond delay="0"/>
                                          </p:stCondLst>
                                        </p:cTn>
                                        <p:tgtEl>
                                          <p:spTgt spid="170"/>
                                        </p:tgtEl>
                                        <p:attrNameLst>
                                          <p:attrName>style.visibility</p:attrName>
                                        </p:attrNameLst>
                                      </p:cBhvr>
                                      <p:to>
                                        <p:strVal val="visible"/>
                                      </p:to>
                                    </p:set>
                                  </p:childTnLst>
                                </p:cTn>
                              </p:par>
                              <p:par>
                                <p:cTn id="23" presetID="22" presetClass="entr" presetSubtype="8"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wipe(left)">
                                      <p:cBhvr>
                                        <p:cTn id="25" dur="500"/>
                                        <p:tgtEl>
                                          <p:spTgt spid="174"/>
                                        </p:tgtEl>
                                      </p:cBhvr>
                                    </p:animEffect>
                                  </p:childTnLst>
                                </p:cTn>
                              </p:par>
                            </p:childTnLst>
                          </p:cTn>
                        </p:par>
                        <p:par>
                          <p:cTn id="26" fill="hold">
                            <p:stCondLst>
                              <p:cond delay="2000"/>
                            </p:stCondLst>
                            <p:childTnLst>
                              <p:par>
                                <p:cTn id="27" presetID="1" presetClass="entr" presetSubtype="0" fill="hold" grpId="0" nodeType="afterEffect">
                                  <p:stCondLst>
                                    <p:cond delay="0"/>
                                  </p:stCondLst>
                                  <p:childTnLst>
                                    <p:set>
                                      <p:cBhvr>
                                        <p:cTn id="28" dur="1" fill="hold">
                                          <p:stCondLst>
                                            <p:cond delay="0"/>
                                          </p:stCondLst>
                                        </p:cTn>
                                        <p:tgtEl>
                                          <p:spTgt spid="17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animEffect transition="in" filter="wipe(left)">
                                      <p:cBhvr>
                                        <p:cTn id="31" dur="500"/>
                                        <p:tgtEl>
                                          <p:spTgt spid="175"/>
                                        </p:tgtEl>
                                      </p:cBhvr>
                                    </p:animEffect>
                                  </p:childTnLst>
                                </p:cTn>
                              </p:par>
                              <p:par>
                                <p:cTn id="32" presetID="22" presetClass="entr" presetSubtype="8" fill="hold" nodeType="withEffect">
                                  <p:stCondLst>
                                    <p:cond delay="0"/>
                                  </p:stCondLst>
                                  <p:childTnLst>
                                    <p:set>
                                      <p:cBhvr>
                                        <p:cTn id="33" dur="1" fill="hold">
                                          <p:stCondLst>
                                            <p:cond delay="0"/>
                                          </p:stCondLst>
                                        </p:cTn>
                                        <p:tgtEl>
                                          <p:spTgt spid="177"/>
                                        </p:tgtEl>
                                        <p:attrNameLst>
                                          <p:attrName>style.visibility</p:attrName>
                                        </p:attrNameLst>
                                      </p:cBhvr>
                                      <p:to>
                                        <p:strVal val="visible"/>
                                      </p:to>
                                    </p:set>
                                    <p:animEffect transition="in" filter="wipe(left)">
                                      <p:cBhvr>
                                        <p:cTn id="34" dur="750"/>
                                        <p:tgtEl>
                                          <p:spTgt spid="177"/>
                                        </p:tgtEl>
                                      </p:cBhvr>
                                    </p:animEffect>
                                  </p:childTnLst>
                                </p:cTn>
                              </p:par>
                            </p:childTnLst>
                          </p:cTn>
                        </p:par>
                        <p:par>
                          <p:cTn id="35" fill="hold">
                            <p:stCondLst>
                              <p:cond delay="2750"/>
                            </p:stCondLst>
                            <p:childTnLst>
                              <p:par>
                                <p:cTn id="36" presetID="1" presetClass="entr" presetSubtype="0" fill="hold" grpId="0" nodeType="afterEffect">
                                  <p:stCondLst>
                                    <p:cond delay="0"/>
                                  </p:stCondLst>
                                  <p:childTnLst>
                                    <p:set>
                                      <p:cBhvr>
                                        <p:cTn id="37" dur="1" fill="hold">
                                          <p:stCondLst>
                                            <p:cond delay="0"/>
                                          </p:stCondLst>
                                        </p:cTn>
                                        <p:tgtEl>
                                          <p:spTgt spid="178"/>
                                        </p:tgtEl>
                                        <p:attrNameLst>
                                          <p:attrName>style.visibility</p:attrName>
                                        </p:attrNameLst>
                                      </p:cBhvr>
                                      <p:to>
                                        <p:strVal val="visible"/>
                                      </p:to>
                                    </p:set>
                                  </p:childTnLst>
                                </p:cTn>
                              </p:par>
                              <p:par>
                                <p:cTn id="38" presetID="22" presetClass="entr" presetSubtype="8" fill="hold" nodeType="withEffect">
                                  <p:stCondLst>
                                    <p:cond delay="0"/>
                                  </p:stCondLst>
                                  <p:childTnLst>
                                    <p:set>
                                      <p:cBhvr>
                                        <p:cTn id="39" dur="1" fill="hold">
                                          <p:stCondLst>
                                            <p:cond delay="0"/>
                                          </p:stCondLst>
                                        </p:cTn>
                                        <p:tgtEl>
                                          <p:spTgt spid="202"/>
                                        </p:tgtEl>
                                        <p:attrNameLst>
                                          <p:attrName>style.visibility</p:attrName>
                                        </p:attrNameLst>
                                      </p:cBhvr>
                                      <p:to>
                                        <p:strVal val="visible"/>
                                      </p:to>
                                    </p:set>
                                    <p:animEffect transition="in" filter="wipe(left)">
                                      <p:cBhvr>
                                        <p:cTn id="40" dur="750"/>
                                        <p:tgtEl>
                                          <p:spTgt spid="202"/>
                                        </p:tgtEl>
                                      </p:cBhvr>
                                    </p:animEffect>
                                  </p:childTnLst>
                                </p:cTn>
                              </p:par>
                            </p:childTnLst>
                          </p:cTn>
                        </p:par>
                        <p:par>
                          <p:cTn id="41" fill="hold">
                            <p:stCondLst>
                              <p:cond delay="3500"/>
                            </p:stCondLst>
                            <p:childTnLst>
                              <p:par>
                                <p:cTn id="42" presetID="1" presetClass="entr" presetSubtype="0" fill="hold" grpId="0" nodeType="afterEffect">
                                  <p:stCondLst>
                                    <p:cond delay="0"/>
                                  </p:stCondLst>
                                  <p:childTnLst>
                                    <p:set>
                                      <p:cBhvr>
                                        <p:cTn id="43" dur="1" fill="hold">
                                          <p:stCondLst>
                                            <p:cond delay="0"/>
                                          </p:stCondLst>
                                        </p:cTn>
                                        <p:tgtEl>
                                          <p:spTgt spid="20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205"/>
                                        </p:tgtEl>
                                      </p:cBhvr>
                                    </p:animEffect>
                                    <p:set>
                                      <p:cBhvr>
                                        <p:cTn id="48" dur="1" fill="hold">
                                          <p:stCondLst>
                                            <p:cond delay="499"/>
                                          </p:stCondLst>
                                        </p:cTn>
                                        <p:tgtEl>
                                          <p:spTgt spid="205"/>
                                        </p:tgtEl>
                                        <p:attrNameLst>
                                          <p:attrName>style.visibility</p:attrName>
                                        </p:attrNameLst>
                                      </p:cBhvr>
                                      <p:to>
                                        <p:strVal val="hidden"/>
                                      </p:to>
                                    </p:set>
                                  </p:childTnLst>
                                </p:cTn>
                              </p:par>
                              <p:par>
                                <p:cTn id="49" presetID="10" presetClass="entr" presetSubtype="0" fill="hold" grpId="0" nodeType="withEffect">
                                  <p:stCondLst>
                                    <p:cond delay="0"/>
                                  </p:stCondLst>
                                  <p:childTnLst>
                                    <p:set>
                                      <p:cBhvr>
                                        <p:cTn id="50" dur="1" fill="hold">
                                          <p:stCondLst>
                                            <p:cond delay="0"/>
                                          </p:stCondLst>
                                        </p:cTn>
                                        <p:tgtEl>
                                          <p:spTgt spid="110"/>
                                        </p:tgtEl>
                                        <p:attrNameLst>
                                          <p:attrName>style.visibility</p:attrName>
                                        </p:attrNameLst>
                                      </p:cBhvr>
                                      <p:to>
                                        <p:strVal val="visible"/>
                                      </p:to>
                                    </p:set>
                                    <p:animEffect transition="in" filter="fade">
                                      <p:cBhvr>
                                        <p:cTn id="51" dur="500"/>
                                        <p:tgtEl>
                                          <p:spTgt spid="110"/>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0" nodeType="clickEffect">
                                  <p:stCondLst>
                                    <p:cond delay="0"/>
                                  </p:stCondLst>
                                  <p:childTnLst>
                                    <p:animEffect transition="out" filter="fade">
                                      <p:cBhvr>
                                        <p:cTn id="55" dur="500"/>
                                        <p:tgtEl>
                                          <p:spTgt spid="206"/>
                                        </p:tgtEl>
                                      </p:cBhvr>
                                    </p:animEffect>
                                    <p:set>
                                      <p:cBhvr>
                                        <p:cTn id="56" dur="1" fill="hold">
                                          <p:stCondLst>
                                            <p:cond delay="499"/>
                                          </p:stCondLst>
                                        </p:cTn>
                                        <p:tgtEl>
                                          <p:spTgt spid="206"/>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fade">
                                      <p:cBhvr>
                                        <p:cTn id="59" dur="500"/>
                                        <p:tgtEl>
                                          <p:spTgt spid="11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0" nodeType="clickEffect">
                                  <p:stCondLst>
                                    <p:cond delay="0"/>
                                  </p:stCondLst>
                                  <p:childTnLst>
                                    <p:animEffect transition="out" filter="fade">
                                      <p:cBhvr>
                                        <p:cTn id="63" dur="500"/>
                                        <p:tgtEl>
                                          <p:spTgt spid="210"/>
                                        </p:tgtEl>
                                      </p:cBhvr>
                                    </p:animEffect>
                                    <p:set>
                                      <p:cBhvr>
                                        <p:cTn id="64" dur="1" fill="hold">
                                          <p:stCondLst>
                                            <p:cond delay="499"/>
                                          </p:stCondLst>
                                        </p:cTn>
                                        <p:tgtEl>
                                          <p:spTgt spid="210"/>
                                        </p:tgtEl>
                                        <p:attrNameLst>
                                          <p:attrName>style.visibility</p:attrName>
                                        </p:attrNameLst>
                                      </p:cBhvr>
                                      <p:to>
                                        <p:strVal val="hidden"/>
                                      </p:to>
                                    </p:set>
                                  </p:childTnLst>
                                </p:cTn>
                              </p:par>
                              <p:par>
                                <p:cTn id="65" presetID="10" presetClass="entr" presetSubtype="0" fill="hold" grpId="0" nodeType="withEffect">
                                  <p:stCondLst>
                                    <p:cond delay="0"/>
                                  </p:stCondLst>
                                  <p:childTnLst>
                                    <p:set>
                                      <p:cBhvr>
                                        <p:cTn id="66" dur="1" fill="hold">
                                          <p:stCondLst>
                                            <p:cond delay="0"/>
                                          </p:stCondLst>
                                        </p:cTn>
                                        <p:tgtEl>
                                          <p:spTgt spid="209"/>
                                        </p:tgtEl>
                                        <p:attrNameLst>
                                          <p:attrName>style.visibility</p:attrName>
                                        </p:attrNameLst>
                                      </p:cBhvr>
                                      <p:to>
                                        <p:strVal val="visible"/>
                                      </p:to>
                                    </p:set>
                                    <p:animEffect transition="in" filter="fade">
                                      <p:cBhvr>
                                        <p:cTn id="67" dur="500"/>
                                        <p:tgtEl>
                                          <p:spTgt spid="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68" grpId="0" animBg="1"/>
      <p:bldP spid="169" grpId="0" animBg="1"/>
      <p:bldP spid="170" grpId="0" animBg="1"/>
      <p:bldP spid="171" grpId="0" animBg="1"/>
      <p:bldP spid="178" grpId="0" animBg="1"/>
      <p:bldP spid="203" grpId="0" animBg="1"/>
      <p:bldP spid="205" grpId="0" animBg="1"/>
      <p:bldP spid="206" grpId="0" animBg="1"/>
      <p:bldP spid="209" grpId="0"/>
      <p:bldP spid="2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Wetter auf einen Blick?</a:t>
            </a:r>
          </a:p>
        </p:txBody>
      </p:sp>
    </p:spTree>
    <p:extLst>
      <p:ext uri="{BB962C8B-B14F-4D97-AF65-F5344CB8AC3E}">
        <p14:creationId xmlns:p14="http://schemas.microsoft.com/office/powerpoint/2010/main" val="199251539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E6BAEE-5F37-49E4-88B0-C50B61FF71C8}"/>
              </a:ext>
            </a:extLst>
          </p:cNvPr>
          <p:cNvSpPr>
            <a:spLocks noGrp="1"/>
          </p:cNvSpPr>
          <p:nvPr>
            <p:ph type="title"/>
          </p:nvPr>
        </p:nvSpPr>
        <p:spPr/>
        <p:txBody>
          <a:bodyPr/>
          <a:lstStyle/>
          <a:p>
            <a:r>
              <a:rPr lang="de-CH" dirty="0" err="1"/>
              <a:t>Placeholder</a:t>
            </a:r>
            <a:r>
              <a:rPr lang="de-CH" dirty="0"/>
              <a:t> Screenshot Dashboard</a:t>
            </a:r>
          </a:p>
        </p:txBody>
      </p:sp>
      <p:sp>
        <p:nvSpPr>
          <p:cNvPr id="3" name="Inhaltsplatzhalter 2">
            <a:extLst>
              <a:ext uri="{FF2B5EF4-FFF2-40B4-BE49-F238E27FC236}">
                <a16:creationId xmlns:a16="http://schemas.microsoft.com/office/drawing/2014/main" id="{0792B87A-02AC-4B79-841F-DCE974439B4C}"/>
              </a:ext>
            </a:extLst>
          </p:cNvPr>
          <p:cNvSpPr>
            <a:spLocks noGrp="1"/>
          </p:cNvSpPr>
          <p:nvPr>
            <p:ph idx="1"/>
          </p:nvPr>
        </p:nvSpPr>
        <p:spPr/>
        <p:txBody>
          <a:bodyPr/>
          <a:lstStyle/>
          <a:p>
            <a:endParaRPr lang="de-CH"/>
          </a:p>
        </p:txBody>
      </p:sp>
    </p:spTree>
    <p:extLst>
      <p:ext uri="{BB962C8B-B14F-4D97-AF65-F5344CB8AC3E}">
        <p14:creationId xmlns:p14="http://schemas.microsoft.com/office/powerpoint/2010/main" val="385256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rafik 38">
            <a:extLst>
              <a:ext uri="{FF2B5EF4-FFF2-40B4-BE49-F238E27FC236}">
                <a16:creationId xmlns:a16="http://schemas.microsoft.com/office/drawing/2014/main" id="{134C543C-31F7-4016-9B23-C7F38DA96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6344" y="5103550"/>
            <a:ext cx="819510" cy="781424"/>
          </a:xfrm>
          <a:prstGeom prst="rect">
            <a:avLst/>
          </a:prstGeom>
        </p:spPr>
      </p:pic>
      <p:pic>
        <p:nvPicPr>
          <p:cNvPr id="43" name="Grafik 42">
            <a:extLst>
              <a:ext uri="{FF2B5EF4-FFF2-40B4-BE49-F238E27FC236}">
                <a16:creationId xmlns:a16="http://schemas.microsoft.com/office/drawing/2014/main" id="{FEB88306-9579-4982-BB97-2787AED0F0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61975" y="2507891"/>
            <a:ext cx="2068243" cy="1978536"/>
          </a:xfrm>
          <a:prstGeom prst="rect">
            <a:avLst/>
          </a:prstGeom>
        </p:spPr>
      </p:pic>
      <p:pic>
        <p:nvPicPr>
          <p:cNvPr id="45" name="Grafik 44" descr="Ein Bild, das Objekt, Schild enthält.&#10;&#10;Automatisch generierte Beschreibung">
            <a:extLst>
              <a:ext uri="{FF2B5EF4-FFF2-40B4-BE49-F238E27FC236}">
                <a16:creationId xmlns:a16="http://schemas.microsoft.com/office/drawing/2014/main" id="{9A1B5211-E999-405D-BB37-AEAB0A7288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24747" y="3841873"/>
            <a:ext cx="1342701" cy="1284463"/>
          </a:xfrm>
          <a:prstGeom prst="rect">
            <a:avLst/>
          </a:prstGeom>
        </p:spPr>
      </p:pic>
      <p:sp>
        <p:nvSpPr>
          <p:cNvPr id="40" name="Textfeld 39">
            <a:extLst>
              <a:ext uri="{FF2B5EF4-FFF2-40B4-BE49-F238E27FC236}">
                <a16:creationId xmlns:a16="http://schemas.microsoft.com/office/drawing/2014/main" id="{46586DB0-EBC7-4501-A14D-6BE43F483CD6}"/>
              </a:ext>
            </a:extLst>
          </p:cNvPr>
          <p:cNvSpPr txBox="1"/>
          <p:nvPr/>
        </p:nvSpPr>
        <p:spPr>
          <a:xfrm>
            <a:off x="3287189" y="5107067"/>
            <a:ext cx="3605317" cy="707886"/>
          </a:xfrm>
          <a:prstGeom prst="rect">
            <a:avLst/>
          </a:prstGeom>
          <a:noFill/>
        </p:spPr>
        <p:txBody>
          <a:bodyPr wrap="square" rtlCol="0">
            <a:spAutoFit/>
          </a:bodyPr>
          <a:lstStyle/>
          <a:p>
            <a:r>
              <a:rPr lang="de-CH" sz="2000" dirty="0">
                <a:latin typeface="+mj-lt"/>
              </a:rPr>
              <a:t>Positionsgenaue Wetterdaten für alle Piers</a:t>
            </a:r>
          </a:p>
        </p:txBody>
      </p:sp>
      <p:cxnSp>
        <p:nvCxnSpPr>
          <p:cNvPr id="4" name="Gerader Verbinder 3">
            <a:extLst>
              <a:ext uri="{FF2B5EF4-FFF2-40B4-BE49-F238E27FC236}">
                <a16:creationId xmlns:a16="http://schemas.microsoft.com/office/drawing/2014/main" id="{FE94F434-C835-4FE2-88F5-F3741FD9F26B}"/>
              </a:ext>
            </a:extLst>
          </p:cNvPr>
          <p:cNvCxnSpPr/>
          <p:nvPr/>
        </p:nvCxnSpPr>
        <p:spPr>
          <a:xfrm>
            <a:off x="-72887" y="897624"/>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D71925DC-1893-4243-B753-8665F83ACAFD}"/>
              </a:ext>
            </a:extLst>
          </p:cNvPr>
          <p:cNvSpPr txBox="1"/>
          <p:nvPr/>
        </p:nvSpPr>
        <p:spPr>
          <a:xfrm>
            <a:off x="1106634"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Situation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6" name="Textfeld 5">
            <a:extLst>
              <a:ext uri="{FF2B5EF4-FFF2-40B4-BE49-F238E27FC236}">
                <a16:creationId xmlns:a16="http://schemas.microsoft.com/office/drawing/2014/main" id="{7A55848C-AFDF-4E0A-BB43-7F161E3307FF}"/>
              </a:ext>
            </a:extLst>
          </p:cNvPr>
          <p:cNvSpPr txBox="1"/>
          <p:nvPr/>
        </p:nvSpPr>
        <p:spPr>
          <a:xfrm>
            <a:off x="7109090" y="471003"/>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Question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7" name="Textfeld 6">
            <a:extLst>
              <a:ext uri="{FF2B5EF4-FFF2-40B4-BE49-F238E27FC236}">
                <a16:creationId xmlns:a16="http://schemas.microsoft.com/office/drawing/2014/main" id="{2DC75E06-1791-487B-BB05-682074EF5A8B}"/>
              </a:ext>
            </a:extLst>
          </p:cNvPr>
          <p:cNvSpPr txBox="1"/>
          <p:nvPr/>
        </p:nvSpPr>
        <p:spPr>
          <a:xfrm>
            <a:off x="4107862"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Problem</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8" name="Textfeld 7">
            <a:extLst>
              <a:ext uri="{FF2B5EF4-FFF2-40B4-BE49-F238E27FC236}">
                <a16:creationId xmlns:a16="http://schemas.microsoft.com/office/drawing/2014/main" id="{A8668C76-47D8-47ED-A11A-51EC9EBA936A}"/>
              </a:ext>
            </a:extLst>
          </p:cNvPr>
          <p:cNvSpPr txBox="1"/>
          <p:nvPr/>
        </p:nvSpPr>
        <p:spPr>
          <a:xfrm>
            <a:off x="10110318" y="497051"/>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Solution</a:t>
            </a:r>
          </a:p>
        </p:txBody>
      </p:sp>
      <p:sp>
        <p:nvSpPr>
          <p:cNvPr id="9" name="Freeform 11">
            <a:extLst>
              <a:ext uri="{FF2B5EF4-FFF2-40B4-BE49-F238E27FC236}">
                <a16:creationId xmlns:a16="http://schemas.microsoft.com/office/drawing/2014/main" id="{B8902C5B-468D-410F-84CD-4CB8C37DD668}"/>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08CEDFA3-0DB6-448F-8BEA-7A7F078B2EC2}"/>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1" name="Freeform 11">
            <a:extLst>
              <a:ext uri="{FF2B5EF4-FFF2-40B4-BE49-F238E27FC236}">
                <a16:creationId xmlns:a16="http://schemas.microsoft.com/office/drawing/2014/main" id="{13C809A2-CEC3-4EFA-AD4F-B511712EFA81}"/>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2" name="Freeform 11">
            <a:extLst>
              <a:ext uri="{FF2B5EF4-FFF2-40B4-BE49-F238E27FC236}">
                <a16:creationId xmlns:a16="http://schemas.microsoft.com/office/drawing/2014/main" id="{1C8A0FC7-786F-426D-9F29-A29C73FDEEF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3" name="Gerader Verbinder 12">
            <a:extLst>
              <a:ext uri="{FF2B5EF4-FFF2-40B4-BE49-F238E27FC236}">
                <a16:creationId xmlns:a16="http://schemas.microsoft.com/office/drawing/2014/main" id="{A77A53E2-3026-4799-98C3-D751568EE715}"/>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 name="Gerader Verbinder 13">
            <a:extLst>
              <a:ext uri="{FF2B5EF4-FFF2-40B4-BE49-F238E27FC236}">
                <a16:creationId xmlns:a16="http://schemas.microsoft.com/office/drawing/2014/main" id="{94AF8A18-1286-445B-ADFD-DA13E863273D}"/>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Gerader Verbinder 14">
            <a:extLst>
              <a:ext uri="{FF2B5EF4-FFF2-40B4-BE49-F238E27FC236}">
                <a16:creationId xmlns:a16="http://schemas.microsoft.com/office/drawing/2014/main" id="{004C7D0E-8BA5-4C12-B59C-6E5E7B38E10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Gerader Verbinder 15">
            <a:extLst>
              <a:ext uri="{FF2B5EF4-FFF2-40B4-BE49-F238E27FC236}">
                <a16:creationId xmlns:a16="http://schemas.microsoft.com/office/drawing/2014/main" id="{E34F591D-1956-4C63-9468-029E73438CC2}"/>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Gerader Verbinder 16">
            <a:extLst>
              <a:ext uri="{FF2B5EF4-FFF2-40B4-BE49-F238E27FC236}">
                <a16:creationId xmlns:a16="http://schemas.microsoft.com/office/drawing/2014/main" id="{B609B971-7C77-4FC6-8338-7A0C9AD42E9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Gerader Verbinder 17">
            <a:extLst>
              <a:ext uri="{FF2B5EF4-FFF2-40B4-BE49-F238E27FC236}">
                <a16:creationId xmlns:a16="http://schemas.microsoft.com/office/drawing/2014/main" id="{4C0D8302-7974-428F-B0AC-BF582E9B99F7}"/>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9" name="Freeform 11">
            <a:extLst>
              <a:ext uri="{FF2B5EF4-FFF2-40B4-BE49-F238E27FC236}">
                <a16:creationId xmlns:a16="http://schemas.microsoft.com/office/drawing/2014/main" id="{A5134A09-965E-453F-B63F-CC2FC7C7014E}"/>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0" name="Gerader Verbinder 19">
            <a:extLst>
              <a:ext uri="{FF2B5EF4-FFF2-40B4-BE49-F238E27FC236}">
                <a16:creationId xmlns:a16="http://schemas.microsoft.com/office/drawing/2014/main" id="{3B8C2EA2-EE8C-4FDA-ACA8-B4EB55C9F5D3}"/>
              </a:ext>
            </a:extLst>
          </p:cNvPr>
          <p:cNvCxnSpPr>
            <a:cxnSpLocks/>
          </p:cNvCxnSpPr>
          <p:nvPr/>
        </p:nvCxnSpPr>
        <p:spPr>
          <a:xfrm>
            <a:off x="1807657"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Freeform 11">
            <a:extLst>
              <a:ext uri="{FF2B5EF4-FFF2-40B4-BE49-F238E27FC236}">
                <a16:creationId xmlns:a16="http://schemas.microsoft.com/office/drawing/2014/main" id="{B94D197E-F0FB-468C-835E-10BB111CCC85}"/>
              </a:ext>
            </a:extLst>
          </p:cNvPr>
          <p:cNvSpPr/>
          <p:nvPr/>
        </p:nvSpPr>
        <p:spPr>
          <a:xfrm>
            <a:off x="4508255"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2" name="Gerader Verbinder 21">
            <a:extLst>
              <a:ext uri="{FF2B5EF4-FFF2-40B4-BE49-F238E27FC236}">
                <a16:creationId xmlns:a16="http://schemas.microsoft.com/office/drawing/2014/main" id="{724D9E40-2644-4EBD-B27A-4529F0F5DA32}"/>
              </a:ext>
            </a:extLst>
          </p:cNvPr>
          <p:cNvCxnSpPr>
            <a:cxnSpLocks/>
          </p:cNvCxnSpPr>
          <p:nvPr/>
        </p:nvCxnSpPr>
        <p:spPr>
          <a:xfrm>
            <a:off x="4794380" y="365043"/>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3" name="Freeform 11">
            <a:extLst>
              <a:ext uri="{FF2B5EF4-FFF2-40B4-BE49-F238E27FC236}">
                <a16:creationId xmlns:a16="http://schemas.microsoft.com/office/drawing/2014/main" id="{A47EF8AD-08F2-4D27-BC37-FEA6C1C94460}"/>
              </a:ext>
            </a:extLst>
          </p:cNvPr>
          <p:cNvSpPr/>
          <p:nvPr/>
        </p:nvSpPr>
        <p:spPr>
          <a:xfrm>
            <a:off x="7504404" y="253364"/>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5" name="Gerader Verbinder 24">
            <a:extLst>
              <a:ext uri="{FF2B5EF4-FFF2-40B4-BE49-F238E27FC236}">
                <a16:creationId xmlns:a16="http://schemas.microsoft.com/office/drawing/2014/main" id="{20F4DB69-91FB-4F59-8C31-AED0A13EDC4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Freeform 11">
            <a:extLst>
              <a:ext uri="{FF2B5EF4-FFF2-40B4-BE49-F238E27FC236}">
                <a16:creationId xmlns:a16="http://schemas.microsoft.com/office/drawing/2014/main" id="{99E8192A-E4A9-4CC2-89B7-D6CC1CAC9789}"/>
              </a:ext>
            </a:extLst>
          </p:cNvPr>
          <p:cNvSpPr/>
          <p:nvPr/>
        </p:nvSpPr>
        <p:spPr>
          <a:xfrm>
            <a:off x="10519995" y="249916"/>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Textfeld 32">
            <a:extLst>
              <a:ext uri="{FF2B5EF4-FFF2-40B4-BE49-F238E27FC236}">
                <a16:creationId xmlns:a16="http://schemas.microsoft.com/office/drawing/2014/main" id="{8F159A1B-AA4A-4DB7-8A5F-DB85A39FA7F1}"/>
              </a:ext>
            </a:extLst>
          </p:cNvPr>
          <p:cNvSpPr txBox="1"/>
          <p:nvPr/>
        </p:nvSpPr>
        <p:spPr>
          <a:xfrm>
            <a:off x="3283890" y="2220946"/>
            <a:ext cx="2926080" cy="707886"/>
          </a:xfrm>
          <a:prstGeom prst="rect">
            <a:avLst/>
          </a:prstGeom>
          <a:noFill/>
        </p:spPr>
        <p:txBody>
          <a:bodyPr wrap="square" rtlCol="0">
            <a:spAutoFit/>
          </a:bodyPr>
          <a:lstStyle/>
          <a:p>
            <a:r>
              <a:rPr lang="de-CH" sz="2000" dirty="0">
                <a:latin typeface="+mj-lt"/>
              </a:rPr>
              <a:t>Planung eines Segeltörns vor Ort möglich</a:t>
            </a:r>
          </a:p>
        </p:txBody>
      </p:sp>
      <p:sp>
        <p:nvSpPr>
          <p:cNvPr id="34" name="Textfeld 33">
            <a:extLst>
              <a:ext uri="{FF2B5EF4-FFF2-40B4-BE49-F238E27FC236}">
                <a16:creationId xmlns:a16="http://schemas.microsoft.com/office/drawing/2014/main" id="{D972B1C0-4AFC-466A-97B3-E486A5F80483}"/>
              </a:ext>
            </a:extLst>
          </p:cNvPr>
          <p:cNvSpPr txBox="1"/>
          <p:nvPr/>
        </p:nvSpPr>
        <p:spPr>
          <a:xfrm>
            <a:off x="3283890" y="3206429"/>
            <a:ext cx="2926080" cy="707886"/>
          </a:xfrm>
          <a:prstGeom prst="rect">
            <a:avLst/>
          </a:prstGeom>
          <a:noFill/>
        </p:spPr>
        <p:txBody>
          <a:bodyPr wrap="square" rtlCol="0">
            <a:spAutoFit/>
          </a:bodyPr>
          <a:lstStyle/>
          <a:p>
            <a:r>
              <a:rPr lang="de-CH" sz="2000" dirty="0">
                <a:latin typeface="+mj-lt"/>
              </a:rPr>
              <a:t>Auf Segler abgestimmte Wetterdaten vor Ort</a:t>
            </a:r>
          </a:p>
        </p:txBody>
      </p:sp>
      <p:sp>
        <p:nvSpPr>
          <p:cNvPr id="35" name="Textfeld 34">
            <a:extLst>
              <a:ext uri="{FF2B5EF4-FFF2-40B4-BE49-F238E27FC236}">
                <a16:creationId xmlns:a16="http://schemas.microsoft.com/office/drawing/2014/main" id="{F797950C-463D-43A2-AD63-7130D6AF8B5F}"/>
              </a:ext>
            </a:extLst>
          </p:cNvPr>
          <p:cNvSpPr txBox="1"/>
          <p:nvPr/>
        </p:nvSpPr>
        <p:spPr>
          <a:xfrm>
            <a:off x="3283889" y="4124803"/>
            <a:ext cx="3628358" cy="707886"/>
          </a:xfrm>
          <a:prstGeom prst="rect">
            <a:avLst/>
          </a:prstGeom>
          <a:noFill/>
        </p:spPr>
        <p:txBody>
          <a:bodyPr wrap="square" rtlCol="0">
            <a:spAutoFit/>
          </a:bodyPr>
          <a:lstStyle/>
          <a:p>
            <a:r>
              <a:rPr lang="de-CH" sz="2000" dirty="0">
                <a:latin typeface="+mj-lt"/>
              </a:rPr>
              <a:t>Starkwind- und Sturmwarnungen auf einen Blick ersichtlich</a:t>
            </a:r>
          </a:p>
        </p:txBody>
      </p:sp>
      <p:sp>
        <p:nvSpPr>
          <p:cNvPr id="36" name="Textfeld 35">
            <a:extLst>
              <a:ext uri="{FF2B5EF4-FFF2-40B4-BE49-F238E27FC236}">
                <a16:creationId xmlns:a16="http://schemas.microsoft.com/office/drawing/2014/main" id="{35B4F63B-D727-4CA0-BB51-8E77C856DDE7}"/>
              </a:ext>
            </a:extLst>
          </p:cNvPr>
          <p:cNvSpPr txBox="1"/>
          <p:nvPr/>
        </p:nvSpPr>
        <p:spPr>
          <a:xfrm>
            <a:off x="309875" y="1064130"/>
            <a:ext cx="5287020" cy="923330"/>
          </a:xfrm>
          <a:prstGeom prst="rect">
            <a:avLst/>
          </a:prstGeom>
          <a:noFill/>
        </p:spPr>
        <p:txBody>
          <a:bodyPr wrap="square" rtlCol="0">
            <a:spAutoFit/>
          </a:bodyPr>
          <a:lstStyle/>
          <a:p>
            <a:r>
              <a:rPr lang="de-CH" sz="5400" spc="300" dirty="0">
                <a:latin typeface="Arial" panose="020B0604020202020204" pitchFamily="34" charset="0"/>
                <a:cs typeface="Arial" panose="020B0604020202020204" pitchFamily="34" charset="0"/>
              </a:rPr>
              <a:t>Solution</a:t>
            </a:r>
          </a:p>
        </p:txBody>
      </p:sp>
      <p:sp>
        <p:nvSpPr>
          <p:cNvPr id="37" name="Rechteck 36">
            <a:extLst>
              <a:ext uri="{FF2B5EF4-FFF2-40B4-BE49-F238E27FC236}">
                <a16:creationId xmlns:a16="http://schemas.microsoft.com/office/drawing/2014/main" id="{545A850C-5FFF-4EF9-AC09-C36588EF17CD}"/>
              </a:ext>
            </a:extLst>
          </p:cNvPr>
          <p:cNvSpPr/>
          <p:nvPr/>
        </p:nvSpPr>
        <p:spPr>
          <a:xfrm>
            <a:off x="2047914" y="3040741"/>
            <a:ext cx="114938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38" name="Rechteck 37">
            <a:extLst>
              <a:ext uri="{FF2B5EF4-FFF2-40B4-BE49-F238E27FC236}">
                <a16:creationId xmlns:a16="http://schemas.microsoft.com/office/drawing/2014/main" id="{ED0FFA4C-B17F-4095-82F8-BA67946937ED}"/>
              </a:ext>
            </a:extLst>
          </p:cNvPr>
          <p:cNvSpPr/>
          <p:nvPr/>
        </p:nvSpPr>
        <p:spPr>
          <a:xfrm>
            <a:off x="2099689" y="3981331"/>
            <a:ext cx="1149383"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1" name="Rechteck 40">
            <a:extLst>
              <a:ext uri="{FF2B5EF4-FFF2-40B4-BE49-F238E27FC236}">
                <a16:creationId xmlns:a16="http://schemas.microsoft.com/office/drawing/2014/main" id="{8FA93FCB-289C-4316-9583-873A9845BF32}"/>
              </a:ext>
            </a:extLst>
          </p:cNvPr>
          <p:cNvSpPr/>
          <p:nvPr/>
        </p:nvSpPr>
        <p:spPr>
          <a:xfrm>
            <a:off x="2145273" y="5096579"/>
            <a:ext cx="1063618" cy="940590"/>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7" name="Grafik 46" descr="Ein Bild, das Objekt enthält.&#10;&#10;Automatisch generierte Beschreibung">
            <a:extLst>
              <a:ext uri="{FF2B5EF4-FFF2-40B4-BE49-F238E27FC236}">
                <a16:creationId xmlns:a16="http://schemas.microsoft.com/office/drawing/2014/main" id="{763F00BB-FFD7-46AF-B393-C1D9E41847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9689" y="2083025"/>
            <a:ext cx="1109201" cy="1061091"/>
          </a:xfrm>
          <a:prstGeom prst="rect">
            <a:avLst/>
          </a:prstGeom>
        </p:spPr>
      </p:pic>
    </p:spTree>
    <p:extLst>
      <p:ext uri="{BB962C8B-B14F-4D97-AF65-F5344CB8AC3E}">
        <p14:creationId xmlns:p14="http://schemas.microsoft.com/office/powerpoint/2010/main" val="3764668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22" presetClass="entr" presetSubtype="8"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left)">
                                      <p:cBhvr>
                                        <p:cTn id="13" dur="500"/>
                                        <p:tgtEl>
                                          <p:spTgt spid="15"/>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22" presetClass="entr" presetSubtype="8"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left)">
                                      <p:cBhvr>
                                        <p:cTn id="22" dur="750"/>
                                        <p:tgtEl>
                                          <p:spTgt spid="22"/>
                                        </p:tgtEl>
                                      </p:cBhvr>
                                    </p:animEffect>
                                  </p:childTnLst>
                                </p:cTn>
                              </p:par>
                            </p:childTnLst>
                          </p:cTn>
                        </p:par>
                        <p:par>
                          <p:cTn id="23" fill="hold">
                            <p:stCondLst>
                              <p:cond delay="1750"/>
                            </p:stCondLst>
                            <p:childTnLst>
                              <p:par>
                                <p:cTn id="24" presetID="1" presetClass="entr" presetSubtype="0" fill="hold" grpId="0" nodeType="after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par>
                                <p:cTn id="26" presetID="22" presetClass="entr" presetSubtype="8"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left)">
                                      <p:cBhvr>
                                        <p:cTn id="28" dur="750"/>
                                        <p:tgtEl>
                                          <p:spTgt spid="25"/>
                                        </p:tgtEl>
                                      </p:cBhvr>
                                    </p:animEffect>
                                  </p:childTnLst>
                                </p:cTn>
                              </p:par>
                            </p:childTnLst>
                          </p:cTn>
                        </p:par>
                        <p:par>
                          <p:cTn id="29" fill="hold">
                            <p:stCondLst>
                              <p:cond delay="2500"/>
                            </p:stCondLst>
                            <p:childTnLst>
                              <p:par>
                                <p:cTn id="30" presetID="1" presetClass="entr" presetSubtype="0"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grpId="0" nodeType="clickEffect">
                                  <p:stCondLst>
                                    <p:cond delay="0"/>
                                  </p:stCondLst>
                                  <p:childTnLst>
                                    <p:animEffect transition="out" filter="fade">
                                      <p:cBhvr>
                                        <p:cTn id="35" dur="500"/>
                                        <p:tgtEl>
                                          <p:spTgt spid="37"/>
                                        </p:tgtEl>
                                      </p:cBhvr>
                                    </p:animEffect>
                                    <p:set>
                                      <p:cBhvr>
                                        <p:cTn id="36" dur="1" fill="hold">
                                          <p:stCondLst>
                                            <p:cond delay="499"/>
                                          </p:stCondLst>
                                        </p:cTn>
                                        <p:tgtEl>
                                          <p:spTgt spid="37"/>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animEffect transition="in" filter="fade">
                                      <p:cBhvr>
                                        <p:cTn id="39" dur="500"/>
                                        <p:tgtEl>
                                          <p:spTgt spid="3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0" nodeType="clickEffect">
                                  <p:stCondLst>
                                    <p:cond delay="0"/>
                                  </p:stCondLst>
                                  <p:childTnLst>
                                    <p:animEffect transition="out" filter="fade">
                                      <p:cBhvr>
                                        <p:cTn id="43" dur="500"/>
                                        <p:tgtEl>
                                          <p:spTgt spid="38"/>
                                        </p:tgtEl>
                                      </p:cBhvr>
                                    </p:animEffect>
                                    <p:set>
                                      <p:cBhvr>
                                        <p:cTn id="44" dur="1" fill="hold">
                                          <p:stCondLst>
                                            <p:cond delay="499"/>
                                          </p:stCondLst>
                                        </p:cTn>
                                        <p:tgtEl>
                                          <p:spTgt spid="38"/>
                                        </p:tgtEl>
                                        <p:attrNameLst>
                                          <p:attrName>style.visibility</p:attrName>
                                        </p:attrNameLst>
                                      </p:cBhvr>
                                      <p:to>
                                        <p:strVal val="hidden"/>
                                      </p:to>
                                    </p:set>
                                  </p:childTnLst>
                                </p:cTn>
                              </p:par>
                              <p:par>
                                <p:cTn id="45" presetID="10" presetClass="entr" presetSubtype="0"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fade">
                                      <p:cBhvr>
                                        <p:cTn id="47" dur="5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41"/>
                                        </p:tgtEl>
                                      </p:cBhvr>
                                    </p:animEffect>
                                    <p:set>
                                      <p:cBhvr>
                                        <p:cTn id="52" dur="1" fill="hold">
                                          <p:stCondLst>
                                            <p:cond delay="499"/>
                                          </p:stCondLst>
                                        </p:cTn>
                                        <p:tgtEl>
                                          <p:spTgt spid="41"/>
                                        </p:tgtEl>
                                        <p:attrNameLst>
                                          <p:attrName>style.visibility</p:attrName>
                                        </p:attrNameLst>
                                      </p:cBhvr>
                                      <p:to>
                                        <p:strVal val="hidden"/>
                                      </p:to>
                                    </p:set>
                                  </p:childTnLst>
                                </p:cTn>
                              </p:par>
                              <p:par>
                                <p:cTn id="53" presetID="10"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11" grpId="0" animBg="1"/>
      <p:bldP spid="12" grpId="0" animBg="1"/>
      <p:bldP spid="23" grpId="0" animBg="1"/>
      <p:bldP spid="26" grpId="0" animBg="1"/>
      <p:bldP spid="34" grpId="0"/>
      <p:bldP spid="35" grpId="0"/>
      <p:bldP spid="37" grpId="0" animBg="1"/>
      <p:bldP spid="38" grpId="0" animBg="1"/>
      <p:bldP spid="4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EA2A756-4047-4BBC-AF0E-3BA8723D97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 y="0"/>
            <a:ext cx="12190815" cy="6858000"/>
          </a:xfrm>
          <a:prstGeom prst="rect">
            <a:avLst/>
          </a:prstGeom>
        </p:spPr>
      </p:pic>
      <p:pic>
        <p:nvPicPr>
          <p:cNvPr id="14" name="Grafik 13">
            <a:extLst>
              <a:ext uri="{FF2B5EF4-FFF2-40B4-BE49-F238E27FC236}">
                <a16:creationId xmlns:a16="http://schemas.microsoft.com/office/drawing/2014/main" id="{AC9E780B-CD87-447B-B60E-EBC79303AF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2489849" y="3199331"/>
            <a:ext cx="427500" cy="459335"/>
          </a:xfrm>
          <a:prstGeom prst="rect">
            <a:avLst/>
          </a:prstGeom>
        </p:spPr>
      </p:pic>
      <p:pic>
        <p:nvPicPr>
          <p:cNvPr id="7" name="Grafik 6">
            <a:extLst>
              <a:ext uri="{FF2B5EF4-FFF2-40B4-BE49-F238E27FC236}">
                <a16:creationId xmlns:a16="http://schemas.microsoft.com/office/drawing/2014/main" id="{EE1A00B2-4191-4DD4-A56B-74C76A32A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28146" y="3199332"/>
            <a:ext cx="427500" cy="459335"/>
          </a:xfrm>
          <a:prstGeom prst="rect">
            <a:avLst/>
          </a:prstGeom>
        </p:spPr>
      </p:pic>
    </p:spTree>
    <p:extLst>
      <p:ext uri="{BB962C8B-B14F-4D97-AF65-F5344CB8AC3E}">
        <p14:creationId xmlns:p14="http://schemas.microsoft.com/office/powerpoint/2010/main" val="875494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5400000">
                                      <p:cBhvr>
                                        <p:cTn id="6" dur="1000" fill="hold"/>
                                        <p:tgtEl>
                                          <p:spTgt spid="7"/>
                                        </p:tgtEl>
                                        <p:attrNameLst>
                                          <p:attrName>r</p:attrName>
                                        </p:attrNameLst>
                                      </p:cBhvr>
                                    </p:animRot>
                                  </p:childTnLst>
                                </p:cTn>
                              </p:par>
                              <p:par>
                                <p:cTn id="7" presetID="49" presetClass="path" presetSubtype="0" accel="50000" decel="50000" fill="hold" nodeType="withEffect">
                                  <p:stCondLst>
                                    <p:cond delay="0"/>
                                  </p:stCondLst>
                                  <p:childTnLst>
                                    <p:animMotion origin="layout" path="M -4.79167E-6 0 L -0.00013 0.03935 " pathEditMode="relative" rAng="0" ptsTypes="AA">
                                      <p:cBhvr>
                                        <p:cTn id="8" dur="1000" fill="hold"/>
                                        <p:tgtEl>
                                          <p:spTgt spid="7"/>
                                        </p:tgtEl>
                                        <p:attrNameLst>
                                          <p:attrName>ppt_x</p:attrName>
                                          <p:attrName>ppt_y</p:attrName>
                                        </p:attrNameLst>
                                      </p:cBhvr>
                                      <p:rCtr x="-13" y="1968"/>
                                    </p:animMotion>
                                  </p:childTnLst>
                                </p:cTn>
                              </p:par>
                              <p:par>
                                <p:cTn id="9" presetID="8" presetClass="emph" presetSubtype="0" fill="hold" nodeType="withEffect">
                                  <p:stCondLst>
                                    <p:cond delay="0"/>
                                  </p:stCondLst>
                                  <p:childTnLst>
                                    <p:animRot by="5400000">
                                      <p:cBhvr>
                                        <p:cTn id="10" dur="1000" fill="hold"/>
                                        <p:tgtEl>
                                          <p:spTgt spid="14"/>
                                        </p:tgtEl>
                                        <p:attrNameLst>
                                          <p:attrName>r</p:attrName>
                                        </p:attrNameLst>
                                      </p:cBhvr>
                                    </p:animRot>
                                  </p:childTnLst>
                                </p:cTn>
                              </p:par>
                              <p:par>
                                <p:cTn id="11" presetID="49" presetClass="path" presetSubtype="0" accel="50000" decel="50000" fill="hold" nodeType="withEffect">
                                  <p:stCondLst>
                                    <p:cond delay="0"/>
                                  </p:stCondLst>
                                  <p:childTnLst>
                                    <p:animMotion origin="layout" path="M -4.79167E-6 0 L -0.00013 0.03935 " pathEditMode="relative" rAng="0" ptsTypes="AA">
                                      <p:cBhvr>
                                        <p:cTn id="12" dur="1000" fill="hold"/>
                                        <p:tgtEl>
                                          <p:spTgt spid="14"/>
                                        </p:tgtEl>
                                        <p:attrNameLst>
                                          <p:attrName>ppt_x</p:attrName>
                                          <p:attrName>ppt_y</p:attrName>
                                        </p:attrNameLst>
                                      </p:cBhvr>
                                      <p:rCtr x="-13" y="1968"/>
                                    </p:animMotion>
                                  </p:childTnLst>
                                </p:cTn>
                              </p:par>
                            </p:childTnLst>
                          </p:cTn>
                        </p:par>
                        <p:par>
                          <p:cTn id="13" fill="hold">
                            <p:stCondLst>
                              <p:cond delay="1000"/>
                            </p:stCondLst>
                            <p:childTnLst>
                              <p:par>
                                <p:cTn id="14" presetID="49" presetClass="path" presetSubtype="0" accel="50000" decel="50000" fill="hold" nodeType="afterEffect">
                                  <p:stCondLst>
                                    <p:cond delay="0"/>
                                  </p:stCondLst>
                                  <p:childTnLst>
                                    <p:animMotion origin="layout" path="M -0.00013 0.03935 L -4.58333E-6 0 " pathEditMode="relative" rAng="0" ptsTypes="AA">
                                      <p:cBhvr>
                                        <p:cTn id="15" dur="1000" fill="hold"/>
                                        <p:tgtEl>
                                          <p:spTgt spid="14"/>
                                        </p:tgtEl>
                                        <p:attrNameLst>
                                          <p:attrName>ppt_x</p:attrName>
                                          <p:attrName>ppt_y</p:attrName>
                                        </p:attrNameLst>
                                      </p:cBhvr>
                                      <p:rCtr x="0" y="-1968"/>
                                    </p:animMotion>
                                  </p:childTnLst>
                                </p:cTn>
                              </p:par>
                              <p:par>
                                <p:cTn id="16" presetID="8" presetClass="emph" presetSubtype="0" fill="hold" nodeType="withEffect">
                                  <p:stCondLst>
                                    <p:cond delay="0"/>
                                  </p:stCondLst>
                                  <p:childTnLst>
                                    <p:animRot by="-5400000">
                                      <p:cBhvr>
                                        <p:cTn id="17" dur="1000" fill="hold"/>
                                        <p:tgtEl>
                                          <p:spTgt spid="14"/>
                                        </p:tgtEl>
                                        <p:attrNameLst>
                                          <p:attrName>r</p:attrName>
                                        </p:attrNameLst>
                                      </p:cBhvr>
                                    </p:animRot>
                                  </p:childTnLst>
                                </p:cTn>
                              </p:par>
                              <p:par>
                                <p:cTn id="18" presetID="8" presetClass="emph" presetSubtype="0" fill="hold" nodeType="withEffect">
                                  <p:stCondLst>
                                    <p:cond delay="0"/>
                                  </p:stCondLst>
                                  <p:childTnLst>
                                    <p:animRot by="5400000">
                                      <p:cBhvr>
                                        <p:cTn id="19" dur="1000" fill="hold"/>
                                        <p:tgtEl>
                                          <p:spTgt spid="7"/>
                                        </p:tgtEl>
                                        <p:attrNameLst>
                                          <p:attrName>r</p:attrName>
                                        </p:attrNameLst>
                                      </p:cBhvr>
                                    </p:animRot>
                                  </p:childTnLst>
                                </p:cTn>
                              </p:par>
                              <p:par>
                                <p:cTn id="20" presetID="56" presetClass="path" presetSubtype="0" accel="50000" decel="50000" fill="hold" nodeType="withEffect">
                                  <p:stCondLst>
                                    <p:cond delay="0"/>
                                  </p:stCondLst>
                                  <p:childTnLst>
                                    <p:animMotion origin="layout" path="M -0.00013 0.03935 L 4.58333E-6 0 " pathEditMode="relative" rAng="0" ptsTypes="AA">
                                      <p:cBhvr>
                                        <p:cTn id="21" dur="1000" fill="hold"/>
                                        <p:tgtEl>
                                          <p:spTgt spid="7"/>
                                        </p:tgtEl>
                                        <p:attrNameLst>
                                          <p:attrName>ppt_x</p:attrName>
                                          <p:attrName>ppt_y</p:attrName>
                                        </p:attrNameLst>
                                      </p:cBhvr>
                                      <p:rCtr x="26" y="-19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738E635-9513-43AE-95BC-3BCEE583C973}"/>
              </a:ext>
            </a:extLst>
          </p:cNvPr>
          <p:cNvSpPr/>
          <p:nvPr/>
        </p:nvSpPr>
        <p:spPr>
          <a:xfrm>
            <a:off x="0" y="0"/>
            <a:ext cx="12192000" cy="68580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Titel 1">
            <a:extLst>
              <a:ext uri="{FF2B5EF4-FFF2-40B4-BE49-F238E27FC236}">
                <a16:creationId xmlns:a16="http://schemas.microsoft.com/office/drawing/2014/main" id="{1CE732C9-7E08-41BE-8152-E22DD815449C}"/>
              </a:ext>
            </a:extLst>
          </p:cNvPr>
          <p:cNvSpPr>
            <a:spLocks noGrp="1"/>
          </p:cNvSpPr>
          <p:nvPr>
            <p:ph type="ctrTitle"/>
          </p:nvPr>
        </p:nvSpPr>
        <p:spPr>
          <a:xfrm>
            <a:off x="1524000" y="1503363"/>
            <a:ext cx="9144000" cy="2387600"/>
          </a:xfrm>
        </p:spPr>
        <p:txBody>
          <a:bodyPr/>
          <a:lstStyle/>
          <a:p>
            <a:r>
              <a:rPr lang="de-CH" dirty="0">
                <a:solidFill>
                  <a:schemeClr val="bg1"/>
                </a:solidFill>
                <a:latin typeface="Arial" panose="020B0604020202020204" pitchFamily="34" charset="0"/>
                <a:cs typeface="Arial" panose="020B0604020202020204" pitchFamily="34" charset="0"/>
              </a:rPr>
              <a:t>Danke!</a:t>
            </a:r>
          </a:p>
        </p:txBody>
      </p:sp>
    </p:spTree>
    <p:extLst>
      <p:ext uri="{BB962C8B-B14F-4D97-AF65-F5344CB8AC3E}">
        <p14:creationId xmlns:p14="http://schemas.microsoft.com/office/powerpoint/2010/main" val="2420801156"/>
      </p:ext>
    </p:extLst>
  </p:cSld>
  <p:clrMapOvr>
    <a:masterClrMapping/>
  </p:clrMapOvr>
  <p:transition spd="slow">
    <p:push dir="u"/>
  </p:transition>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521</Words>
  <Application>Microsoft Office PowerPoint</Application>
  <PresentationFormat>Breitbild</PresentationFormat>
  <Paragraphs>62</Paragraphs>
  <Slides>8</Slides>
  <Notes>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8</vt:i4>
      </vt:variant>
    </vt:vector>
  </HeadingPairs>
  <TitlesOfParts>
    <vt:vector size="14" baseType="lpstr">
      <vt:lpstr>Arial</vt:lpstr>
      <vt:lpstr>Calibri</vt:lpstr>
      <vt:lpstr>Calibri Light</vt:lpstr>
      <vt:lpstr>Helvetica Neue Light</vt:lpstr>
      <vt:lpstr>Segoe UI</vt:lpstr>
      <vt:lpstr>Office</vt:lpstr>
      <vt:lpstr>Wetterstation</vt:lpstr>
      <vt:lpstr>PowerPoint-Präsentation</vt:lpstr>
      <vt:lpstr>PowerPoint-Präsentation</vt:lpstr>
      <vt:lpstr>Wetter auf einen Blick?</vt:lpstr>
      <vt:lpstr>Placeholder Screenshot Dashboard</vt:lpstr>
      <vt:lpstr>PowerPoint-Präsentation</vt:lpstr>
      <vt:lpstr>PowerPoint-Präsentation</vt:lpstr>
      <vt:lpstr>Danke!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c:title>
  <dc:creator>Studer Roman 1 (s)</dc:creator>
  <cp:lastModifiedBy>Studer Roman 1 (s)</cp:lastModifiedBy>
  <cp:revision>24</cp:revision>
  <dcterms:created xsi:type="dcterms:W3CDTF">2019-12-11T09:03:02Z</dcterms:created>
  <dcterms:modified xsi:type="dcterms:W3CDTF">2019-12-17T14:53:56Z</dcterms:modified>
</cp:coreProperties>
</file>