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3" r:id="rId2"/>
    <p:sldId id="257" r:id="rId3"/>
    <p:sldId id="265" r:id="rId4"/>
    <p:sldId id="259" r:id="rId5"/>
    <p:sldId id="266" r:id="rId6"/>
    <p:sldId id="260" r:id="rId7"/>
    <p:sldId id="261" r:id="rId8"/>
    <p:sldId id="264"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B4C2E3D3-3D07-4E97-BBB5-C2FFDE581225}">
          <p14:sldIdLst>
            <p14:sldId id="263"/>
          </p14:sldIdLst>
        </p14:section>
        <p14:section name="Situation" id="{9B2834EA-9AA5-4680-A86C-63FA3490C39C}">
          <p14:sldIdLst>
            <p14:sldId id="257"/>
          </p14:sldIdLst>
        </p14:section>
        <p14:section name="Problem" id="{AA20C4F0-99EA-465D-A680-223BF1D36BD8}">
          <p14:sldIdLst>
            <p14:sldId id="265"/>
          </p14:sldIdLst>
        </p14:section>
        <p14:section name="Question" id="{0CD665CE-CF3C-4479-97E2-831865985F1F}">
          <p14:sldIdLst>
            <p14:sldId id="259"/>
          </p14:sldIdLst>
        </p14:section>
        <p14:section name="Response" id="{2C246D32-0C9F-4C57-8E93-36745ADE42EB}">
          <p14:sldIdLst>
            <p14:sldId id="266"/>
            <p14:sldId id="260"/>
            <p14:sldId id="261"/>
            <p14:sldId id="26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uder Roman 1 (s)" initials="SR1(" lastIdx="1" clrIdx="0">
    <p:extLst>
      <p:ext uri="{19B8F6BF-5375-455C-9EA6-DF929625EA0E}">
        <p15:presenceInfo xmlns:p15="http://schemas.microsoft.com/office/powerpoint/2012/main" userId="Studer Roman 1 (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77612" autoAdjust="0"/>
  </p:normalViewPr>
  <p:slideViewPr>
    <p:cSldViewPr snapToGrid="0" showGuides="1">
      <p:cViewPr>
        <p:scale>
          <a:sx n="51" d="100"/>
          <a:sy n="51" d="100"/>
        </p:scale>
        <p:origin x="1692" y="6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A8551-E6E7-4FB5-B01F-7A753AEBEF86}" type="datetimeFigureOut">
              <a:rPr lang="de-CH" smtClean="0"/>
              <a:t>18.12.2019</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17E339-01E5-4374-B23A-E19361DA12EB}" type="slidenum">
              <a:rPr lang="de-CH" smtClean="0"/>
              <a:t>‹Nr.›</a:t>
            </a:fld>
            <a:endParaRPr lang="de-CH"/>
          </a:p>
        </p:txBody>
      </p:sp>
    </p:spTree>
    <p:extLst>
      <p:ext uri="{BB962C8B-B14F-4D97-AF65-F5344CB8AC3E}">
        <p14:creationId xmlns:p14="http://schemas.microsoft.com/office/powerpoint/2010/main" val="4134013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t>Genderneutral!</a:t>
            </a:r>
            <a:endParaRPr lang="de-CH" dirty="0"/>
          </a:p>
        </p:txBody>
      </p:sp>
      <p:sp>
        <p:nvSpPr>
          <p:cNvPr id="4" name="Foliennummernplatzhalter 3"/>
          <p:cNvSpPr>
            <a:spLocks noGrp="1"/>
          </p:cNvSpPr>
          <p:nvPr>
            <p:ph type="sldNum" sz="quarter" idx="5"/>
          </p:nvPr>
        </p:nvSpPr>
        <p:spPr/>
        <p:txBody>
          <a:bodyPr/>
          <a:lstStyle/>
          <a:p>
            <a:fld id="{A517E339-01E5-4374-B23A-E19361DA12EB}" type="slidenum">
              <a:rPr lang="de-CH" smtClean="0"/>
              <a:t>1</a:t>
            </a:fld>
            <a:endParaRPr lang="de-CH"/>
          </a:p>
        </p:txBody>
      </p:sp>
    </p:spTree>
    <p:extLst>
      <p:ext uri="{BB962C8B-B14F-4D97-AF65-F5344CB8AC3E}">
        <p14:creationId xmlns:p14="http://schemas.microsoft.com/office/powerpoint/2010/main" val="361466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Story:</a:t>
            </a:r>
          </a:p>
          <a:p>
            <a:pPr marL="171450" indent="-171450">
              <a:buFontTx/>
              <a:buChar char="-"/>
            </a:pPr>
            <a:r>
              <a:rPr lang="de-CH" dirty="0"/>
              <a:t>Wochenendausflug auf den Zürichsee. </a:t>
            </a:r>
          </a:p>
          <a:p>
            <a:pPr marL="171450" indent="-171450">
              <a:buFontTx/>
              <a:buChar char="-"/>
            </a:pPr>
            <a:r>
              <a:rPr lang="de-CH" dirty="0"/>
              <a:t>Gepäck ist Verstaut</a:t>
            </a:r>
          </a:p>
          <a:p>
            <a:pPr marL="171450" indent="-171450">
              <a:buFontTx/>
              <a:buChar char="-"/>
            </a:pPr>
            <a:r>
              <a:rPr lang="de-CH" dirty="0"/>
              <a:t>Familie ist bereits an Bord</a:t>
            </a:r>
          </a:p>
          <a:p>
            <a:pPr marL="171450" indent="-171450">
              <a:buFontTx/>
              <a:buChar char="-"/>
            </a:pPr>
            <a:r>
              <a:rPr lang="de-CH" dirty="0"/>
              <a:t>Alles ist bereit zum Ablegen</a:t>
            </a:r>
          </a:p>
          <a:p>
            <a:pPr marL="171450" indent="-171450">
              <a:buFontTx/>
              <a:buChar char="-"/>
            </a:pPr>
            <a:r>
              <a:rPr lang="de-CH" dirty="0"/>
              <a:t>Nur noch die aktuellsten Wetterinformationen zu Wind, Wasser und Temperatur fehlen</a:t>
            </a:r>
          </a:p>
          <a:p>
            <a:pPr marL="171450" indent="-171450">
              <a:buFontTx/>
              <a:buChar char="-"/>
            </a:pPr>
            <a:r>
              <a:rPr lang="de-CH" dirty="0"/>
              <a:t>Doch was ist die beste Möglichkeit dazu? Reicht die </a:t>
            </a:r>
            <a:r>
              <a:rPr lang="de-CH" dirty="0" err="1"/>
              <a:t>Wetterapp</a:t>
            </a:r>
            <a:r>
              <a:rPr lang="de-CH" dirty="0"/>
              <a:t> auf dem Smartphone?</a:t>
            </a:r>
          </a:p>
        </p:txBody>
      </p:sp>
      <p:sp>
        <p:nvSpPr>
          <p:cNvPr id="4" name="Foliennummernplatzhalter 3"/>
          <p:cNvSpPr>
            <a:spLocks noGrp="1"/>
          </p:cNvSpPr>
          <p:nvPr>
            <p:ph type="sldNum" sz="quarter" idx="5"/>
          </p:nvPr>
        </p:nvSpPr>
        <p:spPr/>
        <p:txBody>
          <a:bodyPr/>
          <a:lstStyle/>
          <a:p>
            <a:fld id="{A517E339-01E5-4374-B23A-E19361DA12EB}" type="slidenum">
              <a:rPr lang="de-CH" smtClean="0"/>
              <a:t>2</a:t>
            </a:fld>
            <a:endParaRPr lang="de-CH"/>
          </a:p>
        </p:txBody>
      </p:sp>
    </p:spTree>
    <p:extLst>
      <p:ext uri="{BB962C8B-B14F-4D97-AF65-F5344CB8AC3E}">
        <p14:creationId xmlns:p14="http://schemas.microsoft.com/office/powerpoint/2010/main" val="3593543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Wir stehen also vor einem Problem,</a:t>
            </a:r>
          </a:p>
          <a:p>
            <a:pPr marL="171450" indent="-171450">
              <a:buFontTx/>
              <a:buChar char="-"/>
            </a:pPr>
            <a:r>
              <a:rPr lang="de-CH" dirty="0"/>
              <a:t>Momentan sind am Pier keine Wetterdaten einzusehen und eine kurzfristige Planung, bzw. Planänderung somit nicht möglich</a:t>
            </a:r>
          </a:p>
          <a:p>
            <a:pPr marL="171450" indent="-171450">
              <a:buFontTx/>
              <a:buChar char="-"/>
            </a:pPr>
            <a:r>
              <a:rPr lang="de-CH" dirty="0"/>
              <a:t>Die Wetterdaten auf den meisten Apps sind nicht auf Segler abgestimmt</a:t>
            </a:r>
          </a:p>
          <a:p>
            <a:pPr marL="171450" indent="-171450">
              <a:buFontTx/>
              <a:buChar char="-"/>
            </a:pPr>
            <a:r>
              <a:rPr lang="de-CH" dirty="0"/>
              <a:t>Starkwind- oder Sturmwarnungen sind erst ersichtlich wenn die Warnleuchten am Ufer blinken</a:t>
            </a:r>
          </a:p>
          <a:p>
            <a:pPr marL="171450" indent="-171450">
              <a:buFontTx/>
              <a:buChar char="-"/>
            </a:pPr>
            <a:r>
              <a:rPr lang="de-CH" dirty="0"/>
              <a:t>Wetterdaten sind nicht sehr lokal. Feine unterschiede zwischen Mythenquai und Tiefenbrunnen, die oft komplett andere Windrichtungen zur selben Zeit aufweisen sind nicht ersichtlich</a:t>
            </a:r>
          </a:p>
        </p:txBody>
      </p:sp>
      <p:sp>
        <p:nvSpPr>
          <p:cNvPr id="4" name="Foliennummernplatzhalter 3"/>
          <p:cNvSpPr>
            <a:spLocks noGrp="1"/>
          </p:cNvSpPr>
          <p:nvPr>
            <p:ph type="sldNum" sz="quarter" idx="10"/>
          </p:nvPr>
        </p:nvSpPr>
        <p:spPr/>
        <p:txBody>
          <a:bodyPr/>
          <a:lstStyle/>
          <a:p>
            <a:fld id="{CF8F3001-8820-440F-AE2B-9E23CEB8CE24}" type="slidenum">
              <a:rPr lang="de-CH" smtClean="0"/>
              <a:t>3</a:t>
            </a:fld>
            <a:endParaRPr lang="de-CH"/>
          </a:p>
        </p:txBody>
      </p:sp>
    </p:spTree>
    <p:extLst>
      <p:ext uri="{BB962C8B-B14F-4D97-AF65-F5344CB8AC3E}">
        <p14:creationId xmlns:p14="http://schemas.microsoft.com/office/powerpoint/2010/main" val="3354894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Können wir all diese Probleme lösen? So dass alle relevanten Informationen auf einen Blick, vor Ort, ersichtlich sind?</a:t>
            </a:r>
          </a:p>
        </p:txBody>
      </p:sp>
      <p:sp>
        <p:nvSpPr>
          <p:cNvPr id="4" name="Foliennummernplatzhalter 3"/>
          <p:cNvSpPr>
            <a:spLocks noGrp="1"/>
          </p:cNvSpPr>
          <p:nvPr>
            <p:ph type="sldNum" sz="quarter" idx="5"/>
          </p:nvPr>
        </p:nvSpPr>
        <p:spPr/>
        <p:txBody>
          <a:bodyPr/>
          <a:lstStyle/>
          <a:p>
            <a:fld id="{A517E339-01E5-4374-B23A-E19361DA12EB}" type="slidenum">
              <a:rPr lang="de-CH" smtClean="0"/>
              <a:t>4</a:t>
            </a:fld>
            <a:endParaRPr lang="de-CH"/>
          </a:p>
        </p:txBody>
      </p:sp>
    </p:spTree>
    <p:extLst>
      <p:ext uri="{BB962C8B-B14F-4D97-AF65-F5344CB8AC3E}">
        <p14:creationId xmlns:p14="http://schemas.microsoft.com/office/powerpoint/2010/main" val="2699298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Wie sich herausstellt, ja!</a:t>
            </a:r>
          </a:p>
          <a:p>
            <a:r>
              <a:rPr lang="de-CH" dirty="0"/>
              <a:t>Dieser Wettermonitor wird mit günstiger Hardware direkt am Pier verankert, so dass alle Segler oder Wassersportler kurz vor dem Ablegen nochmals die aktuellsten Wetterdaten einsehen können. Wir ziehen aktuelle Wetterinformation direkt von den Sensoren der Seepolizei Zürich und berechnen in real-time diverse Prognosen und Wahrscheinlichkeiten. So können wir zum Beispiel voraussagen dass es heute mit einer Wahrscheinlichkeit von XY Prozent zu einer Starkwindwarnung kommen wird. So können Sie sich als Segler bereits Mental auf diese Möglichkeit vorbereiten oder gar das Ablegen nochmals überdenken…Toll ist es auch hier Informationen über andere Stellen am See zu erhalten. Das Wetter ist nicht homogen über den See verteilt sondern ändert sich von Ufer zu Ufer. </a:t>
            </a:r>
          </a:p>
          <a:p>
            <a:r>
              <a:rPr lang="de-CH" dirty="0"/>
              <a:t>Stehen Sie also am Mythenquai können Sie einen Blick auf die Situation am Tiefenbrunnen werfen…</a:t>
            </a:r>
          </a:p>
          <a:p>
            <a:r>
              <a:rPr lang="de-CH" dirty="0"/>
              <a:t>Lösen wir damit denn alle Probleme?</a:t>
            </a:r>
          </a:p>
        </p:txBody>
      </p:sp>
      <p:sp>
        <p:nvSpPr>
          <p:cNvPr id="4" name="Foliennummernplatzhalter 3"/>
          <p:cNvSpPr>
            <a:spLocks noGrp="1"/>
          </p:cNvSpPr>
          <p:nvPr>
            <p:ph type="sldNum" sz="quarter" idx="5"/>
          </p:nvPr>
        </p:nvSpPr>
        <p:spPr/>
        <p:txBody>
          <a:bodyPr/>
          <a:lstStyle/>
          <a:p>
            <a:fld id="{A517E339-01E5-4374-B23A-E19361DA12EB}" type="slidenum">
              <a:rPr lang="de-CH" smtClean="0"/>
              <a:t>5</a:t>
            </a:fld>
            <a:endParaRPr lang="de-CH"/>
          </a:p>
        </p:txBody>
      </p:sp>
    </p:spTree>
    <p:extLst>
      <p:ext uri="{BB962C8B-B14F-4D97-AF65-F5344CB8AC3E}">
        <p14:creationId xmlns:p14="http://schemas.microsoft.com/office/powerpoint/2010/main" val="289338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a:t>Mit unserem Monitor ist es nun möglich einen Segeltörn noch vor Ort zu planen. Sie können das Risiko von einer schlechten Wetterentwicklung dank einschätzen. </a:t>
            </a:r>
          </a:p>
          <a:p>
            <a:pPr marL="171450" indent="-171450">
              <a:buFontTx/>
              <a:buChar char="-"/>
            </a:pPr>
            <a:r>
              <a:rPr lang="de-CH" dirty="0"/>
              <a:t>Die Wetterinformation sind für Sie, Segler, abgestimmt und enthalten viele Informationen die Ihnen dienen können</a:t>
            </a:r>
          </a:p>
          <a:p>
            <a:pPr marL="171450" indent="-171450">
              <a:buFontTx/>
              <a:buChar char="-"/>
            </a:pPr>
            <a:r>
              <a:rPr lang="de-CH" dirty="0"/>
              <a:t>Auf einen Sturm sind Sie nun gefasst und können genau einschätzen ob es sich lohnt in See zu stechen</a:t>
            </a:r>
          </a:p>
          <a:p>
            <a:pPr marL="171450" indent="-171450">
              <a:buFontTx/>
              <a:buChar char="-"/>
            </a:pPr>
            <a:r>
              <a:rPr lang="de-CH" dirty="0"/>
              <a:t>Sie können nun auch </a:t>
            </a:r>
            <a:r>
              <a:rPr lang="de-CH" dirty="0" err="1"/>
              <a:t>Postitionsgenau</a:t>
            </a:r>
            <a:r>
              <a:rPr lang="de-CH" dirty="0"/>
              <a:t> Wetterdaten abfragen. Sie wollen von Mythenquai zu Tiefenbrunnen? Betrachten Sie also das Wetter am Tiefenbrunnen noch vor dem ablegen</a:t>
            </a:r>
          </a:p>
          <a:p>
            <a:pPr marL="0" indent="0">
              <a:buFontTx/>
              <a:buNone/>
            </a:pPr>
            <a:endParaRPr lang="de-CH" dirty="0"/>
          </a:p>
          <a:p>
            <a:pPr marL="0" indent="0">
              <a:buFontTx/>
              <a:buNone/>
            </a:pPr>
            <a:r>
              <a:rPr lang="de-CH" dirty="0"/>
              <a:t>Wie sieht denn nun unsere Geschichte vom Anfang aus?</a:t>
            </a:r>
          </a:p>
          <a:p>
            <a:endParaRPr lang="de-CH" dirty="0"/>
          </a:p>
        </p:txBody>
      </p:sp>
      <p:sp>
        <p:nvSpPr>
          <p:cNvPr id="4" name="Foliennummernplatzhalter 3"/>
          <p:cNvSpPr>
            <a:spLocks noGrp="1"/>
          </p:cNvSpPr>
          <p:nvPr>
            <p:ph type="sldNum" sz="quarter" idx="5"/>
          </p:nvPr>
        </p:nvSpPr>
        <p:spPr/>
        <p:txBody>
          <a:bodyPr/>
          <a:lstStyle/>
          <a:p>
            <a:fld id="{A517E339-01E5-4374-B23A-E19361DA12EB}" type="slidenum">
              <a:rPr lang="de-CH" smtClean="0"/>
              <a:t>6</a:t>
            </a:fld>
            <a:endParaRPr lang="de-CH"/>
          </a:p>
        </p:txBody>
      </p:sp>
    </p:spTree>
    <p:extLst>
      <p:ext uri="{BB962C8B-B14F-4D97-AF65-F5344CB8AC3E}">
        <p14:creationId xmlns:p14="http://schemas.microsoft.com/office/powerpoint/2010/main" val="2795627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Story:</a:t>
            </a:r>
          </a:p>
          <a:p>
            <a:pPr marL="171450" indent="-171450">
              <a:buFontTx/>
              <a:buChar char="-"/>
            </a:pPr>
            <a:r>
              <a:rPr lang="de-CH" dirty="0"/>
              <a:t>Wochenendausflug auf den Zürichsee. </a:t>
            </a:r>
          </a:p>
          <a:p>
            <a:pPr marL="171450" indent="-171450">
              <a:buFontTx/>
              <a:buChar char="-"/>
            </a:pPr>
            <a:r>
              <a:rPr lang="de-CH" dirty="0"/>
              <a:t>Gepäck ist Verstaut</a:t>
            </a:r>
          </a:p>
          <a:p>
            <a:pPr marL="171450" indent="-171450">
              <a:buFontTx/>
              <a:buChar char="-"/>
            </a:pPr>
            <a:r>
              <a:rPr lang="de-CH" dirty="0"/>
              <a:t>Familie ist bereits an Bord</a:t>
            </a:r>
          </a:p>
          <a:p>
            <a:pPr marL="171450" indent="-171450">
              <a:buFontTx/>
              <a:buChar char="-"/>
            </a:pPr>
            <a:r>
              <a:rPr lang="de-CH" dirty="0"/>
              <a:t>Alles ist bereit zum Ablegen</a:t>
            </a:r>
          </a:p>
          <a:p>
            <a:pPr marL="171450" indent="-171450">
              <a:buFontTx/>
              <a:buChar char="-"/>
            </a:pPr>
            <a:r>
              <a:rPr lang="de-CH" dirty="0"/>
              <a:t>Nur noch die aktuellsten Wetterinformationen zu Wind, Wasser und Temperatur fehlen</a:t>
            </a:r>
          </a:p>
          <a:p>
            <a:r>
              <a:rPr lang="de-CH" dirty="0"/>
              <a:t>-   Sie werfen also einen Blick auf unseren Wettermonitor und sind innerhalb von Sekunden </a:t>
            </a:r>
            <a:r>
              <a:rPr lang="de-CH" dirty="0" err="1"/>
              <a:t>up</a:t>
            </a:r>
            <a:r>
              <a:rPr lang="de-CH" dirty="0"/>
              <a:t> </a:t>
            </a:r>
            <a:r>
              <a:rPr lang="de-CH" dirty="0" err="1"/>
              <a:t>to</a:t>
            </a:r>
            <a:r>
              <a:rPr lang="de-CH" dirty="0"/>
              <a:t> date</a:t>
            </a:r>
          </a:p>
        </p:txBody>
      </p:sp>
      <p:sp>
        <p:nvSpPr>
          <p:cNvPr id="4" name="Foliennummernplatzhalter 3"/>
          <p:cNvSpPr>
            <a:spLocks noGrp="1"/>
          </p:cNvSpPr>
          <p:nvPr>
            <p:ph type="sldNum" sz="quarter" idx="5"/>
          </p:nvPr>
        </p:nvSpPr>
        <p:spPr/>
        <p:txBody>
          <a:bodyPr/>
          <a:lstStyle/>
          <a:p>
            <a:fld id="{A517E339-01E5-4374-B23A-E19361DA12EB}" type="slidenum">
              <a:rPr lang="de-CH" smtClean="0"/>
              <a:t>7</a:t>
            </a:fld>
            <a:endParaRPr lang="de-CH"/>
          </a:p>
        </p:txBody>
      </p:sp>
    </p:spTree>
    <p:extLst>
      <p:ext uri="{BB962C8B-B14F-4D97-AF65-F5344CB8AC3E}">
        <p14:creationId xmlns:p14="http://schemas.microsoft.com/office/powerpoint/2010/main" val="2433385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Bei Team und Challenge-</a:t>
            </a:r>
            <a:r>
              <a:rPr lang="de-CH" dirty="0" err="1"/>
              <a:t>Owner</a:t>
            </a:r>
            <a:r>
              <a:rPr lang="de-CH" dirty="0"/>
              <a:t>, bzw. </a:t>
            </a:r>
            <a:r>
              <a:rPr lang="de-CH" dirty="0" err="1"/>
              <a:t>Untesrstützer</a:t>
            </a:r>
            <a:r>
              <a:rPr lang="de-CH"/>
              <a:t> bedanken</a:t>
            </a:r>
          </a:p>
        </p:txBody>
      </p:sp>
      <p:sp>
        <p:nvSpPr>
          <p:cNvPr id="4" name="Foliennummernplatzhalter 3"/>
          <p:cNvSpPr>
            <a:spLocks noGrp="1"/>
          </p:cNvSpPr>
          <p:nvPr>
            <p:ph type="sldNum" sz="quarter" idx="5"/>
          </p:nvPr>
        </p:nvSpPr>
        <p:spPr/>
        <p:txBody>
          <a:bodyPr/>
          <a:lstStyle/>
          <a:p>
            <a:fld id="{A517E339-01E5-4374-B23A-E19361DA12EB}" type="slidenum">
              <a:rPr lang="de-CH" smtClean="0"/>
              <a:t>8</a:t>
            </a:fld>
            <a:endParaRPr lang="de-CH"/>
          </a:p>
        </p:txBody>
      </p:sp>
    </p:spTree>
    <p:extLst>
      <p:ext uri="{BB962C8B-B14F-4D97-AF65-F5344CB8AC3E}">
        <p14:creationId xmlns:p14="http://schemas.microsoft.com/office/powerpoint/2010/main" val="2658266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A11109-F09C-4AA5-A869-21C58FED779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C4B3C2A7-784C-477E-9EED-855FE986F8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91D3C692-BF8F-4A15-B6F5-59B1F0B94A3C}"/>
              </a:ext>
            </a:extLst>
          </p:cNvPr>
          <p:cNvSpPr>
            <a:spLocks noGrp="1"/>
          </p:cNvSpPr>
          <p:nvPr>
            <p:ph type="dt" sz="half" idx="10"/>
          </p:nvPr>
        </p:nvSpPr>
        <p:spPr/>
        <p:txBody>
          <a:bodyPr/>
          <a:lstStyle/>
          <a:p>
            <a:fld id="{005879E7-CDE2-4A6D-9018-DC0630526B85}" type="datetimeFigureOut">
              <a:rPr lang="de-CH" smtClean="0"/>
              <a:t>18.12.2019</a:t>
            </a:fld>
            <a:endParaRPr lang="de-CH"/>
          </a:p>
        </p:txBody>
      </p:sp>
      <p:sp>
        <p:nvSpPr>
          <p:cNvPr id="5" name="Fußzeilenplatzhalter 4">
            <a:extLst>
              <a:ext uri="{FF2B5EF4-FFF2-40B4-BE49-F238E27FC236}">
                <a16:creationId xmlns:a16="http://schemas.microsoft.com/office/drawing/2014/main" id="{C7998ACF-5480-4B91-862E-E6A0786AE2B6}"/>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B6C1D559-0CBA-4A2F-B958-9591B28AEE42}"/>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316616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068AC8-9577-40F4-A626-CC839D41E6B6}"/>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BE4F8F45-BDE6-404F-80FD-9309D5AF692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5056B6A4-D034-480C-B719-F42C7F533ADC}"/>
              </a:ext>
            </a:extLst>
          </p:cNvPr>
          <p:cNvSpPr>
            <a:spLocks noGrp="1"/>
          </p:cNvSpPr>
          <p:nvPr>
            <p:ph type="dt" sz="half" idx="10"/>
          </p:nvPr>
        </p:nvSpPr>
        <p:spPr/>
        <p:txBody>
          <a:bodyPr/>
          <a:lstStyle/>
          <a:p>
            <a:fld id="{005879E7-CDE2-4A6D-9018-DC0630526B85}" type="datetimeFigureOut">
              <a:rPr lang="de-CH" smtClean="0"/>
              <a:t>18.12.2019</a:t>
            </a:fld>
            <a:endParaRPr lang="de-CH"/>
          </a:p>
        </p:txBody>
      </p:sp>
      <p:sp>
        <p:nvSpPr>
          <p:cNvPr id="5" name="Fußzeilenplatzhalter 4">
            <a:extLst>
              <a:ext uri="{FF2B5EF4-FFF2-40B4-BE49-F238E27FC236}">
                <a16:creationId xmlns:a16="http://schemas.microsoft.com/office/drawing/2014/main" id="{ED73A9DC-CBA9-42B6-B803-1EC2FD1748F5}"/>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DA5D7EC3-858F-4555-949F-B7E247F9CA64}"/>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3231592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D772FA1-D3D0-4071-97E4-1129826547EB}"/>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4EF8C0A3-8358-4F86-BB8E-688AC8E3621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1FE8D23A-240E-4821-8D7F-978220459375}"/>
              </a:ext>
            </a:extLst>
          </p:cNvPr>
          <p:cNvSpPr>
            <a:spLocks noGrp="1"/>
          </p:cNvSpPr>
          <p:nvPr>
            <p:ph type="dt" sz="half" idx="10"/>
          </p:nvPr>
        </p:nvSpPr>
        <p:spPr/>
        <p:txBody>
          <a:bodyPr/>
          <a:lstStyle/>
          <a:p>
            <a:fld id="{005879E7-CDE2-4A6D-9018-DC0630526B85}" type="datetimeFigureOut">
              <a:rPr lang="de-CH" smtClean="0"/>
              <a:t>18.12.2019</a:t>
            </a:fld>
            <a:endParaRPr lang="de-CH"/>
          </a:p>
        </p:txBody>
      </p:sp>
      <p:sp>
        <p:nvSpPr>
          <p:cNvPr id="5" name="Fußzeilenplatzhalter 4">
            <a:extLst>
              <a:ext uri="{FF2B5EF4-FFF2-40B4-BE49-F238E27FC236}">
                <a16:creationId xmlns:a16="http://schemas.microsoft.com/office/drawing/2014/main" id="{46E7DCBA-CB3D-4EFA-9788-FD78406ED79D}"/>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3D10FB03-154F-4E16-A9EA-40F95261D7E4}"/>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470460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F39F22-49FB-45AE-A548-A31AE087B764}"/>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3A04642C-B97C-4A99-A46F-07BEEBDCC5B6}"/>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A67B6B3-07F5-4448-AD3C-113C48C859B6}"/>
              </a:ext>
            </a:extLst>
          </p:cNvPr>
          <p:cNvSpPr>
            <a:spLocks noGrp="1"/>
          </p:cNvSpPr>
          <p:nvPr>
            <p:ph type="dt" sz="half" idx="10"/>
          </p:nvPr>
        </p:nvSpPr>
        <p:spPr/>
        <p:txBody>
          <a:bodyPr/>
          <a:lstStyle/>
          <a:p>
            <a:fld id="{005879E7-CDE2-4A6D-9018-DC0630526B85}" type="datetimeFigureOut">
              <a:rPr lang="de-CH" smtClean="0"/>
              <a:t>18.12.2019</a:t>
            </a:fld>
            <a:endParaRPr lang="de-CH"/>
          </a:p>
        </p:txBody>
      </p:sp>
      <p:sp>
        <p:nvSpPr>
          <p:cNvPr id="5" name="Fußzeilenplatzhalter 4">
            <a:extLst>
              <a:ext uri="{FF2B5EF4-FFF2-40B4-BE49-F238E27FC236}">
                <a16:creationId xmlns:a16="http://schemas.microsoft.com/office/drawing/2014/main" id="{87435558-3F49-4A3C-BA36-44A73FD36F7E}"/>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77CF812F-A305-416F-9339-20E71ACFE876}"/>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3591546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02F208-BA27-473C-A550-A32D3D8F9BC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A106EFA2-0AB1-45DF-9A7F-101115080D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71443B5-B6C5-45C0-92DA-8BF1BB3F98E2}"/>
              </a:ext>
            </a:extLst>
          </p:cNvPr>
          <p:cNvSpPr>
            <a:spLocks noGrp="1"/>
          </p:cNvSpPr>
          <p:nvPr>
            <p:ph type="dt" sz="half" idx="10"/>
          </p:nvPr>
        </p:nvSpPr>
        <p:spPr/>
        <p:txBody>
          <a:bodyPr/>
          <a:lstStyle/>
          <a:p>
            <a:fld id="{005879E7-CDE2-4A6D-9018-DC0630526B85}" type="datetimeFigureOut">
              <a:rPr lang="de-CH" smtClean="0"/>
              <a:t>18.12.2019</a:t>
            </a:fld>
            <a:endParaRPr lang="de-CH"/>
          </a:p>
        </p:txBody>
      </p:sp>
      <p:sp>
        <p:nvSpPr>
          <p:cNvPr id="5" name="Fußzeilenplatzhalter 4">
            <a:extLst>
              <a:ext uri="{FF2B5EF4-FFF2-40B4-BE49-F238E27FC236}">
                <a16:creationId xmlns:a16="http://schemas.microsoft.com/office/drawing/2014/main" id="{13F7EF89-4FB9-4809-842B-59497D2B5A67}"/>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BFAC25C5-52A8-4923-8539-EECEE56ADD83}"/>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1632677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10F154-C2EE-4DAE-B68A-BC4732080531}"/>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B696B999-C5EE-44D7-A6B4-F7E6780952E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58140540-7C39-4BBD-96D3-75E86B4CDAF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1832F5BF-419B-4394-BBBB-B836DA13C720}"/>
              </a:ext>
            </a:extLst>
          </p:cNvPr>
          <p:cNvSpPr>
            <a:spLocks noGrp="1"/>
          </p:cNvSpPr>
          <p:nvPr>
            <p:ph type="dt" sz="half" idx="10"/>
          </p:nvPr>
        </p:nvSpPr>
        <p:spPr/>
        <p:txBody>
          <a:bodyPr/>
          <a:lstStyle/>
          <a:p>
            <a:fld id="{005879E7-CDE2-4A6D-9018-DC0630526B85}" type="datetimeFigureOut">
              <a:rPr lang="de-CH" smtClean="0"/>
              <a:t>18.12.2019</a:t>
            </a:fld>
            <a:endParaRPr lang="de-CH"/>
          </a:p>
        </p:txBody>
      </p:sp>
      <p:sp>
        <p:nvSpPr>
          <p:cNvPr id="6" name="Fußzeilenplatzhalter 5">
            <a:extLst>
              <a:ext uri="{FF2B5EF4-FFF2-40B4-BE49-F238E27FC236}">
                <a16:creationId xmlns:a16="http://schemas.microsoft.com/office/drawing/2014/main" id="{A4702356-5EB1-4103-B72A-4B458B053EAE}"/>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F3C3BCDE-B109-4A0E-8E85-5ED7626464B6}"/>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2694571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5CC473-25E9-4D48-868C-BA17011A33F9}"/>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B5FA3B50-0952-4CEC-9360-13EA99929E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042C4BF-62F2-411C-85B9-309784BC09E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736BC22C-167B-4F99-A0B1-EB6A1EAC93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99B5F4E-BB6F-461F-92AD-501DD45BC49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ADE1DA67-212E-46BF-BB79-8291155D0BC0}"/>
              </a:ext>
            </a:extLst>
          </p:cNvPr>
          <p:cNvSpPr>
            <a:spLocks noGrp="1"/>
          </p:cNvSpPr>
          <p:nvPr>
            <p:ph type="dt" sz="half" idx="10"/>
          </p:nvPr>
        </p:nvSpPr>
        <p:spPr/>
        <p:txBody>
          <a:bodyPr/>
          <a:lstStyle/>
          <a:p>
            <a:fld id="{005879E7-CDE2-4A6D-9018-DC0630526B85}" type="datetimeFigureOut">
              <a:rPr lang="de-CH" smtClean="0"/>
              <a:t>18.12.2019</a:t>
            </a:fld>
            <a:endParaRPr lang="de-CH"/>
          </a:p>
        </p:txBody>
      </p:sp>
      <p:sp>
        <p:nvSpPr>
          <p:cNvPr id="8" name="Fußzeilenplatzhalter 7">
            <a:extLst>
              <a:ext uri="{FF2B5EF4-FFF2-40B4-BE49-F238E27FC236}">
                <a16:creationId xmlns:a16="http://schemas.microsoft.com/office/drawing/2014/main" id="{3F629574-836D-4E6A-9A82-49FA662FE73D}"/>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B7DA0092-39A9-4E9E-807D-A887C957FABE}"/>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2969742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3F4093-F372-40FE-9496-68B300A4421A}"/>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3B408F9A-6447-4BBF-B2AD-C94DC1C9D0E9}"/>
              </a:ext>
            </a:extLst>
          </p:cNvPr>
          <p:cNvSpPr>
            <a:spLocks noGrp="1"/>
          </p:cNvSpPr>
          <p:nvPr>
            <p:ph type="dt" sz="half" idx="10"/>
          </p:nvPr>
        </p:nvSpPr>
        <p:spPr/>
        <p:txBody>
          <a:bodyPr/>
          <a:lstStyle/>
          <a:p>
            <a:fld id="{005879E7-CDE2-4A6D-9018-DC0630526B85}" type="datetimeFigureOut">
              <a:rPr lang="de-CH" smtClean="0"/>
              <a:t>18.12.2019</a:t>
            </a:fld>
            <a:endParaRPr lang="de-CH"/>
          </a:p>
        </p:txBody>
      </p:sp>
      <p:sp>
        <p:nvSpPr>
          <p:cNvPr id="4" name="Fußzeilenplatzhalter 3">
            <a:extLst>
              <a:ext uri="{FF2B5EF4-FFF2-40B4-BE49-F238E27FC236}">
                <a16:creationId xmlns:a16="http://schemas.microsoft.com/office/drawing/2014/main" id="{B2A3BE38-4914-4398-B9A4-43FE19785A9A}"/>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72A1AD79-04C7-451D-BC8E-913C3577688C}"/>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3780649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338B8CC-3965-4FC9-807B-0C33C5623CB3}"/>
              </a:ext>
            </a:extLst>
          </p:cNvPr>
          <p:cNvSpPr>
            <a:spLocks noGrp="1"/>
          </p:cNvSpPr>
          <p:nvPr>
            <p:ph type="dt" sz="half" idx="10"/>
          </p:nvPr>
        </p:nvSpPr>
        <p:spPr/>
        <p:txBody>
          <a:bodyPr/>
          <a:lstStyle/>
          <a:p>
            <a:fld id="{005879E7-CDE2-4A6D-9018-DC0630526B85}" type="datetimeFigureOut">
              <a:rPr lang="de-CH" smtClean="0"/>
              <a:t>18.12.2019</a:t>
            </a:fld>
            <a:endParaRPr lang="de-CH"/>
          </a:p>
        </p:txBody>
      </p:sp>
      <p:sp>
        <p:nvSpPr>
          <p:cNvPr id="3" name="Fußzeilenplatzhalter 2">
            <a:extLst>
              <a:ext uri="{FF2B5EF4-FFF2-40B4-BE49-F238E27FC236}">
                <a16:creationId xmlns:a16="http://schemas.microsoft.com/office/drawing/2014/main" id="{8ECF2B6B-E6D2-4FCE-94F9-488C234D5494}"/>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58E5B426-BE7C-4F1E-8350-08A237157FD7}"/>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1794055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8CEE2C-F155-4BF0-96AF-AA0D198E89F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D0468F31-B348-466B-808C-A3E3C7EE9B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6B56FEAB-763B-4189-BAA0-67DD43D6E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AE81678-A515-4AD0-9048-C346C189DFE6}"/>
              </a:ext>
            </a:extLst>
          </p:cNvPr>
          <p:cNvSpPr>
            <a:spLocks noGrp="1"/>
          </p:cNvSpPr>
          <p:nvPr>
            <p:ph type="dt" sz="half" idx="10"/>
          </p:nvPr>
        </p:nvSpPr>
        <p:spPr/>
        <p:txBody>
          <a:bodyPr/>
          <a:lstStyle/>
          <a:p>
            <a:fld id="{005879E7-CDE2-4A6D-9018-DC0630526B85}" type="datetimeFigureOut">
              <a:rPr lang="de-CH" smtClean="0"/>
              <a:t>18.12.2019</a:t>
            </a:fld>
            <a:endParaRPr lang="de-CH"/>
          </a:p>
        </p:txBody>
      </p:sp>
      <p:sp>
        <p:nvSpPr>
          <p:cNvPr id="6" name="Fußzeilenplatzhalter 5">
            <a:extLst>
              <a:ext uri="{FF2B5EF4-FFF2-40B4-BE49-F238E27FC236}">
                <a16:creationId xmlns:a16="http://schemas.microsoft.com/office/drawing/2014/main" id="{8E135061-009E-4559-809F-82646E90385B}"/>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C0A99B5A-935C-4024-A09C-40BA3E2CD2D3}"/>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494782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705794-34E3-470F-847C-1663F064194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0A70BD46-1D6B-4A75-B7FA-5571623625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CB70665B-2968-424B-A1F0-5A1421D1A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00374E1-C17F-4CF4-8D22-17124CA9502D}"/>
              </a:ext>
            </a:extLst>
          </p:cNvPr>
          <p:cNvSpPr>
            <a:spLocks noGrp="1"/>
          </p:cNvSpPr>
          <p:nvPr>
            <p:ph type="dt" sz="half" idx="10"/>
          </p:nvPr>
        </p:nvSpPr>
        <p:spPr/>
        <p:txBody>
          <a:bodyPr/>
          <a:lstStyle/>
          <a:p>
            <a:fld id="{005879E7-CDE2-4A6D-9018-DC0630526B85}" type="datetimeFigureOut">
              <a:rPr lang="de-CH" smtClean="0"/>
              <a:t>18.12.2019</a:t>
            </a:fld>
            <a:endParaRPr lang="de-CH"/>
          </a:p>
        </p:txBody>
      </p:sp>
      <p:sp>
        <p:nvSpPr>
          <p:cNvPr id="6" name="Fußzeilenplatzhalter 5">
            <a:extLst>
              <a:ext uri="{FF2B5EF4-FFF2-40B4-BE49-F238E27FC236}">
                <a16:creationId xmlns:a16="http://schemas.microsoft.com/office/drawing/2014/main" id="{BD589A24-6D77-4A8B-A426-2D69C55367CD}"/>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7FCE7AC0-D348-4261-A760-6B83B09E5FE1}"/>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360951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5AE7F6D-C77C-46BA-97B2-95D38DF38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9A65C214-E72C-4F42-A682-60DFB5387F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E3E6BBDB-C401-4B1D-AB64-9726EB2E9E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5879E7-CDE2-4A6D-9018-DC0630526B85}" type="datetimeFigureOut">
              <a:rPr lang="de-CH" smtClean="0"/>
              <a:t>18.12.2019</a:t>
            </a:fld>
            <a:endParaRPr lang="de-CH"/>
          </a:p>
        </p:txBody>
      </p:sp>
      <p:sp>
        <p:nvSpPr>
          <p:cNvPr id="5" name="Fußzeilenplatzhalter 4">
            <a:extLst>
              <a:ext uri="{FF2B5EF4-FFF2-40B4-BE49-F238E27FC236}">
                <a16:creationId xmlns:a16="http://schemas.microsoft.com/office/drawing/2014/main" id="{862E9B8C-FE81-40D6-94C1-F58BBE2875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a:extLst>
              <a:ext uri="{FF2B5EF4-FFF2-40B4-BE49-F238E27FC236}">
                <a16:creationId xmlns:a16="http://schemas.microsoft.com/office/drawing/2014/main" id="{35D0C4DF-DBFA-42AC-8EF6-26A02AE379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43510-6982-42E2-9659-C84420079535}" type="slidenum">
              <a:rPr lang="de-CH" smtClean="0"/>
              <a:t>‹Nr.›</a:t>
            </a:fld>
            <a:endParaRPr lang="de-CH"/>
          </a:p>
        </p:txBody>
      </p:sp>
    </p:spTree>
    <p:extLst>
      <p:ext uri="{BB962C8B-B14F-4D97-AF65-F5344CB8AC3E}">
        <p14:creationId xmlns:p14="http://schemas.microsoft.com/office/powerpoint/2010/main" val="1321999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738E635-9513-43AE-95BC-3BCEE583C973}"/>
              </a:ext>
            </a:extLst>
          </p:cNvPr>
          <p:cNvSpPr/>
          <p:nvPr/>
        </p:nvSpPr>
        <p:spPr>
          <a:xfrm>
            <a:off x="0" y="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el 1">
            <a:extLst>
              <a:ext uri="{FF2B5EF4-FFF2-40B4-BE49-F238E27FC236}">
                <a16:creationId xmlns:a16="http://schemas.microsoft.com/office/drawing/2014/main" id="{1CE732C9-7E08-41BE-8152-E22DD815449C}"/>
              </a:ext>
            </a:extLst>
          </p:cNvPr>
          <p:cNvSpPr>
            <a:spLocks noGrp="1"/>
          </p:cNvSpPr>
          <p:nvPr>
            <p:ph type="ctrTitle"/>
          </p:nvPr>
        </p:nvSpPr>
        <p:spPr>
          <a:xfrm>
            <a:off x="1524000" y="1503363"/>
            <a:ext cx="9144000" cy="2387600"/>
          </a:xfrm>
        </p:spPr>
        <p:txBody>
          <a:bodyPr/>
          <a:lstStyle/>
          <a:p>
            <a:r>
              <a:rPr lang="de-CH" dirty="0">
                <a:solidFill>
                  <a:schemeClr val="bg1"/>
                </a:solidFill>
                <a:latin typeface="Arial" panose="020B0604020202020204" pitchFamily="34" charset="0"/>
                <a:cs typeface="Arial" panose="020B0604020202020204" pitchFamily="34" charset="0"/>
              </a:rPr>
              <a:t>Wetterstation</a:t>
            </a:r>
          </a:p>
        </p:txBody>
      </p:sp>
    </p:spTree>
    <p:extLst>
      <p:ext uri="{BB962C8B-B14F-4D97-AF65-F5344CB8AC3E}">
        <p14:creationId xmlns:p14="http://schemas.microsoft.com/office/powerpoint/2010/main" val="67168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E6CF6A0E-E83C-45FD-8DD4-ABE2A38CC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162298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49638324-CB53-447D-A38B-B6ECC5F4AB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3677" y="5062244"/>
            <a:ext cx="837541" cy="797531"/>
          </a:xfrm>
          <a:prstGeom prst="rect">
            <a:avLst/>
          </a:prstGeom>
        </p:spPr>
      </p:pic>
      <p:pic>
        <p:nvPicPr>
          <p:cNvPr id="6" name="Grafik 5" descr="Ein Bild, das Schild, Objekt enthält.&#10;&#10;Automatisch generierte Beschreibung">
            <a:extLst>
              <a:ext uri="{FF2B5EF4-FFF2-40B4-BE49-F238E27FC236}">
                <a16:creationId xmlns:a16="http://schemas.microsoft.com/office/drawing/2014/main" id="{870F1C8F-98D3-495E-88C6-B73B815F72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2396" y="3892765"/>
            <a:ext cx="1263476" cy="1208674"/>
          </a:xfrm>
          <a:prstGeom prst="rect">
            <a:avLst/>
          </a:prstGeom>
        </p:spPr>
      </p:pic>
      <p:cxnSp>
        <p:nvCxnSpPr>
          <p:cNvPr id="34" name="Gerader Verbinder 33">
            <a:extLst>
              <a:ext uri="{FF2B5EF4-FFF2-40B4-BE49-F238E27FC236}">
                <a16:creationId xmlns:a16="http://schemas.microsoft.com/office/drawing/2014/main" id="{9F9C0F81-EAD7-4569-A4A3-D3689E3D055F}"/>
              </a:ext>
            </a:extLst>
          </p:cNvPr>
          <p:cNvCxnSpPr/>
          <p:nvPr/>
        </p:nvCxnSpPr>
        <p:spPr>
          <a:xfrm>
            <a:off x="-72887" y="897624"/>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92" name="Grafik 91" descr="Ein Bild, das Baseball enthält.&#10;&#10;Automatisch generierte Beschreibung">
            <a:extLst>
              <a:ext uri="{FF2B5EF4-FFF2-40B4-BE49-F238E27FC236}">
                <a16:creationId xmlns:a16="http://schemas.microsoft.com/office/drawing/2014/main" id="{8BB62D66-DA7B-458C-A26D-1589564BCC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68300" y="3055464"/>
            <a:ext cx="1055601" cy="1009816"/>
          </a:xfrm>
          <a:prstGeom prst="rect">
            <a:avLst/>
          </a:prstGeom>
        </p:spPr>
      </p:pic>
      <p:sp>
        <p:nvSpPr>
          <p:cNvPr id="109" name="Textfeld 108">
            <a:extLst>
              <a:ext uri="{FF2B5EF4-FFF2-40B4-BE49-F238E27FC236}">
                <a16:creationId xmlns:a16="http://schemas.microsoft.com/office/drawing/2014/main" id="{3153D795-A37D-4FAF-ABD2-7EE64648242F}"/>
              </a:ext>
            </a:extLst>
          </p:cNvPr>
          <p:cNvSpPr txBox="1"/>
          <p:nvPr/>
        </p:nvSpPr>
        <p:spPr>
          <a:xfrm>
            <a:off x="3283890" y="2220946"/>
            <a:ext cx="2926080" cy="707886"/>
          </a:xfrm>
          <a:prstGeom prst="rect">
            <a:avLst/>
          </a:prstGeom>
          <a:noFill/>
        </p:spPr>
        <p:txBody>
          <a:bodyPr wrap="square" rtlCol="0">
            <a:spAutoFit/>
          </a:bodyPr>
          <a:lstStyle/>
          <a:p>
            <a:r>
              <a:rPr lang="de-CH" sz="2000" dirty="0">
                <a:latin typeface="+mj-lt"/>
              </a:rPr>
              <a:t>Kurzfristige Planung vor Ort nicht möglich</a:t>
            </a:r>
          </a:p>
        </p:txBody>
      </p:sp>
      <p:sp>
        <p:nvSpPr>
          <p:cNvPr id="110" name="Textfeld 109">
            <a:extLst>
              <a:ext uri="{FF2B5EF4-FFF2-40B4-BE49-F238E27FC236}">
                <a16:creationId xmlns:a16="http://schemas.microsoft.com/office/drawing/2014/main" id="{A5DCB66F-9290-439D-AAB6-2CFCCE4A7B40}"/>
              </a:ext>
            </a:extLst>
          </p:cNvPr>
          <p:cNvSpPr txBox="1"/>
          <p:nvPr/>
        </p:nvSpPr>
        <p:spPr>
          <a:xfrm>
            <a:off x="3283890" y="3206429"/>
            <a:ext cx="2926080" cy="707886"/>
          </a:xfrm>
          <a:prstGeom prst="rect">
            <a:avLst/>
          </a:prstGeom>
          <a:noFill/>
        </p:spPr>
        <p:txBody>
          <a:bodyPr wrap="square" rtlCol="0">
            <a:spAutoFit/>
          </a:bodyPr>
          <a:lstStyle/>
          <a:p>
            <a:r>
              <a:rPr lang="de-CH" sz="2000" dirty="0">
                <a:latin typeface="+mj-lt"/>
              </a:rPr>
              <a:t>Keine auf Segler abgestimmte Wetterdaten</a:t>
            </a:r>
          </a:p>
        </p:txBody>
      </p:sp>
      <p:sp>
        <p:nvSpPr>
          <p:cNvPr id="111" name="Textfeld 110">
            <a:extLst>
              <a:ext uri="{FF2B5EF4-FFF2-40B4-BE49-F238E27FC236}">
                <a16:creationId xmlns:a16="http://schemas.microsoft.com/office/drawing/2014/main" id="{8D627CC6-D47F-40DF-B41E-E01C3E92868E}"/>
              </a:ext>
            </a:extLst>
          </p:cNvPr>
          <p:cNvSpPr txBox="1"/>
          <p:nvPr/>
        </p:nvSpPr>
        <p:spPr>
          <a:xfrm>
            <a:off x="3283889" y="4124803"/>
            <a:ext cx="3339547" cy="707886"/>
          </a:xfrm>
          <a:prstGeom prst="rect">
            <a:avLst/>
          </a:prstGeom>
          <a:noFill/>
        </p:spPr>
        <p:txBody>
          <a:bodyPr wrap="square" rtlCol="0">
            <a:spAutoFit/>
          </a:bodyPr>
          <a:lstStyle/>
          <a:p>
            <a:r>
              <a:rPr lang="de-CH" sz="2000" dirty="0">
                <a:latin typeface="+mj-lt"/>
              </a:rPr>
              <a:t>Fehlende Informationen für Starkwind-, Sturmwarnungen</a:t>
            </a:r>
          </a:p>
        </p:txBody>
      </p:sp>
      <p:sp>
        <p:nvSpPr>
          <p:cNvPr id="148" name="Textfeld 147">
            <a:extLst>
              <a:ext uri="{FF2B5EF4-FFF2-40B4-BE49-F238E27FC236}">
                <a16:creationId xmlns:a16="http://schemas.microsoft.com/office/drawing/2014/main" id="{C59A898E-D6C4-4CF1-9DA9-FCDCC2A0A4A7}"/>
              </a:ext>
            </a:extLst>
          </p:cNvPr>
          <p:cNvSpPr txBox="1"/>
          <p:nvPr/>
        </p:nvSpPr>
        <p:spPr>
          <a:xfrm>
            <a:off x="1106634" y="471003"/>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Situation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149" name="Textfeld 148">
            <a:extLst>
              <a:ext uri="{FF2B5EF4-FFF2-40B4-BE49-F238E27FC236}">
                <a16:creationId xmlns:a16="http://schemas.microsoft.com/office/drawing/2014/main" id="{B425C0A6-6B70-4365-A7A9-158451459D21}"/>
              </a:ext>
            </a:extLst>
          </p:cNvPr>
          <p:cNvSpPr txBox="1"/>
          <p:nvPr/>
        </p:nvSpPr>
        <p:spPr>
          <a:xfrm>
            <a:off x="7109090" y="471003"/>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Question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166" name="Textfeld 165">
            <a:extLst>
              <a:ext uri="{FF2B5EF4-FFF2-40B4-BE49-F238E27FC236}">
                <a16:creationId xmlns:a16="http://schemas.microsoft.com/office/drawing/2014/main" id="{5AEBBF87-FBBC-483E-8644-B34DE9CBC88A}"/>
              </a:ext>
            </a:extLst>
          </p:cNvPr>
          <p:cNvSpPr txBox="1"/>
          <p:nvPr/>
        </p:nvSpPr>
        <p:spPr>
          <a:xfrm>
            <a:off x="4107862" y="497051"/>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Problem</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167" name="Textfeld 166">
            <a:extLst>
              <a:ext uri="{FF2B5EF4-FFF2-40B4-BE49-F238E27FC236}">
                <a16:creationId xmlns:a16="http://schemas.microsoft.com/office/drawing/2014/main" id="{D7A11533-2A31-4DE8-96F5-2FD573929DE1}"/>
              </a:ext>
            </a:extLst>
          </p:cNvPr>
          <p:cNvSpPr txBox="1"/>
          <p:nvPr/>
        </p:nvSpPr>
        <p:spPr>
          <a:xfrm>
            <a:off x="10110318" y="497051"/>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Solution</a:t>
            </a:r>
          </a:p>
        </p:txBody>
      </p:sp>
      <p:sp>
        <p:nvSpPr>
          <p:cNvPr id="168" name="Freeform 11">
            <a:extLst>
              <a:ext uri="{FF2B5EF4-FFF2-40B4-BE49-F238E27FC236}">
                <a16:creationId xmlns:a16="http://schemas.microsoft.com/office/drawing/2014/main" id="{34076029-29BD-4E96-95CC-6E8A926ED757}"/>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69" name="Freeform 11">
            <a:extLst>
              <a:ext uri="{FF2B5EF4-FFF2-40B4-BE49-F238E27FC236}">
                <a16:creationId xmlns:a16="http://schemas.microsoft.com/office/drawing/2014/main" id="{2570F957-1A9F-4834-997C-A83B19ABC5D6}"/>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70" name="Freeform 11">
            <a:extLst>
              <a:ext uri="{FF2B5EF4-FFF2-40B4-BE49-F238E27FC236}">
                <a16:creationId xmlns:a16="http://schemas.microsoft.com/office/drawing/2014/main" id="{7E04B9F0-5E96-4BA5-8917-E6546CE3839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71" name="Freeform 11">
            <a:extLst>
              <a:ext uri="{FF2B5EF4-FFF2-40B4-BE49-F238E27FC236}">
                <a16:creationId xmlns:a16="http://schemas.microsoft.com/office/drawing/2014/main" id="{FDEF9380-FB5A-4736-BBE4-0EAFEBDB575B}"/>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172" name="Gerader Verbinder 171">
            <a:extLst>
              <a:ext uri="{FF2B5EF4-FFF2-40B4-BE49-F238E27FC236}">
                <a16:creationId xmlns:a16="http://schemas.microsoft.com/office/drawing/2014/main" id="{C0BE0053-3499-4FA2-94CC-DFE824DB285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3" name="Gerader Verbinder 172">
            <a:extLst>
              <a:ext uri="{FF2B5EF4-FFF2-40B4-BE49-F238E27FC236}">
                <a16:creationId xmlns:a16="http://schemas.microsoft.com/office/drawing/2014/main" id="{486B15CD-010C-4E66-9230-1E4F03542314}"/>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4" name="Gerader Verbinder 173">
            <a:extLst>
              <a:ext uri="{FF2B5EF4-FFF2-40B4-BE49-F238E27FC236}">
                <a16:creationId xmlns:a16="http://schemas.microsoft.com/office/drawing/2014/main" id="{80B646D1-A979-44F2-9EEF-F7A6847035C6}"/>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5" name="Gerader Verbinder 174">
            <a:extLst>
              <a:ext uri="{FF2B5EF4-FFF2-40B4-BE49-F238E27FC236}">
                <a16:creationId xmlns:a16="http://schemas.microsoft.com/office/drawing/2014/main" id="{1C3B0282-D91D-43C9-B8AD-B1DDFCF920E4}"/>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6" name="Gerader Verbinder 175">
            <a:extLst>
              <a:ext uri="{FF2B5EF4-FFF2-40B4-BE49-F238E27FC236}">
                <a16:creationId xmlns:a16="http://schemas.microsoft.com/office/drawing/2014/main" id="{50A5F623-DAC0-4F53-994E-CAFC88D0822A}"/>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7" name="Gerader Verbinder 176">
            <a:extLst>
              <a:ext uri="{FF2B5EF4-FFF2-40B4-BE49-F238E27FC236}">
                <a16:creationId xmlns:a16="http://schemas.microsoft.com/office/drawing/2014/main" id="{26B10AE8-8A99-4F9E-A8CA-72DE7DC3875A}"/>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78" name="Freeform 11">
            <a:extLst>
              <a:ext uri="{FF2B5EF4-FFF2-40B4-BE49-F238E27FC236}">
                <a16:creationId xmlns:a16="http://schemas.microsoft.com/office/drawing/2014/main" id="{A1E8FBEE-C098-431C-8E66-42A371600CCF}"/>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02" name="Gerader Verbinder 201">
            <a:extLst>
              <a:ext uri="{FF2B5EF4-FFF2-40B4-BE49-F238E27FC236}">
                <a16:creationId xmlns:a16="http://schemas.microsoft.com/office/drawing/2014/main" id="{AEE684E7-B770-46A7-9BCC-3128F1C8CE90}"/>
              </a:ext>
            </a:extLst>
          </p:cNvPr>
          <p:cNvCxnSpPr>
            <a:cxnSpLocks/>
          </p:cNvCxnSpPr>
          <p:nvPr/>
        </p:nvCxnSpPr>
        <p:spPr>
          <a:xfrm>
            <a:off x="1807657"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3" name="Freeform 11">
            <a:extLst>
              <a:ext uri="{FF2B5EF4-FFF2-40B4-BE49-F238E27FC236}">
                <a16:creationId xmlns:a16="http://schemas.microsoft.com/office/drawing/2014/main" id="{7C0BA506-1E03-4E92-8014-AE797A664550}"/>
              </a:ext>
            </a:extLst>
          </p:cNvPr>
          <p:cNvSpPr/>
          <p:nvPr/>
        </p:nvSpPr>
        <p:spPr>
          <a:xfrm>
            <a:off x="4508255"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04" name="Textfeld 203">
            <a:extLst>
              <a:ext uri="{FF2B5EF4-FFF2-40B4-BE49-F238E27FC236}">
                <a16:creationId xmlns:a16="http://schemas.microsoft.com/office/drawing/2014/main" id="{01FC48E9-E59B-4E70-BE73-D0150C1C7B8A}"/>
              </a:ext>
            </a:extLst>
          </p:cNvPr>
          <p:cNvSpPr txBox="1"/>
          <p:nvPr/>
        </p:nvSpPr>
        <p:spPr>
          <a:xfrm>
            <a:off x="309875" y="1064130"/>
            <a:ext cx="5287020" cy="923330"/>
          </a:xfrm>
          <a:prstGeom prst="rect">
            <a:avLst/>
          </a:prstGeom>
          <a:noFill/>
        </p:spPr>
        <p:txBody>
          <a:bodyPr wrap="square" rtlCol="0">
            <a:spAutoFit/>
          </a:bodyPr>
          <a:lstStyle/>
          <a:p>
            <a:r>
              <a:rPr lang="de-CH" sz="5400" spc="300" dirty="0">
                <a:latin typeface="Arial" panose="020B0604020202020204" pitchFamily="34" charset="0"/>
                <a:cs typeface="Arial" panose="020B0604020202020204" pitchFamily="34" charset="0"/>
              </a:rPr>
              <a:t>Problem</a:t>
            </a:r>
          </a:p>
        </p:txBody>
      </p:sp>
      <p:sp>
        <p:nvSpPr>
          <p:cNvPr id="205" name="Rechteck 204">
            <a:extLst>
              <a:ext uri="{FF2B5EF4-FFF2-40B4-BE49-F238E27FC236}">
                <a16:creationId xmlns:a16="http://schemas.microsoft.com/office/drawing/2014/main" id="{3025B575-73BA-4A4B-82CF-1156E1D8DEC8}"/>
              </a:ext>
            </a:extLst>
          </p:cNvPr>
          <p:cNvSpPr/>
          <p:nvPr/>
        </p:nvSpPr>
        <p:spPr>
          <a:xfrm>
            <a:off x="1992396" y="3139320"/>
            <a:ext cx="1291493" cy="94059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06" name="Rechteck 205">
            <a:extLst>
              <a:ext uri="{FF2B5EF4-FFF2-40B4-BE49-F238E27FC236}">
                <a16:creationId xmlns:a16="http://schemas.microsoft.com/office/drawing/2014/main" id="{6FE9F307-CA72-4805-8557-2147C88C4F84}"/>
              </a:ext>
            </a:extLst>
          </p:cNvPr>
          <p:cNvSpPr/>
          <p:nvPr/>
        </p:nvSpPr>
        <p:spPr>
          <a:xfrm>
            <a:off x="1744880" y="4065280"/>
            <a:ext cx="1379022" cy="94059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09" name="Textfeld 208">
            <a:extLst>
              <a:ext uri="{FF2B5EF4-FFF2-40B4-BE49-F238E27FC236}">
                <a16:creationId xmlns:a16="http://schemas.microsoft.com/office/drawing/2014/main" id="{38F76392-AC0F-4D12-93D2-338907A55D98}"/>
              </a:ext>
            </a:extLst>
          </p:cNvPr>
          <p:cNvSpPr txBox="1"/>
          <p:nvPr/>
        </p:nvSpPr>
        <p:spPr>
          <a:xfrm>
            <a:off x="3287189" y="5107067"/>
            <a:ext cx="3605317" cy="400110"/>
          </a:xfrm>
          <a:prstGeom prst="rect">
            <a:avLst/>
          </a:prstGeom>
          <a:noFill/>
        </p:spPr>
        <p:txBody>
          <a:bodyPr wrap="square" rtlCol="0">
            <a:spAutoFit/>
          </a:bodyPr>
          <a:lstStyle/>
          <a:p>
            <a:r>
              <a:rPr lang="de-CH" sz="2000" dirty="0">
                <a:latin typeface="+mj-lt"/>
              </a:rPr>
              <a:t>Fehlende lokale Wetterdaten</a:t>
            </a:r>
          </a:p>
        </p:txBody>
      </p:sp>
      <p:sp>
        <p:nvSpPr>
          <p:cNvPr id="210" name="Rechteck 209">
            <a:extLst>
              <a:ext uri="{FF2B5EF4-FFF2-40B4-BE49-F238E27FC236}">
                <a16:creationId xmlns:a16="http://schemas.microsoft.com/office/drawing/2014/main" id="{D468BAA9-D4F4-4DC8-ABAC-89321C3A92C3}"/>
              </a:ext>
            </a:extLst>
          </p:cNvPr>
          <p:cNvSpPr/>
          <p:nvPr/>
        </p:nvSpPr>
        <p:spPr>
          <a:xfrm>
            <a:off x="1956375" y="4991240"/>
            <a:ext cx="1263476" cy="94059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8" name="Grafik 7">
            <a:extLst>
              <a:ext uri="{FF2B5EF4-FFF2-40B4-BE49-F238E27FC236}">
                <a16:creationId xmlns:a16="http://schemas.microsoft.com/office/drawing/2014/main" id="{85A00D46-2BE4-47EA-A0E4-255CEECCF7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68300" y="2019305"/>
            <a:ext cx="1161548" cy="1111168"/>
          </a:xfrm>
          <a:prstGeom prst="rect">
            <a:avLst/>
          </a:prstGeom>
        </p:spPr>
      </p:pic>
    </p:spTree>
    <p:extLst>
      <p:ext uri="{BB962C8B-B14F-4D97-AF65-F5344CB8AC3E}">
        <p14:creationId xmlns:p14="http://schemas.microsoft.com/office/powerpoint/2010/main" val="255853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wipe(left)">
                                      <p:cBhvr>
                                        <p:cTn id="7" dur="500"/>
                                        <p:tgtEl>
                                          <p:spTgt spid="17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68"/>
                                        </p:tgtEl>
                                        <p:attrNameLst>
                                          <p:attrName>style.visibility</p:attrName>
                                        </p:attrNameLst>
                                      </p:cBhvr>
                                      <p:to>
                                        <p:strVal val="visible"/>
                                      </p:to>
                                    </p:set>
                                  </p:childTnLst>
                                </p:cTn>
                              </p:par>
                              <p:par>
                                <p:cTn id="11" presetID="22" presetClass="entr" presetSubtype="8" fill="hold" nodeType="withEffect">
                                  <p:stCondLst>
                                    <p:cond delay="0"/>
                                  </p:stCondLst>
                                  <p:childTnLst>
                                    <p:set>
                                      <p:cBhvr>
                                        <p:cTn id="12" dur="1" fill="hold">
                                          <p:stCondLst>
                                            <p:cond delay="0"/>
                                          </p:stCondLst>
                                        </p:cTn>
                                        <p:tgtEl>
                                          <p:spTgt spid="172"/>
                                        </p:tgtEl>
                                        <p:attrNameLst>
                                          <p:attrName>style.visibility</p:attrName>
                                        </p:attrNameLst>
                                      </p:cBhvr>
                                      <p:to>
                                        <p:strVal val="visible"/>
                                      </p:to>
                                    </p:set>
                                    <p:animEffect transition="in" filter="wipe(left)">
                                      <p:cBhvr>
                                        <p:cTn id="13" dur="500"/>
                                        <p:tgtEl>
                                          <p:spTgt spid="172"/>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169"/>
                                        </p:tgtEl>
                                        <p:attrNameLst>
                                          <p:attrName>style.visibility</p:attrName>
                                        </p:attrNameLst>
                                      </p:cBhvr>
                                      <p:to>
                                        <p:strVal val="visible"/>
                                      </p:to>
                                    </p:set>
                                  </p:childTnLst>
                                </p:cTn>
                              </p:par>
                              <p:par>
                                <p:cTn id="17" presetID="22" presetClass="entr" presetSubtype="8" fill="hold" nodeType="withEffect">
                                  <p:stCondLst>
                                    <p:cond delay="0"/>
                                  </p:stCondLst>
                                  <p:childTnLst>
                                    <p:set>
                                      <p:cBhvr>
                                        <p:cTn id="18" dur="1" fill="hold">
                                          <p:stCondLst>
                                            <p:cond delay="0"/>
                                          </p:stCondLst>
                                        </p:cTn>
                                        <p:tgtEl>
                                          <p:spTgt spid="173"/>
                                        </p:tgtEl>
                                        <p:attrNameLst>
                                          <p:attrName>style.visibility</p:attrName>
                                        </p:attrNameLst>
                                      </p:cBhvr>
                                      <p:to>
                                        <p:strVal val="visible"/>
                                      </p:to>
                                    </p:set>
                                    <p:animEffect transition="in" filter="wipe(left)">
                                      <p:cBhvr>
                                        <p:cTn id="19" dur="500"/>
                                        <p:tgtEl>
                                          <p:spTgt spid="173"/>
                                        </p:tgtEl>
                                      </p:cBhvr>
                                    </p:animEffect>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0"/>
                                          </p:stCondLst>
                                        </p:cTn>
                                        <p:tgtEl>
                                          <p:spTgt spid="170"/>
                                        </p:tgtEl>
                                        <p:attrNameLst>
                                          <p:attrName>style.visibility</p:attrName>
                                        </p:attrNameLst>
                                      </p:cBhvr>
                                      <p:to>
                                        <p:strVal val="visible"/>
                                      </p:to>
                                    </p:set>
                                  </p:childTnLst>
                                </p:cTn>
                              </p:par>
                              <p:par>
                                <p:cTn id="23" presetID="22" presetClass="entr" presetSubtype="8" fill="hold" nodeType="withEffect">
                                  <p:stCondLst>
                                    <p:cond delay="0"/>
                                  </p:stCondLst>
                                  <p:childTnLst>
                                    <p:set>
                                      <p:cBhvr>
                                        <p:cTn id="24" dur="1" fill="hold">
                                          <p:stCondLst>
                                            <p:cond delay="0"/>
                                          </p:stCondLst>
                                        </p:cTn>
                                        <p:tgtEl>
                                          <p:spTgt spid="174"/>
                                        </p:tgtEl>
                                        <p:attrNameLst>
                                          <p:attrName>style.visibility</p:attrName>
                                        </p:attrNameLst>
                                      </p:cBhvr>
                                      <p:to>
                                        <p:strVal val="visible"/>
                                      </p:to>
                                    </p:set>
                                    <p:animEffect transition="in" filter="wipe(left)">
                                      <p:cBhvr>
                                        <p:cTn id="25" dur="500"/>
                                        <p:tgtEl>
                                          <p:spTgt spid="174"/>
                                        </p:tgtEl>
                                      </p:cBhvr>
                                    </p:animEffect>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171"/>
                                        </p:tgtEl>
                                        <p:attrNameLst>
                                          <p:attrName>style.visibility</p:attrName>
                                        </p:attrNameLst>
                                      </p:cBhvr>
                                      <p:to>
                                        <p:strVal val="visible"/>
                                      </p:to>
                                    </p:set>
                                  </p:childTnLst>
                                </p:cTn>
                              </p:par>
                              <p:par>
                                <p:cTn id="29" presetID="22" presetClass="entr" presetSubtype="8" fill="hold" nodeType="withEffect">
                                  <p:stCondLst>
                                    <p:cond delay="0"/>
                                  </p:stCondLst>
                                  <p:childTnLst>
                                    <p:set>
                                      <p:cBhvr>
                                        <p:cTn id="30" dur="1" fill="hold">
                                          <p:stCondLst>
                                            <p:cond delay="0"/>
                                          </p:stCondLst>
                                        </p:cTn>
                                        <p:tgtEl>
                                          <p:spTgt spid="175"/>
                                        </p:tgtEl>
                                        <p:attrNameLst>
                                          <p:attrName>style.visibility</p:attrName>
                                        </p:attrNameLst>
                                      </p:cBhvr>
                                      <p:to>
                                        <p:strVal val="visible"/>
                                      </p:to>
                                    </p:set>
                                    <p:animEffect transition="in" filter="wipe(left)">
                                      <p:cBhvr>
                                        <p:cTn id="31" dur="500"/>
                                        <p:tgtEl>
                                          <p:spTgt spid="175"/>
                                        </p:tgtEl>
                                      </p:cBhvr>
                                    </p:animEffect>
                                  </p:childTnLst>
                                </p:cTn>
                              </p:par>
                              <p:par>
                                <p:cTn id="32" presetID="22" presetClass="entr" presetSubtype="8" fill="hold" nodeType="withEffect">
                                  <p:stCondLst>
                                    <p:cond delay="0"/>
                                  </p:stCondLst>
                                  <p:childTnLst>
                                    <p:set>
                                      <p:cBhvr>
                                        <p:cTn id="33" dur="1" fill="hold">
                                          <p:stCondLst>
                                            <p:cond delay="0"/>
                                          </p:stCondLst>
                                        </p:cTn>
                                        <p:tgtEl>
                                          <p:spTgt spid="177"/>
                                        </p:tgtEl>
                                        <p:attrNameLst>
                                          <p:attrName>style.visibility</p:attrName>
                                        </p:attrNameLst>
                                      </p:cBhvr>
                                      <p:to>
                                        <p:strVal val="visible"/>
                                      </p:to>
                                    </p:set>
                                    <p:animEffect transition="in" filter="wipe(left)">
                                      <p:cBhvr>
                                        <p:cTn id="34" dur="750"/>
                                        <p:tgtEl>
                                          <p:spTgt spid="177"/>
                                        </p:tgtEl>
                                      </p:cBhvr>
                                    </p:animEffect>
                                  </p:childTnLst>
                                </p:cTn>
                              </p:par>
                            </p:childTnLst>
                          </p:cTn>
                        </p:par>
                        <p:par>
                          <p:cTn id="35" fill="hold">
                            <p:stCondLst>
                              <p:cond delay="2750"/>
                            </p:stCondLst>
                            <p:childTnLst>
                              <p:par>
                                <p:cTn id="36" presetID="1" presetClass="entr" presetSubtype="0" fill="hold" grpId="0" nodeType="afterEffect">
                                  <p:stCondLst>
                                    <p:cond delay="0"/>
                                  </p:stCondLst>
                                  <p:childTnLst>
                                    <p:set>
                                      <p:cBhvr>
                                        <p:cTn id="37" dur="1" fill="hold">
                                          <p:stCondLst>
                                            <p:cond delay="0"/>
                                          </p:stCondLst>
                                        </p:cTn>
                                        <p:tgtEl>
                                          <p:spTgt spid="178"/>
                                        </p:tgtEl>
                                        <p:attrNameLst>
                                          <p:attrName>style.visibility</p:attrName>
                                        </p:attrNameLst>
                                      </p:cBhvr>
                                      <p:to>
                                        <p:strVal val="visible"/>
                                      </p:to>
                                    </p:set>
                                  </p:childTnLst>
                                </p:cTn>
                              </p:par>
                              <p:par>
                                <p:cTn id="38" presetID="22" presetClass="entr" presetSubtype="8" fill="hold" nodeType="withEffect">
                                  <p:stCondLst>
                                    <p:cond delay="0"/>
                                  </p:stCondLst>
                                  <p:childTnLst>
                                    <p:set>
                                      <p:cBhvr>
                                        <p:cTn id="39" dur="1" fill="hold">
                                          <p:stCondLst>
                                            <p:cond delay="0"/>
                                          </p:stCondLst>
                                        </p:cTn>
                                        <p:tgtEl>
                                          <p:spTgt spid="202"/>
                                        </p:tgtEl>
                                        <p:attrNameLst>
                                          <p:attrName>style.visibility</p:attrName>
                                        </p:attrNameLst>
                                      </p:cBhvr>
                                      <p:to>
                                        <p:strVal val="visible"/>
                                      </p:to>
                                    </p:set>
                                    <p:animEffect transition="in" filter="wipe(left)">
                                      <p:cBhvr>
                                        <p:cTn id="40" dur="750"/>
                                        <p:tgtEl>
                                          <p:spTgt spid="202"/>
                                        </p:tgtEl>
                                      </p:cBhvr>
                                    </p:animEffect>
                                  </p:childTnLst>
                                </p:cTn>
                              </p:par>
                            </p:childTnLst>
                          </p:cTn>
                        </p:par>
                        <p:par>
                          <p:cTn id="41" fill="hold">
                            <p:stCondLst>
                              <p:cond delay="3500"/>
                            </p:stCondLst>
                            <p:childTnLst>
                              <p:par>
                                <p:cTn id="42" presetID="1" presetClass="entr" presetSubtype="0" fill="hold" grpId="0" nodeType="afterEffect">
                                  <p:stCondLst>
                                    <p:cond delay="0"/>
                                  </p:stCondLst>
                                  <p:childTnLst>
                                    <p:set>
                                      <p:cBhvr>
                                        <p:cTn id="43" dur="1" fill="hold">
                                          <p:stCondLst>
                                            <p:cond delay="0"/>
                                          </p:stCondLst>
                                        </p:cTn>
                                        <p:tgtEl>
                                          <p:spTgt spid="20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0" nodeType="clickEffect">
                                  <p:stCondLst>
                                    <p:cond delay="0"/>
                                  </p:stCondLst>
                                  <p:childTnLst>
                                    <p:animEffect transition="out" filter="fade">
                                      <p:cBhvr>
                                        <p:cTn id="47" dur="500"/>
                                        <p:tgtEl>
                                          <p:spTgt spid="205"/>
                                        </p:tgtEl>
                                      </p:cBhvr>
                                    </p:animEffect>
                                    <p:set>
                                      <p:cBhvr>
                                        <p:cTn id="48" dur="1" fill="hold">
                                          <p:stCondLst>
                                            <p:cond delay="499"/>
                                          </p:stCondLst>
                                        </p:cTn>
                                        <p:tgtEl>
                                          <p:spTgt spid="205"/>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110"/>
                                        </p:tgtEl>
                                        <p:attrNameLst>
                                          <p:attrName>style.visibility</p:attrName>
                                        </p:attrNameLst>
                                      </p:cBhvr>
                                      <p:to>
                                        <p:strVal val="visible"/>
                                      </p:to>
                                    </p:set>
                                    <p:animEffect transition="in" filter="fade">
                                      <p:cBhvr>
                                        <p:cTn id="51" dur="500"/>
                                        <p:tgtEl>
                                          <p:spTgt spid="11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0" nodeType="clickEffect">
                                  <p:stCondLst>
                                    <p:cond delay="0"/>
                                  </p:stCondLst>
                                  <p:childTnLst>
                                    <p:animEffect transition="out" filter="fade">
                                      <p:cBhvr>
                                        <p:cTn id="55" dur="500"/>
                                        <p:tgtEl>
                                          <p:spTgt spid="206"/>
                                        </p:tgtEl>
                                      </p:cBhvr>
                                    </p:animEffect>
                                    <p:set>
                                      <p:cBhvr>
                                        <p:cTn id="56" dur="1" fill="hold">
                                          <p:stCondLst>
                                            <p:cond delay="499"/>
                                          </p:stCondLst>
                                        </p:cTn>
                                        <p:tgtEl>
                                          <p:spTgt spid="206"/>
                                        </p:tgtEl>
                                        <p:attrNameLst>
                                          <p:attrName>style.visibility</p:attrName>
                                        </p:attrNameLst>
                                      </p:cBhvr>
                                      <p:to>
                                        <p:strVal val="hidden"/>
                                      </p:to>
                                    </p:set>
                                  </p:childTnLst>
                                </p:cTn>
                              </p:par>
                              <p:par>
                                <p:cTn id="57" presetID="10" presetClass="entr" presetSubtype="0" fill="hold" grpId="0" nodeType="withEffect">
                                  <p:stCondLst>
                                    <p:cond delay="0"/>
                                  </p:stCondLst>
                                  <p:childTnLst>
                                    <p:set>
                                      <p:cBhvr>
                                        <p:cTn id="58" dur="1" fill="hold">
                                          <p:stCondLst>
                                            <p:cond delay="0"/>
                                          </p:stCondLst>
                                        </p:cTn>
                                        <p:tgtEl>
                                          <p:spTgt spid="111"/>
                                        </p:tgtEl>
                                        <p:attrNameLst>
                                          <p:attrName>style.visibility</p:attrName>
                                        </p:attrNameLst>
                                      </p:cBhvr>
                                      <p:to>
                                        <p:strVal val="visible"/>
                                      </p:to>
                                    </p:set>
                                    <p:animEffect transition="in" filter="fade">
                                      <p:cBhvr>
                                        <p:cTn id="59" dur="500"/>
                                        <p:tgtEl>
                                          <p:spTgt spid="11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0" nodeType="clickEffect">
                                  <p:stCondLst>
                                    <p:cond delay="0"/>
                                  </p:stCondLst>
                                  <p:childTnLst>
                                    <p:animEffect transition="out" filter="fade">
                                      <p:cBhvr>
                                        <p:cTn id="63" dur="500"/>
                                        <p:tgtEl>
                                          <p:spTgt spid="210"/>
                                        </p:tgtEl>
                                      </p:cBhvr>
                                    </p:animEffect>
                                    <p:set>
                                      <p:cBhvr>
                                        <p:cTn id="64" dur="1" fill="hold">
                                          <p:stCondLst>
                                            <p:cond delay="499"/>
                                          </p:stCondLst>
                                        </p:cTn>
                                        <p:tgtEl>
                                          <p:spTgt spid="210"/>
                                        </p:tgtEl>
                                        <p:attrNameLst>
                                          <p:attrName>style.visibility</p:attrName>
                                        </p:attrNameLst>
                                      </p:cBhvr>
                                      <p:to>
                                        <p:strVal val="hidden"/>
                                      </p:to>
                                    </p:set>
                                  </p:childTnLst>
                                </p:cTn>
                              </p:par>
                              <p:par>
                                <p:cTn id="65" presetID="10" presetClass="entr" presetSubtype="0" fill="hold" grpId="0" nodeType="withEffect">
                                  <p:stCondLst>
                                    <p:cond delay="0"/>
                                  </p:stCondLst>
                                  <p:childTnLst>
                                    <p:set>
                                      <p:cBhvr>
                                        <p:cTn id="66" dur="1" fill="hold">
                                          <p:stCondLst>
                                            <p:cond delay="0"/>
                                          </p:stCondLst>
                                        </p:cTn>
                                        <p:tgtEl>
                                          <p:spTgt spid="209"/>
                                        </p:tgtEl>
                                        <p:attrNameLst>
                                          <p:attrName>style.visibility</p:attrName>
                                        </p:attrNameLst>
                                      </p:cBhvr>
                                      <p:to>
                                        <p:strVal val="visible"/>
                                      </p:to>
                                    </p:set>
                                    <p:animEffect transition="in" filter="fade">
                                      <p:cBhvr>
                                        <p:cTn id="67" dur="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p:bldP spid="168" grpId="0" animBg="1"/>
      <p:bldP spid="169" grpId="0" animBg="1"/>
      <p:bldP spid="170" grpId="0" animBg="1"/>
      <p:bldP spid="171" grpId="0" animBg="1"/>
      <p:bldP spid="178" grpId="0" animBg="1"/>
      <p:bldP spid="203" grpId="0" animBg="1"/>
      <p:bldP spid="205" grpId="0" animBg="1"/>
      <p:bldP spid="206" grpId="0" animBg="1"/>
      <p:bldP spid="209" grpId="0"/>
      <p:bldP spid="2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738E635-9513-43AE-95BC-3BCEE583C973}"/>
              </a:ext>
            </a:extLst>
          </p:cNvPr>
          <p:cNvSpPr/>
          <p:nvPr/>
        </p:nvSpPr>
        <p:spPr>
          <a:xfrm>
            <a:off x="0" y="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el 1">
            <a:extLst>
              <a:ext uri="{FF2B5EF4-FFF2-40B4-BE49-F238E27FC236}">
                <a16:creationId xmlns:a16="http://schemas.microsoft.com/office/drawing/2014/main" id="{1CE732C9-7E08-41BE-8152-E22DD815449C}"/>
              </a:ext>
            </a:extLst>
          </p:cNvPr>
          <p:cNvSpPr>
            <a:spLocks noGrp="1"/>
          </p:cNvSpPr>
          <p:nvPr>
            <p:ph type="ctrTitle"/>
          </p:nvPr>
        </p:nvSpPr>
        <p:spPr>
          <a:xfrm>
            <a:off x="1524000" y="1503363"/>
            <a:ext cx="9144000" cy="2387600"/>
          </a:xfrm>
        </p:spPr>
        <p:txBody>
          <a:bodyPr/>
          <a:lstStyle/>
          <a:p>
            <a:r>
              <a:rPr lang="de-CH" dirty="0">
                <a:solidFill>
                  <a:schemeClr val="bg1"/>
                </a:solidFill>
                <a:latin typeface="Arial" panose="020B0604020202020204" pitchFamily="34" charset="0"/>
                <a:cs typeface="Arial" panose="020B0604020202020204" pitchFamily="34" charset="0"/>
              </a:rPr>
              <a:t>Wetter auf einen Blick?</a:t>
            </a:r>
          </a:p>
        </p:txBody>
      </p:sp>
    </p:spTree>
    <p:extLst>
      <p:ext uri="{BB962C8B-B14F-4D97-AF65-F5344CB8AC3E}">
        <p14:creationId xmlns:p14="http://schemas.microsoft.com/office/powerpoint/2010/main" val="199251539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descr="Ein Bild, das Elektronik, Anzeige enthält.&#10;&#10;Automatisch generierte Beschreibung">
            <a:extLst>
              <a:ext uri="{FF2B5EF4-FFF2-40B4-BE49-F238E27FC236}">
                <a16:creationId xmlns:a16="http://schemas.microsoft.com/office/drawing/2014/main" id="{369EC858-94A7-4A08-BE49-BA7898CA5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8886" y="-688932"/>
            <a:ext cx="17436230" cy="9807879"/>
          </a:xfrm>
          <a:prstGeom prst="rect">
            <a:avLst/>
          </a:prstGeom>
        </p:spPr>
      </p:pic>
      <p:pic>
        <p:nvPicPr>
          <p:cNvPr id="9" name="Grafik 8">
            <a:extLst>
              <a:ext uri="{FF2B5EF4-FFF2-40B4-BE49-F238E27FC236}">
                <a16:creationId xmlns:a16="http://schemas.microsoft.com/office/drawing/2014/main" id="{16E15330-BC2C-46B9-88A9-0E5D0FF4F9FF}"/>
              </a:ext>
            </a:extLst>
          </p:cNvPr>
          <p:cNvPicPr>
            <a:picLocks noChangeAspect="1"/>
          </p:cNvPicPr>
          <p:nvPr/>
        </p:nvPicPr>
        <p:blipFill rotWithShape="1">
          <a:blip r:embed="rId4"/>
          <a:srcRect b="6962"/>
          <a:stretch/>
        </p:blipFill>
        <p:spPr>
          <a:xfrm>
            <a:off x="1956922" y="691180"/>
            <a:ext cx="8334394" cy="4519647"/>
          </a:xfrm>
          <a:prstGeom prst="rect">
            <a:avLst/>
          </a:prstGeom>
        </p:spPr>
      </p:pic>
    </p:spTree>
    <p:extLst>
      <p:ext uri="{BB962C8B-B14F-4D97-AF65-F5344CB8AC3E}">
        <p14:creationId xmlns:p14="http://schemas.microsoft.com/office/powerpoint/2010/main" val="3852568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Grafik 38">
            <a:extLst>
              <a:ext uri="{FF2B5EF4-FFF2-40B4-BE49-F238E27FC236}">
                <a16:creationId xmlns:a16="http://schemas.microsoft.com/office/drawing/2014/main" id="{134C543C-31F7-4016-9B23-C7F38DA96F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6344" y="5103550"/>
            <a:ext cx="819510" cy="781424"/>
          </a:xfrm>
          <a:prstGeom prst="rect">
            <a:avLst/>
          </a:prstGeom>
        </p:spPr>
      </p:pic>
      <p:pic>
        <p:nvPicPr>
          <p:cNvPr id="43" name="Grafik 42">
            <a:extLst>
              <a:ext uri="{FF2B5EF4-FFF2-40B4-BE49-F238E27FC236}">
                <a16:creationId xmlns:a16="http://schemas.microsoft.com/office/drawing/2014/main" id="{FEB88306-9579-4982-BB97-2787AED0F0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975" y="2507891"/>
            <a:ext cx="2068243" cy="1978536"/>
          </a:xfrm>
          <a:prstGeom prst="rect">
            <a:avLst/>
          </a:prstGeom>
        </p:spPr>
      </p:pic>
      <p:pic>
        <p:nvPicPr>
          <p:cNvPr id="45" name="Grafik 44" descr="Ein Bild, das Objekt, Schild enthält.&#10;&#10;Automatisch generierte Beschreibung">
            <a:extLst>
              <a:ext uri="{FF2B5EF4-FFF2-40B4-BE49-F238E27FC236}">
                <a16:creationId xmlns:a16="http://schemas.microsoft.com/office/drawing/2014/main" id="{9A1B5211-E999-405D-BB37-AEAB0A7288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4747" y="3841873"/>
            <a:ext cx="1342701" cy="1284463"/>
          </a:xfrm>
          <a:prstGeom prst="rect">
            <a:avLst/>
          </a:prstGeom>
        </p:spPr>
      </p:pic>
      <p:sp>
        <p:nvSpPr>
          <p:cNvPr id="40" name="Textfeld 39">
            <a:extLst>
              <a:ext uri="{FF2B5EF4-FFF2-40B4-BE49-F238E27FC236}">
                <a16:creationId xmlns:a16="http://schemas.microsoft.com/office/drawing/2014/main" id="{46586DB0-EBC7-4501-A14D-6BE43F483CD6}"/>
              </a:ext>
            </a:extLst>
          </p:cNvPr>
          <p:cNvSpPr txBox="1"/>
          <p:nvPr/>
        </p:nvSpPr>
        <p:spPr>
          <a:xfrm>
            <a:off x="3287189" y="5107067"/>
            <a:ext cx="3605317" cy="707886"/>
          </a:xfrm>
          <a:prstGeom prst="rect">
            <a:avLst/>
          </a:prstGeom>
          <a:noFill/>
        </p:spPr>
        <p:txBody>
          <a:bodyPr wrap="square" rtlCol="0">
            <a:spAutoFit/>
          </a:bodyPr>
          <a:lstStyle/>
          <a:p>
            <a:r>
              <a:rPr lang="de-CH" sz="2000" dirty="0">
                <a:latin typeface="+mj-lt"/>
              </a:rPr>
              <a:t>Positionsgenaue Wetterdaten für alle Piers</a:t>
            </a:r>
          </a:p>
        </p:txBody>
      </p:sp>
      <p:cxnSp>
        <p:nvCxnSpPr>
          <p:cNvPr id="4" name="Gerader Verbinder 3">
            <a:extLst>
              <a:ext uri="{FF2B5EF4-FFF2-40B4-BE49-F238E27FC236}">
                <a16:creationId xmlns:a16="http://schemas.microsoft.com/office/drawing/2014/main" id="{FE94F434-C835-4FE2-88F5-F3741FD9F26B}"/>
              </a:ext>
            </a:extLst>
          </p:cNvPr>
          <p:cNvCxnSpPr/>
          <p:nvPr/>
        </p:nvCxnSpPr>
        <p:spPr>
          <a:xfrm>
            <a:off x="-72887" y="897624"/>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5" name="Textfeld 4">
            <a:extLst>
              <a:ext uri="{FF2B5EF4-FFF2-40B4-BE49-F238E27FC236}">
                <a16:creationId xmlns:a16="http://schemas.microsoft.com/office/drawing/2014/main" id="{D71925DC-1893-4243-B753-8665F83ACAFD}"/>
              </a:ext>
            </a:extLst>
          </p:cNvPr>
          <p:cNvSpPr txBox="1"/>
          <p:nvPr/>
        </p:nvSpPr>
        <p:spPr>
          <a:xfrm>
            <a:off x="1106634" y="471003"/>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Situation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6" name="Textfeld 5">
            <a:extLst>
              <a:ext uri="{FF2B5EF4-FFF2-40B4-BE49-F238E27FC236}">
                <a16:creationId xmlns:a16="http://schemas.microsoft.com/office/drawing/2014/main" id="{7A55848C-AFDF-4E0A-BB43-7F161E3307FF}"/>
              </a:ext>
            </a:extLst>
          </p:cNvPr>
          <p:cNvSpPr txBox="1"/>
          <p:nvPr/>
        </p:nvSpPr>
        <p:spPr>
          <a:xfrm>
            <a:off x="7109090" y="471003"/>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Question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7" name="Textfeld 6">
            <a:extLst>
              <a:ext uri="{FF2B5EF4-FFF2-40B4-BE49-F238E27FC236}">
                <a16:creationId xmlns:a16="http://schemas.microsoft.com/office/drawing/2014/main" id="{2DC75E06-1791-487B-BB05-682074EF5A8B}"/>
              </a:ext>
            </a:extLst>
          </p:cNvPr>
          <p:cNvSpPr txBox="1"/>
          <p:nvPr/>
        </p:nvSpPr>
        <p:spPr>
          <a:xfrm>
            <a:off x="4107862" y="497051"/>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Problem</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8" name="Textfeld 7">
            <a:extLst>
              <a:ext uri="{FF2B5EF4-FFF2-40B4-BE49-F238E27FC236}">
                <a16:creationId xmlns:a16="http://schemas.microsoft.com/office/drawing/2014/main" id="{A8668C76-47D8-47ED-A11A-51EC9EBA936A}"/>
              </a:ext>
            </a:extLst>
          </p:cNvPr>
          <p:cNvSpPr txBox="1"/>
          <p:nvPr/>
        </p:nvSpPr>
        <p:spPr>
          <a:xfrm>
            <a:off x="10110318" y="497051"/>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Solution</a:t>
            </a:r>
          </a:p>
        </p:txBody>
      </p:sp>
      <p:sp>
        <p:nvSpPr>
          <p:cNvPr id="9" name="Freeform 11">
            <a:extLst>
              <a:ext uri="{FF2B5EF4-FFF2-40B4-BE49-F238E27FC236}">
                <a16:creationId xmlns:a16="http://schemas.microsoft.com/office/drawing/2014/main" id="{B8902C5B-468D-410F-84CD-4CB8C37DD668}"/>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0" name="Freeform 11">
            <a:extLst>
              <a:ext uri="{FF2B5EF4-FFF2-40B4-BE49-F238E27FC236}">
                <a16:creationId xmlns:a16="http://schemas.microsoft.com/office/drawing/2014/main" id="{08CEDFA3-0DB6-448F-8BEA-7A7F078B2EC2}"/>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1" name="Freeform 11">
            <a:extLst>
              <a:ext uri="{FF2B5EF4-FFF2-40B4-BE49-F238E27FC236}">
                <a16:creationId xmlns:a16="http://schemas.microsoft.com/office/drawing/2014/main" id="{13C809A2-CEC3-4EFA-AD4F-B511712EFA81}"/>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2" name="Freeform 11">
            <a:extLst>
              <a:ext uri="{FF2B5EF4-FFF2-40B4-BE49-F238E27FC236}">
                <a16:creationId xmlns:a16="http://schemas.microsoft.com/office/drawing/2014/main" id="{1C8A0FC7-786F-426D-9F29-A29C73FDEEFB}"/>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13" name="Gerader Verbinder 12">
            <a:extLst>
              <a:ext uri="{FF2B5EF4-FFF2-40B4-BE49-F238E27FC236}">
                <a16:creationId xmlns:a16="http://schemas.microsoft.com/office/drawing/2014/main" id="{A77A53E2-3026-4799-98C3-D751568EE715}"/>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Gerader Verbinder 13">
            <a:extLst>
              <a:ext uri="{FF2B5EF4-FFF2-40B4-BE49-F238E27FC236}">
                <a16:creationId xmlns:a16="http://schemas.microsoft.com/office/drawing/2014/main" id="{94AF8A18-1286-445B-ADFD-DA13E863273D}"/>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Gerader Verbinder 14">
            <a:extLst>
              <a:ext uri="{FF2B5EF4-FFF2-40B4-BE49-F238E27FC236}">
                <a16:creationId xmlns:a16="http://schemas.microsoft.com/office/drawing/2014/main" id="{004C7D0E-8BA5-4C12-B59C-6E5E7B38E10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Gerader Verbinder 15">
            <a:extLst>
              <a:ext uri="{FF2B5EF4-FFF2-40B4-BE49-F238E27FC236}">
                <a16:creationId xmlns:a16="http://schemas.microsoft.com/office/drawing/2014/main" id="{E34F591D-1956-4C63-9468-029E73438CC2}"/>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Gerader Verbinder 16">
            <a:extLst>
              <a:ext uri="{FF2B5EF4-FFF2-40B4-BE49-F238E27FC236}">
                <a16:creationId xmlns:a16="http://schemas.microsoft.com/office/drawing/2014/main" id="{B609B971-7C77-4FC6-8338-7A0C9AD42E9D}"/>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Gerader Verbinder 17">
            <a:extLst>
              <a:ext uri="{FF2B5EF4-FFF2-40B4-BE49-F238E27FC236}">
                <a16:creationId xmlns:a16="http://schemas.microsoft.com/office/drawing/2014/main" id="{4C0D8302-7974-428F-B0AC-BF582E9B99F7}"/>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Freeform 11">
            <a:extLst>
              <a:ext uri="{FF2B5EF4-FFF2-40B4-BE49-F238E27FC236}">
                <a16:creationId xmlns:a16="http://schemas.microsoft.com/office/drawing/2014/main" id="{A5134A09-965E-453F-B63F-CC2FC7C7014E}"/>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0" name="Gerader Verbinder 19">
            <a:extLst>
              <a:ext uri="{FF2B5EF4-FFF2-40B4-BE49-F238E27FC236}">
                <a16:creationId xmlns:a16="http://schemas.microsoft.com/office/drawing/2014/main" id="{3B8C2EA2-EE8C-4FDA-ACA8-B4EB55C9F5D3}"/>
              </a:ext>
            </a:extLst>
          </p:cNvPr>
          <p:cNvCxnSpPr>
            <a:cxnSpLocks/>
          </p:cNvCxnSpPr>
          <p:nvPr/>
        </p:nvCxnSpPr>
        <p:spPr>
          <a:xfrm>
            <a:off x="1807657"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Freeform 11">
            <a:extLst>
              <a:ext uri="{FF2B5EF4-FFF2-40B4-BE49-F238E27FC236}">
                <a16:creationId xmlns:a16="http://schemas.microsoft.com/office/drawing/2014/main" id="{B94D197E-F0FB-468C-835E-10BB111CCC85}"/>
              </a:ext>
            </a:extLst>
          </p:cNvPr>
          <p:cNvSpPr/>
          <p:nvPr/>
        </p:nvSpPr>
        <p:spPr>
          <a:xfrm>
            <a:off x="4508255"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2" name="Gerader Verbinder 21">
            <a:extLst>
              <a:ext uri="{FF2B5EF4-FFF2-40B4-BE49-F238E27FC236}">
                <a16:creationId xmlns:a16="http://schemas.microsoft.com/office/drawing/2014/main" id="{724D9E40-2644-4EBD-B27A-4529F0F5DA32}"/>
              </a:ext>
            </a:extLst>
          </p:cNvPr>
          <p:cNvCxnSpPr>
            <a:cxnSpLocks/>
          </p:cNvCxnSpPr>
          <p:nvPr/>
        </p:nvCxnSpPr>
        <p:spPr>
          <a:xfrm>
            <a:off x="4794380" y="365043"/>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Freeform 11">
            <a:extLst>
              <a:ext uri="{FF2B5EF4-FFF2-40B4-BE49-F238E27FC236}">
                <a16:creationId xmlns:a16="http://schemas.microsoft.com/office/drawing/2014/main" id="{A47EF8AD-08F2-4D27-BC37-FEA6C1C94460}"/>
              </a:ext>
            </a:extLst>
          </p:cNvPr>
          <p:cNvSpPr/>
          <p:nvPr/>
        </p:nvSpPr>
        <p:spPr>
          <a:xfrm>
            <a:off x="7504404" y="253364"/>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5" name="Gerader Verbinder 24">
            <a:extLst>
              <a:ext uri="{FF2B5EF4-FFF2-40B4-BE49-F238E27FC236}">
                <a16:creationId xmlns:a16="http://schemas.microsoft.com/office/drawing/2014/main" id="{20F4DB69-91FB-4F59-8C31-AED0A13EDC4B}"/>
              </a:ext>
            </a:extLst>
          </p:cNvPr>
          <p:cNvCxnSpPr>
            <a:cxnSpLocks/>
          </p:cNvCxnSpPr>
          <p:nvPr/>
        </p:nvCxnSpPr>
        <p:spPr>
          <a:xfrm>
            <a:off x="7831494"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Freeform 11">
            <a:extLst>
              <a:ext uri="{FF2B5EF4-FFF2-40B4-BE49-F238E27FC236}">
                <a16:creationId xmlns:a16="http://schemas.microsoft.com/office/drawing/2014/main" id="{99E8192A-E4A9-4CC2-89B7-D6CC1CAC9789}"/>
              </a:ext>
            </a:extLst>
          </p:cNvPr>
          <p:cNvSpPr/>
          <p:nvPr/>
        </p:nvSpPr>
        <p:spPr>
          <a:xfrm>
            <a:off x="10519995" y="249916"/>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3" name="Textfeld 32">
            <a:extLst>
              <a:ext uri="{FF2B5EF4-FFF2-40B4-BE49-F238E27FC236}">
                <a16:creationId xmlns:a16="http://schemas.microsoft.com/office/drawing/2014/main" id="{8F159A1B-AA4A-4DB7-8A5F-DB85A39FA7F1}"/>
              </a:ext>
            </a:extLst>
          </p:cNvPr>
          <p:cNvSpPr txBox="1"/>
          <p:nvPr/>
        </p:nvSpPr>
        <p:spPr>
          <a:xfrm>
            <a:off x="3283890" y="2220946"/>
            <a:ext cx="2926080" cy="707886"/>
          </a:xfrm>
          <a:prstGeom prst="rect">
            <a:avLst/>
          </a:prstGeom>
          <a:noFill/>
        </p:spPr>
        <p:txBody>
          <a:bodyPr wrap="square" rtlCol="0">
            <a:spAutoFit/>
          </a:bodyPr>
          <a:lstStyle/>
          <a:p>
            <a:r>
              <a:rPr lang="de-CH" sz="2000" dirty="0">
                <a:latin typeface="+mj-lt"/>
              </a:rPr>
              <a:t>Planung eines Segeltörns vor Ort möglich</a:t>
            </a:r>
          </a:p>
        </p:txBody>
      </p:sp>
      <p:sp>
        <p:nvSpPr>
          <p:cNvPr id="34" name="Textfeld 33">
            <a:extLst>
              <a:ext uri="{FF2B5EF4-FFF2-40B4-BE49-F238E27FC236}">
                <a16:creationId xmlns:a16="http://schemas.microsoft.com/office/drawing/2014/main" id="{D972B1C0-4AFC-466A-97B3-E486A5F80483}"/>
              </a:ext>
            </a:extLst>
          </p:cNvPr>
          <p:cNvSpPr txBox="1"/>
          <p:nvPr/>
        </p:nvSpPr>
        <p:spPr>
          <a:xfrm>
            <a:off x="3283890" y="3206429"/>
            <a:ext cx="2926080" cy="707886"/>
          </a:xfrm>
          <a:prstGeom prst="rect">
            <a:avLst/>
          </a:prstGeom>
          <a:noFill/>
        </p:spPr>
        <p:txBody>
          <a:bodyPr wrap="square" rtlCol="0">
            <a:spAutoFit/>
          </a:bodyPr>
          <a:lstStyle/>
          <a:p>
            <a:r>
              <a:rPr lang="de-CH" sz="2000" dirty="0">
                <a:latin typeface="+mj-lt"/>
              </a:rPr>
              <a:t>Auf Segler abgestimmte Wetterdaten vor Ort</a:t>
            </a:r>
          </a:p>
        </p:txBody>
      </p:sp>
      <p:sp>
        <p:nvSpPr>
          <p:cNvPr id="35" name="Textfeld 34">
            <a:extLst>
              <a:ext uri="{FF2B5EF4-FFF2-40B4-BE49-F238E27FC236}">
                <a16:creationId xmlns:a16="http://schemas.microsoft.com/office/drawing/2014/main" id="{F797950C-463D-43A2-AD63-7130D6AF8B5F}"/>
              </a:ext>
            </a:extLst>
          </p:cNvPr>
          <p:cNvSpPr txBox="1"/>
          <p:nvPr/>
        </p:nvSpPr>
        <p:spPr>
          <a:xfrm>
            <a:off x="3283889" y="4124803"/>
            <a:ext cx="3628358" cy="707886"/>
          </a:xfrm>
          <a:prstGeom prst="rect">
            <a:avLst/>
          </a:prstGeom>
          <a:noFill/>
        </p:spPr>
        <p:txBody>
          <a:bodyPr wrap="square" rtlCol="0">
            <a:spAutoFit/>
          </a:bodyPr>
          <a:lstStyle/>
          <a:p>
            <a:r>
              <a:rPr lang="de-CH" sz="2000" dirty="0">
                <a:latin typeface="+mj-lt"/>
              </a:rPr>
              <a:t>Starkwind- und Sturmwarnungen auf einen Blick ersichtlich</a:t>
            </a:r>
          </a:p>
        </p:txBody>
      </p:sp>
      <p:sp>
        <p:nvSpPr>
          <p:cNvPr id="36" name="Textfeld 35">
            <a:extLst>
              <a:ext uri="{FF2B5EF4-FFF2-40B4-BE49-F238E27FC236}">
                <a16:creationId xmlns:a16="http://schemas.microsoft.com/office/drawing/2014/main" id="{35B4F63B-D727-4CA0-BB51-8E77C856DDE7}"/>
              </a:ext>
            </a:extLst>
          </p:cNvPr>
          <p:cNvSpPr txBox="1"/>
          <p:nvPr/>
        </p:nvSpPr>
        <p:spPr>
          <a:xfrm>
            <a:off x="309875" y="1064130"/>
            <a:ext cx="5287020" cy="923330"/>
          </a:xfrm>
          <a:prstGeom prst="rect">
            <a:avLst/>
          </a:prstGeom>
          <a:noFill/>
        </p:spPr>
        <p:txBody>
          <a:bodyPr wrap="square" rtlCol="0">
            <a:spAutoFit/>
          </a:bodyPr>
          <a:lstStyle/>
          <a:p>
            <a:r>
              <a:rPr lang="de-CH" sz="5400" spc="300" dirty="0">
                <a:latin typeface="Arial" panose="020B0604020202020204" pitchFamily="34" charset="0"/>
                <a:cs typeface="Arial" panose="020B0604020202020204" pitchFamily="34" charset="0"/>
              </a:rPr>
              <a:t>Solution</a:t>
            </a:r>
          </a:p>
        </p:txBody>
      </p:sp>
      <p:sp>
        <p:nvSpPr>
          <p:cNvPr id="37" name="Rechteck 36">
            <a:extLst>
              <a:ext uri="{FF2B5EF4-FFF2-40B4-BE49-F238E27FC236}">
                <a16:creationId xmlns:a16="http://schemas.microsoft.com/office/drawing/2014/main" id="{545A850C-5FFF-4EF9-AC09-C36588EF17CD}"/>
              </a:ext>
            </a:extLst>
          </p:cNvPr>
          <p:cNvSpPr/>
          <p:nvPr/>
        </p:nvSpPr>
        <p:spPr>
          <a:xfrm>
            <a:off x="2047914" y="3040741"/>
            <a:ext cx="1149383" cy="94059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a:extLst>
              <a:ext uri="{FF2B5EF4-FFF2-40B4-BE49-F238E27FC236}">
                <a16:creationId xmlns:a16="http://schemas.microsoft.com/office/drawing/2014/main" id="{ED0FFA4C-B17F-4095-82F8-BA67946937ED}"/>
              </a:ext>
            </a:extLst>
          </p:cNvPr>
          <p:cNvSpPr/>
          <p:nvPr/>
        </p:nvSpPr>
        <p:spPr>
          <a:xfrm>
            <a:off x="2099689" y="3981331"/>
            <a:ext cx="1149383" cy="94059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1" name="Rechteck 40">
            <a:extLst>
              <a:ext uri="{FF2B5EF4-FFF2-40B4-BE49-F238E27FC236}">
                <a16:creationId xmlns:a16="http://schemas.microsoft.com/office/drawing/2014/main" id="{8FA93FCB-289C-4316-9583-873A9845BF32}"/>
              </a:ext>
            </a:extLst>
          </p:cNvPr>
          <p:cNvSpPr/>
          <p:nvPr/>
        </p:nvSpPr>
        <p:spPr>
          <a:xfrm>
            <a:off x="2145273" y="5096579"/>
            <a:ext cx="1063618" cy="94059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47" name="Grafik 46" descr="Ein Bild, das Objekt enthält.&#10;&#10;Automatisch generierte Beschreibung">
            <a:extLst>
              <a:ext uri="{FF2B5EF4-FFF2-40B4-BE49-F238E27FC236}">
                <a16:creationId xmlns:a16="http://schemas.microsoft.com/office/drawing/2014/main" id="{763F00BB-FFD7-46AF-B393-C1D9E41847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99689" y="2083025"/>
            <a:ext cx="1109201" cy="1061091"/>
          </a:xfrm>
          <a:prstGeom prst="rect">
            <a:avLst/>
          </a:prstGeom>
        </p:spPr>
      </p:pic>
    </p:spTree>
    <p:extLst>
      <p:ext uri="{BB962C8B-B14F-4D97-AF65-F5344CB8AC3E}">
        <p14:creationId xmlns:p14="http://schemas.microsoft.com/office/powerpoint/2010/main" val="376466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22" presetClass="entr" presetSubtype="8"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22" presetClass="entr" presetSubtype="8"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par>
                                <p:cTn id="20" presetID="22" presetClass="entr" presetSubtype="8"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750"/>
                                        <p:tgtEl>
                                          <p:spTgt spid="22"/>
                                        </p:tgtEl>
                                      </p:cBhvr>
                                    </p:animEffect>
                                  </p:childTnLst>
                                </p:cTn>
                              </p:par>
                            </p:childTnLst>
                          </p:cTn>
                        </p:par>
                        <p:par>
                          <p:cTn id="23" fill="hold">
                            <p:stCondLst>
                              <p:cond delay="1750"/>
                            </p:stCondLst>
                            <p:childTnLst>
                              <p:par>
                                <p:cTn id="24" presetID="1" presetClass="entr" presetSubtype="0"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par>
                                <p:cTn id="26" presetID="22" presetClass="entr" presetSubtype="8"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750"/>
                                        <p:tgtEl>
                                          <p:spTgt spid="25"/>
                                        </p:tgtEl>
                                      </p:cBhvr>
                                    </p:animEffect>
                                  </p:childTnLst>
                                </p:cTn>
                              </p:par>
                            </p:childTnLst>
                          </p:cTn>
                        </p:par>
                        <p:par>
                          <p:cTn id="29" fill="hold">
                            <p:stCondLst>
                              <p:cond delay="2500"/>
                            </p:stCondLst>
                            <p:childTnLst>
                              <p:par>
                                <p:cTn id="30" presetID="1" presetClass="entr" presetSubtype="0"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0" nodeType="clickEffect">
                                  <p:stCondLst>
                                    <p:cond delay="0"/>
                                  </p:stCondLst>
                                  <p:childTnLst>
                                    <p:animEffect transition="out" filter="fade">
                                      <p:cBhvr>
                                        <p:cTn id="35" dur="500"/>
                                        <p:tgtEl>
                                          <p:spTgt spid="37"/>
                                        </p:tgtEl>
                                      </p:cBhvr>
                                    </p:animEffect>
                                    <p:set>
                                      <p:cBhvr>
                                        <p:cTn id="36" dur="1" fill="hold">
                                          <p:stCondLst>
                                            <p:cond delay="499"/>
                                          </p:stCondLst>
                                        </p:cTn>
                                        <p:tgtEl>
                                          <p:spTgt spid="37"/>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0" nodeType="clickEffect">
                                  <p:stCondLst>
                                    <p:cond delay="0"/>
                                  </p:stCondLst>
                                  <p:childTnLst>
                                    <p:animEffect transition="out" filter="fade">
                                      <p:cBhvr>
                                        <p:cTn id="43" dur="500"/>
                                        <p:tgtEl>
                                          <p:spTgt spid="38"/>
                                        </p:tgtEl>
                                      </p:cBhvr>
                                    </p:animEffect>
                                    <p:set>
                                      <p:cBhvr>
                                        <p:cTn id="44" dur="1" fill="hold">
                                          <p:stCondLst>
                                            <p:cond delay="499"/>
                                          </p:stCondLst>
                                        </p:cTn>
                                        <p:tgtEl>
                                          <p:spTgt spid="38"/>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0" nodeType="clickEffect">
                                  <p:stCondLst>
                                    <p:cond delay="0"/>
                                  </p:stCondLst>
                                  <p:childTnLst>
                                    <p:animEffect transition="out" filter="fade">
                                      <p:cBhvr>
                                        <p:cTn id="51" dur="500"/>
                                        <p:tgtEl>
                                          <p:spTgt spid="41"/>
                                        </p:tgtEl>
                                      </p:cBhvr>
                                    </p:animEffect>
                                    <p:set>
                                      <p:cBhvr>
                                        <p:cTn id="52" dur="1" fill="hold">
                                          <p:stCondLst>
                                            <p:cond delay="499"/>
                                          </p:stCondLst>
                                        </p:cTn>
                                        <p:tgtEl>
                                          <p:spTgt spid="41"/>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1" grpId="0" animBg="1"/>
      <p:bldP spid="12" grpId="0" animBg="1"/>
      <p:bldP spid="23" grpId="0" animBg="1"/>
      <p:bldP spid="26" grpId="0" animBg="1"/>
      <p:bldP spid="34" grpId="0"/>
      <p:bldP spid="35" grpId="0"/>
      <p:bldP spid="37" grpId="0" animBg="1"/>
      <p:bldP spid="38" grpId="0" animBg="1"/>
      <p:bldP spid="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8EA2A756-4047-4BBC-AF0E-3BA8723D97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 y="0"/>
            <a:ext cx="12190815" cy="6858000"/>
          </a:xfrm>
          <a:prstGeom prst="rect">
            <a:avLst/>
          </a:prstGeom>
        </p:spPr>
      </p:pic>
      <p:pic>
        <p:nvPicPr>
          <p:cNvPr id="14" name="Grafik 13">
            <a:extLst>
              <a:ext uri="{FF2B5EF4-FFF2-40B4-BE49-F238E27FC236}">
                <a16:creationId xmlns:a16="http://schemas.microsoft.com/office/drawing/2014/main" id="{AC9E780B-CD87-447B-B60E-EBC79303AF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489849" y="3199331"/>
            <a:ext cx="427500" cy="459335"/>
          </a:xfrm>
          <a:prstGeom prst="rect">
            <a:avLst/>
          </a:prstGeom>
        </p:spPr>
      </p:pic>
      <p:pic>
        <p:nvPicPr>
          <p:cNvPr id="7" name="Grafik 6">
            <a:extLst>
              <a:ext uri="{FF2B5EF4-FFF2-40B4-BE49-F238E27FC236}">
                <a16:creationId xmlns:a16="http://schemas.microsoft.com/office/drawing/2014/main" id="{EE1A00B2-4191-4DD4-A56B-74C76A32A5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8146" y="3199332"/>
            <a:ext cx="427500" cy="459335"/>
          </a:xfrm>
          <a:prstGeom prst="rect">
            <a:avLst/>
          </a:prstGeom>
        </p:spPr>
      </p:pic>
    </p:spTree>
    <p:extLst>
      <p:ext uri="{BB962C8B-B14F-4D97-AF65-F5344CB8AC3E}">
        <p14:creationId xmlns:p14="http://schemas.microsoft.com/office/powerpoint/2010/main" val="8754940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5400000">
                                      <p:cBhvr>
                                        <p:cTn id="6" dur="1000" fill="hold"/>
                                        <p:tgtEl>
                                          <p:spTgt spid="7"/>
                                        </p:tgtEl>
                                        <p:attrNameLst>
                                          <p:attrName>r</p:attrName>
                                        </p:attrNameLst>
                                      </p:cBhvr>
                                    </p:animRot>
                                  </p:childTnLst>
                                </p:cTn>
                              </p:par>
                              <p:par>
                                <p:cTn id="7" presetID="49" presetClass="path" presetSubtype="0" accel="50000" decel="50000" fill="hold" nodeType="withEffect">
                                  <p:stCondLst>
                                    <p:cond delay="0"/>
                                  </p:stCondLst>
                                  <p:childTnLst>
                                    <p:animMotion origin="layout" path="M -4.79167E-6 0 L -0.00013 0.03935 " pathEditMode="relative" rAng="0" ptsTypes="AA">
                                      <p:cBhvr>
                                        <p:cTn id="8" dur="1000" fill="hold"/>
                                        <p:tgtEl>
                                          <p:spTgt spid="7"/>
                                        </p:tgtEl>
                                        <p:attrNameLst>
                                          <p:attrName>ppt_x</p:attrName>
                                          <p:attrName>ppt_y</p:attrName>
                                        </p:attrNameLst>
                                      </p:cBhvr>
                                      <p:rCtr x="-13" y="1968"/>
                                    </p:animMotion>
                                  </p:childTnLst>
                                </p:cTn>
                              </p:par>
                              <p:par>
                                <p:cTn id="9" presetID="8" presetClass="emph" presetSubtype="0" fill="hold" nodeType="withEffect">
                                  <p:stCondLst>
                                    <p:cond delay="0"/>
                                  </p:stCondLst>
                                  <p:childTnLst>
                                    <p:animRot by="5400000">
                                      <p:cBhvr>
                                        <p:cTn id="10" dur="1000" fill="hold"/>
                                        <p:tgtEl>
                                          <p:spTgt spid="14"/>
                                        </p:tgtEl>
                                        <p:attrNameLst>
                                          <p:attrName>r</p:attrName>
                                        </p:attrNameLst>
                                      </p:cBhvr>
                                    </p:animRot>
                                  </p:childTnLst>
                                </p:cTn>
                              </p:par>
                              <p:par>
                                <p:cTn id="11" presetID="49" presetClass="path" presetSubtype="0" accel="50000" decel="50000" fill="hold" nodeType="withEffect">
                                  <p:stCondLst>
                                    <p:cond delay="0"/>
                                  </p:stCondLst>
                                  <p:childTnLst>
                                    <p:animMotion origin="layout" path="M -4.79167E-6 0 L -0.00013 0.03935 " pathEditMode="relative" rAng="0" ptsTypes="AA">
                                      <p:cBhvr>
                                        <p:cTn id="12" dur="1000" fill="hold"/>
                                        <p:tgtEl>
                                          <p:spTgt spid="14"/>
                                        </p:tgtEl>
                                        <p:attrNameLst>
                                          <p:attrName>ppt_x</p:attrName>
                                          <p:attrName>ppt_y</p:attrName>
                                        </p:attrNameLst>
                                      </p:cBhvr>
                                      <p:rCtr x="-13" y="1968"/>
                                    </p:animMotion>
                                  </p:childTnLst>
                                </p:cTn>
                              </p:par>
                            </p:childTnLst>
                          </p:cTn>
                        </p:par>
                        <p:par>
                          <p:cTn id="13" fill="hold">
                            <p:stCondLst>
                              <p:cond delay="1000"/>
                            </p:stCondLst>
                            <p:childTnLst>
                              <p:par>
                                <p:cTn id="14" presetID="49" presetClass="path" presetSubtype="0" accel="50000" decel="50000" fill="hold" nodeType="afterEffect">
                                  <p:stCondLst>
                                    <p:cond delay="0"/>
                                  </p:stCondLst>
                                  <p:childTnLst>
                                    <p:animMotion origin="layout" path="M -0.00013 0.03935 L -4.58333E-6 0 " pathEditMode="relative" rAng="0" ptsTypes="AA">
                                      <p:cBhvr>
                                        <p:cTn id="15" dur="1000" fill="hold"/>
                                        <p:tgtEl>
                                          <p:spTgt spid="14"/>
                                        </p:tgtEl>
                                        <p:attrNameLst>
                                          <p:attrName>ppt_x</p:attrName>
                                          <p:attrName>ppt_y</p:attrName>
                                        </p:attrNameLst>
                                      </p:cBhvr>
                                      <p:rCtr x="0" y="-1968"/>
                                    </p:animMotion>
                                  </p:childTnLst>
                                </p:cTn>
                              </p:par>
                              <p:par>
                                <p:cTn id="16" presetID="8" presetClass="emph" presetSubtype="0" fill="hold" nodeType="withEffect">
                                  <p:stCondLst>
                                    <p:cond delay="0"/>
                                  </p:stCondLst>
                                  <p:childTnLst>
                                    <p:animRot by="-5400000">
                                      <p:cBhvr>
                                        <p:cTn id="17" dur="1000" fill="hold"/>
                                        <p:tgtEl>
                                          <p:spTgt spid="14"/>
                                        </p:tgtEl>
                                        <p:attrNameLst>
                                          <p:attrName>r</p:attrName>
                                        </p:attrNameLst>
                                      </p:cBhvr>
                                    </p:animRot>
                                  </p:childTnLst>
                                </p:cTn>
                              </p:par>
                              <p:par>
                                <p:cTn id="18" presetID="8" presetClass="emph" presetSubtype="0" fill="hold" nodeType="withEffect">
                                  <p:stCondLst>
                                    <p:cond delay="0"/>
                                  </p:stCondLst>
                                  <p:childTnLst>
                                    <p:animRot by="5400000">
                                      <p:cBhvr>
                                        <p:cTn id="19" dur="1000" fill="hold"/>
                                        <p:tgtEl>
                                          <p:spTgt spid="7"/>
                                        </p:tgtEl>
                                        <p:attrNameLst>
                                          <p:attrName>r</p:attrName>
                                        </p:attrNameLst>
                                      </p:cBhvr>
                                    </p:animRot>
                                  </p:childTnLst>
                                </p:cTn>
                              </p:par>
                              <p:par>
                                <p:cTn id="20" presetID="56" presetClass="path" presetSubtype="0" accel="50000" decel="50000" fill="hold" nodeType="withEffect">
                                  <p:stCondLst>
                                    <p:cond delay="0"/>
                                  </p:stCondLst>
                                  <p:childTnLst>
                                    <p:animMotion origin="layout" path="M -0.00013 0.03935 L 4.58333E-6 0 " pathEditMode="relative" rAng="0" ptsTypes="AA">
                                      <p:cBhvr>
                                        <p:cTn id="21" dur="1000" fill="hold"/>
                                        <p:tgtEl>
                                          <p:spTgt spid="7"/>
                                        </p:tgtEl>
                                        <p:attrNameLst>
                                          <p:attrName>ppt_x</p:attrName>
                                          <p:attrName>ppt_y</p:attrName>
                                        </p:attrNameLst>
                                      </p:cBhvr>
                                      <p:rCtr x="26" y="-19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738E635-9513-43AE-95BC-3BCEE583C973}"/>
              </a:ext>
            </a:extLst>
          </p:cNvPr>
          <p:cNvSpPr/>
          <p:nvPr/>
        </p:nvSpPr>
        <p:spPr>
          <a:xfrm>
            <a:off x="0" y="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el 1">
            <a:extLst>
              <a:ext uri="{FF2B5EF4-FFF2-40B4-BE49-F238E27FC236}">
                <a16:creationId xmlns:a16="http://schemas.microsoft.com/office/drawing/2014/main" id="{1CE732C9-7E08-41BE-8152-E22DD815449C}"/>
              </a:ext>
            </a:extLst>
          </p:cNvPr>
          <p:cNvSpPr>
            <a:spLocks noGrp="1"/>
          </p:cNvSpPr>
          <p:nvPr>
            <p:ph type="ctrTitle"/>
          </p:nvPr>
        </p:nvSpPr>
        <p:spPr>
          <a:xfrm>
            <a:off x="1524000" y="1503363"/>
            <a:ext cx="9144000" cy="2387600"/>
          </a:xfrm>
        </p:spPr>
        <p:txBody>
          <a:bodyPr/>
          <a:lstStyle/>
          <a:p>
            <a:r>
              <a:rPr lang="de-CH" dirty="0">
                <a:solidFill>
                  <a:schemeClr val="bg1"/>
                </a:solidFill>
                <a:latin typeface="Arial" panose="020B0604020202020204" pitchFamily="34" charset="0"/>
                <a:cs typeface="Arial" panose="020B0604020202020204" pitchFamily="34" charset="0"/>
              </a:rPr>
              <a:t>Danke!</a:t>
            </a:r>
          </a:p>
        </p:txBody>
      </p:sp>
    </p:spTree>
    <p:extLst>
      <p:ext uri="{BB962C8B-B14F-4D97-AF65-F5344CB8AC3E}">
        <p14:creationId xmlns:p14="http://schemas.microsoft.com/office/powerpoint/2010/main" val="2420801156"/>
      </p:ext>
    </p:extLst>
  </p:cSld>
  <p:clrMapOvr>
    <a:masterClrMapping/>
  </p:clrMapOvr>
  <p:transition spd="slow">
    <p:push dir="u"/>
  </p:transition>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518</Words>
  <Application>Microsoft Office PowerPoint</Application>
  <PresentationFormat>Breitbild</PresentationFormat>
  <Paragraphs>61</Paragraphs>
  <Slides>8</Slides>
  <Notes>8</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8</vt:i4>
      </vt:variant>
    </vt:vector>
  </HeadingPairs>
  <TitlesOfParts>
    <vt:vector size="14" baseType="lpstr">
      <vt:lpstr>Arial</vt:lpstr>
      <vt:lpstr>Calibri</vt:lpstr>
      <vt:lpstr>Calibri Light</vt:lpstr>
      <vt:lpstr>Helvetica Neue Light</vt:lpstr>
      <vt:lpstr>Segoe UI</vt:lpstr>
      <vt:lpstr>Office</vt:lpstr>
      <vt:lpstr>Wetterstation</vt:lpstr>
      <vt:lpstr>PowerPoint-Präsentation</vt:lpstr>
      <vt:lpstr>PowerPoint-Präsentation</vt:lpstr>
      <vt:lpstr>Wetter auf einen Blick?</vt:lpstr>
      <vt:lpstr>PowerPoint-Präsentation</vt:lpstr>
      <vt:lpstr>PowerPoint-Präsentation</vt:lpstr>
      <vt:lpstr>PowerPoint-Präsentation</vt:lpstr>
      <vt:lpstr>Danke!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Studer Roman 1 (s)</dc:creator>
  <cp:lastModifiedBy>Studer Roman 1 (s)</cp:lastModifiedBy>
  <cp:revision>26</cp:revision>
  <dcterms:created xsi:type="dcterms:W3CDTF">2019-12-11T09:03:02Z</dcterms:created>
  <dcterms:modified xsi:type="dcterms:W3CDTF">2019-12-18T07:25:25Z</dcterms:modified>
</cp:coreProperties>
</file>