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0" r:id="rId1"/>
    <p:sldMasterId id="2147483672" r:id="rId2"/>
  </p:sldMasterIdLst>
  <p:notesMasterIdLst>
    <p:notesMasterId r:id="rId70"/>
  </p:notesMasterIdLst>
  <p:handoutMasterIdLst>
    <p:handoutMasterId r:id="rId71"/>
  </p:handoutMasterIdLst>
  <p:sldIdLst>
    <p:sldId id="479" r:id="rId3"/>
    <p:sldId id="494" r:id="rId4"/>
    <p:sldId id="538" r:id="rId5"/>
    <p:sldId id="615" r:id="rId6"/>
    <p:sldId id="562" r:id="rId7"/>
    <p:sldId id="539" r:id="rId8"/>
    <p:sldId id="540" r:id="rId9"/>
    <p:sldId id="549" r:id="rId10"/>
    <p:sldId id="550" r:id="rId11"/>
    <p:sldId id="542" r:id="rId12"/>
    <p:sldId id="543" r:id="rId13"/>
    <p:sldId id="544" r:id="rId14"/>
    <p:sldId id="545" r:id="rId15"/>
    <p:sldId id="546" r:id="rId16"/>
    <p:sldId id="547" r:id="rId17"/>
    <p:sldId id="548" r:id="rId18"/>
    <p:sldId id="551" r:id="rId19"/>
    <p:sldId id="561" r:id="rId20"/>
    <p:sldId id="560" r:id="rId21"/>
    <p:sldId id="552" r:id="rId22"/>
    <p:sldId id="553" r:id="rId23"/>
    <p:sldId id="554" r:id="rId24"/>
    <p:sldId id="555" r:id="rId25"/>
    <p:sldId id="556" r:id="rId26"/>
    <p:sldId id="557" r:id="rId27"/>
    <p:sldId id="558" r:id="rId28"/>
    <p:sldId id="559" r:id="rId29"/>
    <p:sldId id="528" r:id="rId30"/>
    <p:sldId id="529" r:id="rId31"/>
    <p:sldId id="530" r:id="rId32"/>
    <p:sldId id="564" r:id="rId33"/>
    <p:sldId id="565" r:id="rId34"/>
    <p:sldId id="567" r:id="rId35"/>
    <p:sldId id="568" r:id="rId36"/>
    <p:sldId id="569" r:id="rId37"/>
    <p:sldId id="570" r:id="rId38"/>
    <p:sldId id="571" r:id="rId39"/>
    <p:sldId id="572" r:id="rId40"/>
    <p:sldId id="573" r:id="rId41"/>
    <p:sldId id="574" r:id="rId42"/>
    <p:sldId id="575" r:id="rId43"/>
    <p:sldId id="576" r:id="rId44"/>
    <p:sldId id="577" r:id="rId45"/>
    <p:sldId id="578" r:id="rId46"/>
    <p:sldId id="579" r:id="rId47"/>
    <p:sldId id="580" r:id="rId48"/>
    <p:sldId id="581" r:id="rId49"/>
    <p:sldId id="602" r:id="rId50"/>
    <p:sldId id="603" r:id="rId51"/>
    <p:sldId id="604" r:id="rId52"/>
    <p:sldId id="605" r:id="rId53"/>
    <p:sldId id="606" r:id="rId54"/>
    <p:sldId id="607" r:id="rId55"/>
    <p:sldId id="608" r:id="rId56"/>
    <p:sldId id="609" r:id="rId57"/>
    <p:sldId id="610" r:id="rId58"/>
    <p:sldId id="611" r:id="rId59"/>
    <p:sldId id="612" r:id="rId60"/>
    <p:sldId id="613" r:id="rId61"/>
    <p:sldId id="614" r:id="rId62"/>
    <p:sldId id="616" r:id="rId63"/>
    <p:sldId id="617" r:id="rId64"/>
    <p:sldId id="618" r:id="rId65"/>
    <p:sldId id="619" r:id="rId66"/>
    <p:sldId id="592" r:id="rId67"/>
    <p:sldId id="593" r:id="rId68"/>
    <p:sldId id="515" r:id="rId69"/>
  </p:sldIdLst>
  <p:sldSz cx="9144000" cy="6858000" type="screen4x3"/>
  <p:notesSz cx="6854825" cy="9083675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B4"/>
    <a:srgbClr val="35297D"/>
    <a:srgbClr val="00252E"/>
    <a:srgbClr val="FFFF9B"/>
    <a:srgbClr val="FFCC68"/>
    <a:srgbClr val="FFE59B"/>
    <a:srgbClr val="F6BF6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3" autoAdjust="0"/>
    <p:restoredTop sz="80330" autoAdjust="0"/>
  </p:normalViewPr>
  <p:slideViewPr>
    <p:cSldViewPr snapToGrid="0">
      <p:cViewPr varScale="1">
        <p:scale>
          <a:sx n="93" d="100"/>
          <a:sy n="93" d="100"/>
        </p:scale>
        <p:origin x="-2142" y="-102"/>
      </p:cViewPr>
      <p:guideLst>
        <p:guide orient="horz" pos="2736"/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164"/>
    </p:cViewPr>
  </p:sorterViewPr>
  <p:notesViewPr>
    <p:cSldViewPr snapToGrid="0">
      <p:cViewPr varScale="1">
        <p:scale>
          <a:sx n="65" d="100"/>
          <a:sy n="65" d="100"/>
        </p:scale>
        <p:origin x="-2558" y="-77"/>
      </p:cViewPr>
      <p:guideLst>
        <p:guide orient="horz" pos="2861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20.xml"/><Relationship Id="rId18" Type="http://schemas.openxmlformats.org/officeDocument/2006/relationships/slide" Target="slides/slide25.xml"/><Relationship Id="rId26" Type="http://schemas.openxmlformats.org/officeDocument/2006/relationships/slide" Target="slides/slide36.xml"/><Relationship Id="rId39" Type="http://schemas.openxmlformats.org/officeDocument/2006/relationships/slide" Target="slides/slide63.xml"/><Relationship Id="rId21" Type="http://schemas.openxmlformats.org/officeDocument/2006/relationships/slide" Target="slides/slide31.xml"/><Relationship Id="rId34" Type="http://schemas.openxmlformats.org/officeDocument/2006/relationships/slide" Target="slides/slide44.xml"/><Relationship Id="rId42" Type="http://schemas.openxmlformats.org/officeDocument/2006/relationships/slide" Target="slides/slide66.xml"/><Relationship Id="rId7" Type="http://schemas.openxmlformats.org/officeDocument/2006/relationships/slide" Target="slides/slide12.xml"/><Relationship Id="rId2" Type="http://schemas.openxmlformats.org/officeDocument/2006/relationships/slide" Target="slides/slide4.xml"/><Relationship Id="rId16" Type="http://schemas.openxmlformats.org/officeDocument/2006/relationships/slide" Target="slides/slide23.xml"/><Relationship Id="rId20" Type="http://schemas.openxmlformats.org/officeDocument/2006/relationships/slide" Target="slides/slide27.xml"/><Relationship Id="rId29" Type="http://schemas.openxmlformats.org/officeDocument/2006/relationships/slide" Target="slides/slide39.xml"/><Relationship Id="rId41" Type="http://schemas.openxmlformats.org/officeDocument/2006/relationships/slide" Target="slides/slide65.xml"/><Relationship Id="rId1" Type="http://schemas.openxmlformats.org/officeDocument/2006/relationships/slide" Target="slides/slide3.xml"/><Relationship Id="rId6" Type="http://schemas.openxmlformats.org/officeDocument/2006/relationships/slide" Target="slides/slide11.xml"/><Relationship Id="rId11" Type="http://schemas.openxmlformats.org/officeDocument/2006/relationships/slide" Target="slides/slide16.xml"/><Relationship Id="rId24" Type="http://schemas.openxmlformats.org/officeDocument/2006/relationships/slide" Target="slides/slide34.xml"/><Relationship Id="rId32" Type="http://schemas.openxmlformats.org/officeDocument/2006/relationships/slide" Target="slides/slide42.xml"/><Relationship Id="rId37" Type="http://schemas.openxmlformats.org/officeDocument/2006/relationships/slide" Target="slides/slide47.xml"/><Relationship Id="rId40" Type="http://schemas.openxmlformats.org/officeDocument/2006/relationships/slide" Target="slides/slide64.xml"/><Relationship Id="rId5" Type="http://schemas.openxmlformats.org/officeDocument/2006/relationships/slide" Target="slides/slide10.xml"/><Relationship Id="rId15" Type="http://schemas.openxmlformats.org/officeDocument/2006/relationships/slide" Target="slides/slide22.xml"/><Relationship Id="rId23" Type="http://schemas.openxmlformats.org/officeDocument/2006/relationships/slide" Target="slides/slide33.xml"/><Relationship Id="rId28" Type="http://schemas.openxmlformats.org/officeDocument/2006/relationships/slide" Target="slides/slide38.xml"/><Relationship Id="rId36" Type="http://schemas.openxmlformats.org/officeDocument/2006/relationships/slide" Target="slides/slide46.xml"/><Relationship Id="rId10" Type="http://schemas.openxmlformats.org/officeDocument/2006/relationships/slide" Target="slides/slide15.xml"/><Relationship Id="rId19" Type="http://schemas.openxmlformats.org/officeDocument/2006/relationships/slide" Target="slides/slide26.xml"/><Relationship Id="rId31" Type="http://schemas.openxmlformats.org/officeDocument/2006/relationships/slide" Target="slides/slide41.xml"/><Relationship Id="rId4" Type="http://schemas.openxmlformats.org/officeDocument/2006/relationships/slide" Target="slides/slide7.xml"/><Relationship Id="rId9" Type="http://schemas.openxmlformats.org/officeDocument/2006/relationships/slide" Target="slides/slide14.xml"/><Relationship Id="rId14" Type="http://schemas.openxmlformats.org/officeDocument/2006/relationships/slide" Target="slides/slide21.xml"/><Relationship Id="rId22" Type="http://schemas.openxmlformats.org/officeDocument/2006/relationships/slide" Target="slides/slide32.xml"/><Relationship Id="rId27" Type="http://schemas.openxmlformats.org/officeDocument/2006/relationships/slide" Target="slides/slide37.xml"/><Relationship Id="rId30" Type="http://schemas.openxmlformats.org/officeDocument/2006/relationships/slide" Target="slides/slide40.xml"/><Relationship Id="rId35" Type="http://schemas.openxmlformats.org/officeDocument/2006/relationships/slide" Target="slides/slide45.xml"/><Relationship Id="rId8" Type="http://schemas.openxmlformats.org/officeDocument/2006/relationships/slide" Target="slides/slide13.xml"/><Relationship Id="rId3" Type="http://schemas.openxmlformats.org/officeDocument/2006/relationships/slide" Target="slides/slide6.xml"/><Relationship Id="rId12" Type="http://schemas.openxmlformats.org/officeDocument/2006/relationships/slide" Target="slides/slide17.xml"/><Relationship Id="rId17" Type="http://schemas.openxmlformats.org/officeDocument/2006/relationships/slide" Target="slides/slide24.xml"/><Relationship Id="rId25" Type="http://schemas.openxmlformats.org/officeDocument/2006/relationships/slide" Target="slides/slide35.xml"/><Relationship Id="rId33" Type="http://schemas.openxmlformats.org/officeDocument/2006/relationships/slide" Target="slides/slide43.xml"/><Relationship Id="rId38" Type="http://schemas.openxmlformats.org/officeDocument/2006/relationships/slide" Target="slides/slide6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5563" y="8764588"/>
            <a:ext cx="67103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4849" tIns="49756" rIns="94849" bIns="49756">
            <a:spAutoFit/>
          </a:bodyPr>
          <a:lstStyle>
            <a:lvl1pPr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657225" indent="-184150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366838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485900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1892300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3495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8067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2639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7211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800" b="1"/>
              <a:t>Copyright © 2001, Cisco Systems, Inc. All rights reserved. Printed in USA.</a:t>
            </a:r>
            <a:br>
              <a:rPr lang="en-US" altLang="uk-UA" sz="800" b="1"/>
            </a:br>
            <a:r>
              <a:rPr lang="en-US" altLang="uk-UA" sz="800" b="1"/>
              <a:t>Presentation_ID.scr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150813" y="8778875"/>
            <a:ext cx="6551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778717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111875" y="8410575"/>
            <a:ext cx="439738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5563" y="8585200"/>
            <a:ext cx="25622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435" tIns="49014" rIns="93435" bIns="49014">
            <a:spAutoFit/>
          </a:bodyPr>
          <a:lstStyle>
            <a:lvl1pPr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649288" indent="-184150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346200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463675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1865313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3225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797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2369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941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800" b="1"/>
              <a:t>© 2001, Cisco Systems, Inc. All rights reserved.</a:t>
            </a:r>
          </a:p>
          <a:p>
            <a:pPr>
              <a:lnSpc>
                <a:spcPct val="100000"/>
              </a:lnSpc>
            </a:pPr>
            <a:r>
              <a:rPr lang="en-US" altLang="uk-UA" sz="800" b="1"/>
              <a:t>&lt;Title of Course (ACRO) vX.X&gt;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149225" y="8599488"/>
            <a:ext cx="6503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380" tIns="0" rIns="18380" bIns="0" numCol="1" anchor="b" anchorCtr="0" compatLnSpc="1">
            <a:prstTxWarp prst="textNoShape">
              <a:avLst/>
            </a:prstTxWarp>
          </a:bodyPr>
          <a:lstStyle>
            <a:lvl1pPr algn="r" defTabSz="881063">
              <a:lnSpc>
                <a:spcPct val="100000"/>
              </a:lnSpc>
              <a:defRPr sz="800"/>
            </a:lvl1pPr>
          </a:lstStyle>
          <a:p>
            <a:fld id="{EA6A5A30-8565-4E28-B4BF-155946FA4831}" type="slidenum">
              <a:rPr lang="en-US" altLang="uk-UA"/>
              <a:pPr/>
              <a:t>‹#›</a:t>
            </a:fld>
            <a:endParaRPr lang="en-US" altLang="uk-UA"/>
          </a:p>
        </p:txBody>
      </p:sp>
      <p:sp>
        <p:nvSpPr>
          <p:cNvPr id="183308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35" tIns="49014" rIns="93435" bIns="49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Body Text</a:t>
            </a:r>
          </a:p>
          <a:p>
            <a:pPr lvl="1"/>
            <a:r>
              <a:rPr lang="en-US" altLang="uk-UA" smtClean="0"/>
              <a:t>Second Level</a:t>
            </a:r>
          </a:p>
          <a:p>
            <a:pPr lvl="2"/>
            <a:r>
              <a:rPr lang="en-US" altLang="uk-UA" smtClean="0"/>
              <a:t>Third Level</a:t>
            </a:r>
          </a:p>
          <a:p>
            <a:pPr lvl="3"/>
            <a:r>
              <a:rPr lang="en-US" altLang="uk-UA" smtClean="0"/>
              <a:t>Fourth Level</a:t>
            </a:r>
          </a:p>
          <a:p>
            <a:pPr lvl="4"/>
            <a:r>
              <a:rPr lang="en-US" altLang="uk-UA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976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8352B6-2233-48BF-87C8-2BD19516E4E2}" type="slidenum">
              <a:rPr lang="en-US" altLang="uk-UA"/>
              <a:pPr/>
              <a:t>1</a:t>
            </a:fld>
            <a:endParaRPr lang="en-US" altLang="uk-UA"/>
          </a:p>
        </p:txBody>
      </p:sp>
      <p:sp>
        <p:nvSpPr>
          <p:cNvPr id="116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B085E8B-D399-554D-A2F9-428D37D8558B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5.1.1.2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0B085E8B-D399-554D-A2F9-428D37D8558B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5.1.1.2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74A9B6-3F6D-3B47-A0D1-43AF6B391162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5.1.1.3</a:t>
            </a:r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74A9B6-3F6D-3B47-A0D1-43AF6B391162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5.1.1.3</a:t>
            </a:r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74A9B6-3F6D-3B47-A0D1-43AF6B391162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5.1.1.3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74A9B6-3F6D-3B47-A0D1-43AF6B391162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5.1.1.3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574A9B6-3F6D-3B47-A0D1-43AF6B391162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</a:t>
            </a:r>
            <a:r>
              <a:rPr lang="en-US" smtClean="0"/>
              <a:t>5.1.1.3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</a:t>
            </a:r>
            <a:r>
              <a:rPr lang="en-US" smtClean="0"/>
              <a:t>5.1.1.4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276F51-2C03-4370-BD99-A3AF1CE4F639}" type="slidenum">
              <a:rPr lang="en-US" altLang="uk-UA"/>
              <a:pPr/>
              <a:t>18</a:t>
            </a:fld>
            <a:endParaRPr lang="en-US" altLang="uk-UA"/>
          </a:p>
        </p:txBody>
      </p:sp>
      <p:sp>
        <p:nvSpPr>
          <p:cNvPr id="135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343309-2B9F-4A59-9823-84DF473482A4}" type="slidenum">
              <a:rPr lang="en-US" altLang="uk-UA"/>
              <a:pPr/>
              <a:t>19</a:t>
            </a:fld>
            <a:endParaRPr lang="en-US" altLang="uk-UA"/>
          </a:p>
        </p:txBody>
      </p:sp>
      <p:sp>
        <p:nvSpPr>
          <p:cNvPr id="135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F322A5-2BA2-46BB-ACD0-0F508410AA83}" type="slidenum">
              <a:rPr lang="en-US" altLang="uk-UA"/>
              <a:pPr/>
              <a:t>2</a:t>
            </a:fld>
            <a:endParaRPr lang="en-US" altLang="uk-UA"/>
          </a:p>
        </p:txBody>
      </p:sp>
      <p:sp>
        <p:nvSpPr>
          <p:cNvPr id="119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5B83846-9024-7C4F-A163-5F8E27AA2519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Section</a:t>
            </a:r>
            <a:r>
              <a:rPr lang="en-US" baseline="0" dirty="0" smtClean="0"/>
              <a:t> 5.1.1.5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8CB8B7B-A862-E446-99E3-A3C8F6158C07}" type="slidenum">
              <a:rPr lang="en-US" sz="800"/>
              <a:pPr/>
              <a:t>21</a:t>
            </a:fld>
            <a:endParaRPr lang="en-US" sz="8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5.1.2.1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8CB8B7B-A862-E446-99E3-A3C8F6158C07}" type="slidenum">
              <a:rPr lang="en-US" sz="800"/>
              <a:pPr/>
              <a:t>22</a:t>
            </a:fld>
            <a:endParaRPr lang="en-US" sz="8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5.1.2.2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8CB8B7B-A862-E446-99E3-A3C8F6158C07}" type="slidenum">
              <a:rPr lang="en-US" sz="800"/>
              <a:pPr/>
              <a:t>23</a:t>
            </a:fld>
            <a:endParaRPr lang="en-US" sz="80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5.1.2.2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60854F-6099-C645-9633-B44CFEAB8F51}" type="slidenum">
              <a:rPr lang="en-US" sz="800"/>
              <a:pPr/>
              <a:t>24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5.1.2.3</a:t>
            </a: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960854F-6099-C645-9633-B44CFEAB8F51}" type="slidenum">
              <a:rPr lang="en-US" sz="800"/>
              <a:pPr/>
              <a:t>25</a:t>
            </a:fld>
            <a:endParaRPr lang="en-US" sz="80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5.1.2.3</a:t>
            </a:r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2E39C6E-D319-AF40-9A28-E04C69946ADE}" type="slidenum">
              <a:rPr lang="en-US" sz="800"/>
              <a:pPr/>
              <a:t>26</a:t>
            </a:fld>
            <a:endParaRPr lang="en-US" sz="80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5.1.3.1</a:t>
            </a:r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F6F4329-8DEA-444B-9229-A52CA4B7B899}" type="slidenum">
              <a:rPr lang="en-US" sz="800"/>
              <a:pPr/>
              <a:t>27</a:t>
            </a:fld>
            <a:endParaRPr lang="en-US" sz="8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5.1.3.2</a:t>
            </a:r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C775C5-F8EE-4D49-A475-F30274F98A85}" type="slidenum">
              <a:rPr lang="en-US" altLang="uk-UA"/>
              <a:pPr/>
              <a:t>28</a:t>
            </a:fld>
            <a:endParaRPr lang="en-US" altLang="uk-UA"/>
          </a:p>
        </p:txBody>
      </p:sp>
      <p:sp>
        <p:nvSpPr>
          <p:cNvPr id="135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0E659B-FA5F-4C6C-AFAF-9FCD4D06F5D5}" type="slidenum">
              <a:rPr lang="en-US" altLang="uk-UA"/>
              <a:pPr/>
              <a:t>29</a:t>
            </a:fld>
            <a:endParaRPr lang="en-US" altLang="uk-UA"/>
          </a:p>
        </p:txBody>
      </p:sp>
      <p:sp>
        <p:nvSpPr>
          <p:cNvPr id="136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859D19-92DA-A548-BF2C-F95AABC3A619}" type="slidenum">
              <a:rPr lang="en-US" sz="800"/>
              <a:pPr/>
              <a:t>3</a:t>
            </a:fld>
            <a:endParaRPr lang="en-US" sz="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5.1.1.1</a:t>
            </a:r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19A8DC-3A84-4846-9B93-E3EA6D6D2F64}" type="slidenum">
              <a:rPr lang="en-US" altLang="uk-UA"/>
              <a:pPr/>
              <a:t>30</a:t>
            </a:fld>
            <a:endParaRPr lang="en-US" altLang="uk-UA"/>
          </a:p>
        </p:txBody>
      </p:sp>
      <p:sp>
        <p:nvSpPr>
          <p:cNvPr id="136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17FB9E6-8694-144F-93D6-FB3ABD0E94A0}" type="slidenum">
              <a:rPr lang="en-US" sz="800"/>
              <a:pPr/>
              <a:t>31</a:t>
            </a:fld>
            <a:endParaRPr lang="en-US" sz="8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5.1.4.1</a:t>
            </a:r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D993268-E953-2F42-8C5E-336561899F89}" type="slidenum">
              <a:rPr lang="en-US" sz="800"/>
              <a:pPr/>
              <a:t>32</a:t>
            </a:fld>
            <a:endParaRPr lang="en-US" sz="8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5.1.4.2</a:t>
            </a:r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ED993268-E953-2F42-8C5E-336561899F89}" type="slidenum">
              <a:rPr lang="en-US" sz="800"/>
              <a:pPr/>
              <a:t>33</a:t>
            </a:fld>
            <a:endParaRPr lang="en-US" sz="8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C451AD-8F12-D142-8818-C70BDAC90EDF}" type="slidenum">
              <a:rPr lang="en-US" sz="800"/>
              <a:pPr/>
              <a:t>34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5.2.1.1</a:t>
            </a:r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C451AD-8F12-D142-8818-C70BDAC90EDF}" type="slidenum">
              <a:rPr lang="en-US" sz="800"/>
              <a:pPr/>
              <a:t>35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</a:t>
            </a:r>
            <a:r>
              <a:rPr lang="en-US" smtClean="0"/>
              <a:t>5.2.1.1</a:t>
            </a:r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C451AD-8F12-D142-8818-C70BDAC90EDF}" type="slidenum">
              <a:rPr lang="en-US" sz="800"/>
              <a:pPr/>
              <a:t>36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5.2.1.2/5.2.1.3</a:t>
            </a:r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C451AD-8F12-D142-8818-C70BDAC90EDF}" type="slidenum">
              <a:rPr lang="en-US" sz="800"/>
              <a:pPr/>
              <a:t>37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5.2.1.3</a:t>
            </a:r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C451AD-8F12-D142-8818-C70BDAC90EDF}" type="slidenum">
              <a:rPr lang="en-US" sz="800"/>
              <a:pPr/>
              <a:t>38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5.2.1.3</a:t>
            </a:r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C451AD-8F12-D142-8818-C70BDAC90EDF}" type="slidenum">
              <a:rPr lang="en-US" sz="800"/>
              <a:pPr/>
              <a:t>39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5.2.1.2/5.2.1.3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859D19-92DA-A548-BF2C-F95AABC3A619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5.1.1.1</a:t>
            </a:r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C451AD-8F12-D142-8818-C70BDAC90EDF}" type="slidenum">
              <a:rPr lang="en-US" sz="800"/>
              <a:pPr/>
              <a:t>40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5.2.1.3</a:t>
            </a:r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C451AD-8F12-D142-8818-C70BDAC90EDF}" type="slidenum">
              <a:rPr lang="en-US" sz="800"/>
              <a:pPr/>
              <a:t>41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5.2.1.3</a:t>
            </a:r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FC451AD-8F12-D142-8818-C70BDAC90EDF}" type="slidenum">
              <a:rPr lang="en-US" sz="800"/>
              <a:pPr/>
              <a:t>42</a:t>
            </a:fld>
            <a:endParaRPr lang="en-US" sz="8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5.2.1.3</a:t>
            </a:r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927EE6-0587-B643-8AE4-3395E115027B}" type="slidenum">
              <a:rPr lang="en-US" sz="800"/>
              <a:pPr/>
              <a:t>43</a:t>
            </a:fld>
            <a:endParaRPr lang="en-US" sz="8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5.2.1.4</a:t>
            </a:r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722882-7E70-6043-B58D-8E593AE71A70}" type="slidenum">
              <a:rPr lang="en-US" sz="800"/>
              <a:pPr/>
              <a:t>44</a:t>
            </a:fld>
            <a:endParaRPr lang="en-US" sz="80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5.2.1.5</a:t>
            </a:r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A4364D-7D8A-FF42-B132-A95366D63434}" type="slidenum">
              <a:rPr lang="en-US" sz="800"/>
              <a:pPr/>
              <a:t>45</a:t>
            </a:fld>
            <a:endParaRPr lang="en-US" sz="8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5.2.1.6</a:t>
            </a:r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A4364D-7D8A-FF42-B132-A95366D63434}" type="slidenum">
              <a:rPr lang="en-US" sz="800"/>
              <a:pPr/>
              <a:t>46</a:t>
            </a:fld>
            <a:endParaRPr lang="en-US" sz="8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5.2.2.1</a:t>
            </a:r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A4364D-7D8A-FF42-B132-A95366D63434}" type="slidenum">
              <a:rPr lang="en-US" sz="800"/>
              <a:pPr/>
              <a:t>47</a:t>
            </a:fld>
            <a:endParaRPr lang="en-US" sz="8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5.2.2.2</a:t>
            </a:r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3C954F-C38B-49F7-8498-440122F9CB23}" type="slidenum">
              <a:rPr lang="en-US" altLang="uk-UA"/>
              <a:pPr/>
              <a:t>48</a:t>
            </a:fld>
            <a:endParaRPr lang="en-US" altLang="uk-UA"/>
          </a:p>
        </p:txBody>
      </p:sp>
      <p:sp>
        <p:nvSpPr>
          <p:cNvPr id="137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9ECFBB-1537-4CB4-80EA-6E6FAA40B831}" type="slidenum">
              <a:rPr lang="en-US" altLang="uk-UA"/>
              <a:pPr/>
              <a:t>49</a:t>
            </a:fld>
            <a:endParaRPr lang="en-US" altLang="uk-UA"/>
          </a:p>
        </p:txBody>
      </p:sp>
      <p:sp>
        <p:nvSpPr>
          <p:cNvPr id="137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271265-69D7-4DDA-9C62-B8D84278C0F4}" type="slidenum">
              <a:rPr lang="en-US" altLang="uk-UA"/>
              <a:pPr/>
              <a:t>5</a:t>
            </a:fld>
            <a:endParaRPr lang="en-US" altLang="uk-UA"/>
          </a:p>
        </p:txBody>
      </p:sp>
      <p:sp>
        <p:nvSpPr>
          <p:cNvPr id="135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5ED6C-35F6-43A4-80B8-4A0B0E2964DE}" type="slidenum">
              <a:rPr lang="en-US" altLang="uk-UA"/>
              <a:pPr/>
              <a:t>50</a:t>
            </a:fld>
            <a:endParaRPr lang="en-US" altLang="uk-UA"/>
          </a:p>
        </p:txBody>
      </p:sp>
      <p:sp>
        <p:nvSpPr>
          <p:cNvPr id="137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C8C70B-1B0F-40DF-8F3E-8DF301097DAF}" type="slidenum">
              <a:rPr lang="en-US" altLang="uk-UA"/>
              <a:pPr/>
              <a:t>51</a:t>
            </a:fld>
            <a:endParaRPr lang="en-US" altLang="uk-UA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14355F-34D0-444F-9792-F09CB7FC46A6}" type="slidenum">
              <a:rPr lang="en-US" altLang="uk-UA"/>
              <a:pPr/>
              <a:t>52</a:t>
            </a:fld>
            <a:endParaRPr lang="en-US" altLang="uk-UA"/>
          </a:p>
        </p:txBody>
      </p:sp>
      <p:sp>
        <p:nvSpPr>
          <p:cNvPr id="120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1EF603-A2C6-437E-965D-69C9500AAC37}" type="slidenum">
              <a:rPr lang="en-US" altLang="uk-UA"/>
              <a:pPr/>
              <a:t>53</a:t>
            </a:fld>
            <a:endParaRPr lang="en-US" altLang="uk-UA"/>
          </a:p>
        </p:txBody>
      </p:sp>
      <p:sp>
        <p:nvSpPr>
          <p:cNvPr id="120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F67795-156D-4E67-8F03-C719C6D2D568}" type="slidenum">
              <a:rPr lang="en-US" altLang="uk-UA"/>
              <a:pPr/>
              <a:t>54</a:t>
            </a:fld>
            <a:endParaRPr lang="en-US" altLang="uk-UA"/>
          </a:p>
        </p:txBody>
      </p:sp>
      <p:sp>
        <p:nvSpPr>
          <p:cNvPr id="120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E021C0-438E-4B4A-B861-3A7B0191AEFD}" type="slidenum">
              <a:rPr lang="en-US" altLang="uk-UA"/>
              <a:pPr/>
              <a:t>55</a:t>
            </a:fld>
            <a:endParaRPr lang="en-US" altLang="uk-UA"/>
          </a:p>
        </p:txBody>
      </p:sp>
      <p:sp>
        <p:nvSpPr>
          <p:cNvPr id="121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5B2207-48D4-4714-AD68-755602B3997C}" type="slidenum">
              <a:rPr lang="en-US" altLang="uk-UA"/>
              <a:pPr/>
              <a:t>56</a:t>
            </a:fld>
            <a:endParaRPr lang="en-US" altLang="uk-UA"/>
          </a:p>
        </p:txBody>
      </p:sp>
      <p:sp>
        <p:nvSpPr>
          <p:cNvPr id="136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BCF3A3-31EB-43B6-9757-111C8B5BF74D}" type="slidenum">
              <a:rPr lang="en-US" altLang="uk-UA"/>
              <a:pPr/>
              <a:t>57</a:t>
            </a:fld>
            <a:endParaRPr lang="en-US" altLang="uk-UA"/>
          </a:p>
        </p:txBody>
      </p:sp>
      <p:sp>
        <p:nvSpPr>
          <p:cNvPr id="136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EB2DC3-737E-488D-BC80-44E5A6576FD0}" type="slidenum">
              <a:rPr lang="en-US" altLang="uk-UA"/>
              <a:pPr/>
              <a:t>58</a:t>
            </a:fld>
            <a:endParaRPr lang="en-US" altLang="uk-UA"/>
          </a:p>
        </p:txBody>
      </p:sp>
      <p:sp>
        <p:nvSpPr>
          <p:cNvPr id="121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D82F7-81F6-403E-9DCE-1ADC0CDF5B0F}" type="slidenum">
              <a:rPr lang="en-US" altLang="uk-UA"/>
              <a:pPr/>
              <a:t>59</a:t>
            </a:fld>
            <a:endParaRPr lang="en-US" altLang="uk-UA"/>
          </a:p>
        </p:txBody>
      </p:sp>
      <p:sp>
        <p:nvSpPr>
          <p:cNvPr id="121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859D19-92DA-A548-BF2C-F95AABC3A619}" type="slidenum">
              <a:rPr lang="en-US" sz="800"/>
              <a:pPr/>
              <a:t>6</a:t>
            </a:fld>
            <a:endParaRPr lang="en-US" sz="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5.1.1.1</a:t>
            </a:r>
            <a:endParaRPr 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32805-3E15-4DD4-BC1A-71028D7877E8}" type="slidenum">
              <a:rPr lang="en-US" altLang="uk-UA"/>
              <a:pPr/>
              <a:t>60</a:t>
            </a:fld>
            <a:endParaRPr lang="en-US" altLang="uk-UA"/>
          </a:p>
        </p:txBody>
      </p:sp>
      <p:sp>
        <p:nvSpPr>
          <p:cNvPr id="121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uk-UA" altLang="uk-UA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FE158E-E3F6-40BC-B0FD-27F434792057}" type="slidenum">
              <a:rPr lang="en-US" altLang="uk-UA"/>
              <a:pPr/>
              <a:t>61</a:t>
            </a:fld>
            <a:endParaRPr lang="en-US" altLang="uk-UA"/>
          </a:p>
        </p:txBody>
      </p:sp>
      <p:sp>
        <p:nvSpPr>
          <p:cNvPr id="122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62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5.3.3.1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63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5.3.3.3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64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5.3.3.4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65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5.3.2.1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6C92755B-29FD-8743-9094-C0E3A734D22E}" type="slidenum">
              <a:rPr lang="en-US" sz="800"/>
              <a:pPr/>
              <a:t>66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5.3.2.2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349FCD-00B0-434C-AE30-CE826B092718}" type="slidenum">
              <a:rPr lang="en-US" altLang="uk-UA"/>
              <a:pPr/>
              <a:t>67</a:t>
            </a:fld>
            <a:endParaRPr lang="en-US" altLang="uk-UA"/>
          </a:p>
        </p:txBody>
      </p:sp>
      <p:sp>
        <p:nvSpPr>
          <p:cNvPr id="124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uk-UA"/>
          </a:p>
          <a:p>
            <a:endParaRPr lang="en-US" altLang="uk-UA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859D19-92DA-A548-BF2C-F95AABC3A619}" type="slidenum">
              <a:rPr lang="en-US" sz="800"/>
              <a:pPr/>
              <a:t>7</a:t>
            </a:fld>
            <a:endParaRPr lang="en-US" sz="8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5.1.1.1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1584D0-D3DD-4B11-BF80-1F31EE697B8F}" type="slidenum">
              <a:rPr lang="en-US" altLang="uk-UA"/>
              <a:pPr/>
              <a:t>8</a:t>
            </a:fld>
            <a:endParaRPr lang="en-US" altLang="uk-UA"/>
          </a:p>
        </p:txBody>
      </p:sp>
      <p:sp>
        <p:nvSpPr>
          <p:cNvPr id="134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836B3-F0B2-4AEF-B4F4-C26E8851715A}" type="slidenum">
              <a:rPr lang="en-US" altLang="uk-UA"/>
              <a:pPr/>
              <a:t>9</a:t>
            </a:fld>
            <a:endParaRPr lang="en-US" altLang="uk-UA"/>
          </a:p>
        </p:txBody>
      </p:sp>
      <p:sp>
        <p:nvSpPr>
          <p:cNvPr id="134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442" name="Rectangle 2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endParaRPr lang="uk-UA"/>
          </a:p>
        </p:txBody>
      </p:sp>
      <p:sp>
        <p:nvSpPr>
          <p:cNvPr id="957443" name="Rectangle 3"/>
          <p:cNvSpPr>
            <a:spLocks noChangeArrowheads="1"/>
          </p:cNvSpPr>
          <p:nvPr/>
        </p:nvSpPr>
        <p:spPr bwMode="auto">
          <a:xfrm>
            <a:off x="1150938" y="6672263"/>
            <a:ext cx="20224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© 2006 Cisco Systems, Inc. All rights reserved.</a:t>
            </a:r>
          </a:p>
        </p:txBody>
      </p:sp>
      <p:sp>
        <p:nvSpPr>
          <p:cNvPr id="957444" name="Rectangle 4"/>
          <p:cNvSpPr>
            <a:spLocks noChangeArrowheads="1"/>
          </p:cNvSpPr>
          <p:nvPr/>
        </p:nvSpPr>
        <p:spPr bwMode="auto">
          <a:xfrm>
            <a:off x="3400425" y="6672263"/>
            <a:ext cx="6508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957445" name="Rectangle 5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ITE I Chapter 6</a:t>
            </a:r>
          </a:p>
        </p:txBody>
      </p:sp>
      <p:sp>
        <p:nvSpPr>
          <p:cNvPr id="957446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fld id="{BBB06D7F-FBA1-480C-A4C1-2372CC6081B0}" type="slidenum">
              <a:rPr lang="en-US" altLang="uk-UA" sz="1000">
                <a:solidFill>
                  <a:srgbClr val="D3D3D3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altLang="uk-UA" sz="1000">
              <a:solidFill>
                <a:srgbClr val="D3D3D3"/>
              </a:solidFill>
            </a:endParaRPr>
          </a:p>
        </p:txBody>
      </p:sp>
      <p:grpSp>
        <p:nvGrpSpPr>
          <p:cNvPr id="957447" name="Group 7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957448" name="AutoShape 8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49" name="Rectangle 9"/>
            <p:cNvSpPr>
              <a:spLocks noChangeArrowheads="1"/>
            </p:cNvSpPr>
            <p:nvPr/>
          </p:nvSpPr>
          <p:spPr bwMode="auto">
            <a:xfrm>
              <a:off x="3803" y="1980"/>
              <a:ext cx="86" cy="325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0" name="Freeform 10"/>
            <p:cNvSpPr>
              <a:spLocks/>
            </p:cNvSpPr>
            <p:nvPr/>
          </p:nvSpPr>
          <p:spPr bwMode="auto">
            <a:xfrm>
              <a:off x="4304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1 w 58"/>
                <a:gd name="T13" fmla="*/ 80 h 80"/>
                <a:gd name="T14" fmla="*/ 0 w 58"/>
                <a:gd name="T15" fmla="*/ 40 h 80"/>
                <a:gd name="T16" fmla="*/ 41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1" name="Freeform 11"/>
            <p:cNvSpPr>
              <a:spLocks/>
            </p:cNvSpPr>
            <p:nvPr/>
          </p:nvSpPr>
          <p:spPr bwMode="auto">
            <a:xfrm>
              <a:off x="3443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0 w 58"/>
                <a:gd name="T13" fmla="*/ 80 h 80"/>
                <a:gd name="T14" fmla="*/ 0 w 58"/>
                <a:gd name="T15" fmla="*/ 40 h 80"/>
                <a:gd name="T16" fmla="*/ 40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2" name="Freeform 12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80 w 80"/>
                <a:gd name="T1" fmla="*/ 40 h 80"/>
                <a:gd name="T2" fmla="*/ 40 w 80"/>
                <a:gd name="T3" fmla="*/ 80 h 80"/>
                <a:gd name="T4" fmla="*/ 0 w 80"/>
                <a:gd name="T5" fmla="*/ 40 h 80"/>
                <a:gd name="T6" fmla="*/ 40 w 80"/>
                <a:gd name="T7" fmla="*/ 0 h 80"/>
                <a:gd name="T8" fmla="*/ 80 w 80"/>
                <a:gd name="T9" fmla="*/ 40 h 80"/>
                <a:gd name="T10" fmla="*/ 40 w 80"/>
                <a:gd name="T11" fmla="*/ 20 h 80"/>
                <a:gd name="T12" fmla="*/ 20 w 80"/>
                <a:gd name="T13" fmla="*/ 40 h 80"/>
                <a:gd name="T14" fmla="*/ 40 w 80"/>
                <a:gd name="T15" fmla="*/ 60 h 80"/>
                <a:gd name="T16" fmla="*/ 60 w 80"/>
                <a:gd name="T17" fmla="*/ 40 h 80"/>
                <a:gd name="T18" fmla="*/ 40 w 80"/>
                <a:gd name="T19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3" name="Freeform 13"/>
            <p:cNvSpPr>
              <a:spLocks/>
            </p:cNvSpPr>
            <p:nvPr/>
          </p:nvSpPr>
          <p:spPr bwMode="auto">
            <a:xfrm>
              <a:off x="4000" y="1971"/>
              <a:ext cx="223" cy="343"/>
            </a:xfrm>
            <a:custGeom>
              <a:avLst/>
              <a:gdLst>
                <a:gd name="T0" fmla="*/ 47 w 52"/>
                <a:gd name="T1" fmla="*/ 19 h 80"/>
                <a:gd name="T2" fmla="*/ 32 w 52"/>
                <a:gd name="T3" fmla="*/ 17 h 80"/>
                <a:gd name="T4" fmla="*/ 20 w 52"/>
                <a:gd name="T5" fmla="*/ 23 h 80"/>
                <a:gd name="T6" fmla="*/ 29 w 52"/>
                <a:gd name="T7" fmla="*/ 30 h 80"/>
                <a:gd name="T8" fmla="*/ 34 w 52"/>
                <a:gd name="T9" fmla="*/ 32 h 80"/>
                <a:gd name="T10" fmla="*/ 52 w 52"/>
                <a:gd name="T11" fmla="*/ 54 h 80"/>
                <a:gd name="T12" fmla="*/ 21 w 52"/>
                <a:gd name="T13" fmla="*/ 80 h 80"/>
                <a:gd name="T14" fmla="*/ 0 w 52"/>
                <a:gd name="T15" fmla="*/ 77 h 80"/>
                <a:gd name="T16" fmla="*/ 0 w 52"/>
                <a:gd name="T17" fmla="*/ 60 h 80"/>
                <a:gd name="T18" fmla="*/ 18 w 52"/>
                <a:gd name="T19" fmla="*/ 63 h 80"/>
                <a:gd name="T20" fmla="*/ 32 w 52"/>
                <a:gd name="T21" fmla="*/ 56 h 80"/>
                <a:gd name="T22" fmla="*/ 23 w 52"/>
                <a:gd name="T23" fmla="*/ 48 h 80"/>
                <a:gd name="T24" fmla="*/ 19 w 52"/>
                <a:gd name="T25" fmla="*/ 47 h 80"/>
                <a:gd name="T26" fmla="*/ 0 w 52"/>
                <a:gd name="T27" fmla="*/ 24 h 80"/>
                <a:gd name="T28" fmla="*/ 28 w 52"/>
                <a:gd name="T29" fmla="*/ 0 h 80"/>
                <a:gd name="T30" fmla="*/ 47 w 52"/>
                <a:gd name="T31" fmla="*/ 3 h 80"/>
                <a:gd name="T32" fmla="*/ 47 w 52"/>
                <a:gd name="T3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4" name="Freeform 14"/>
            <p:cNvSpPr>
              <a:spLocks/>
            </p:cNvSpPr>
            <p:nvPr/>
          </p:nvSpPr>
          <p:spPr bwMode="auto">
            <a:xfrm>
              <a:off x="3272" y="1586"/>
              <a:ext cx="81" cy="167"/>
            </a:xfrm>
            <a:custGeom>
              <a:avLst/>
              <a:gdLst>
                <a:gd name="T0" fmla="*/ 19 w 19"/>
                <a:gd name="T1" fmla="*/ 10 h 39"/>
                <a:gd name="T2" fmla="*/ 10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10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5" name="Freeform 15"/>
            <p:cNvSpPr>
              <a:spLocks/>
            </p:cNvSpPr>
            <p:nvPr/>
          </p:nvSpPr>
          <p:spPr bwMode="auto">
            <a:xfrm>
              <a:off x="349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6" name="Freeform 16"/>
            <p:cNvSpPr>
              <a:spLocks/>
            </p:cNvSpPr>
            <p:nvPr/>
          </p:nvSpPr>
          <p:spPr bwMode="auto">
            <a:xfrm>
              <a:off x="3722" y="1320"/>
              <a:ext cx="81" cy="514"/>
            </a:xfrm>
            <a:custGeom>
              <a:avLst/>
              <a:gdLst>
                <a:gd name="T0" fmla="*/ 19 w 19"/>
                <a:gd name="T1" fmla="*/ 9 h 120"/>
                <a:gd name="T2" fmla="*/ 10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10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7" name="Freeform 17"/>
            <p:cNvSpPr>
              <a:spLocks/>
            </p:cNvSpPr>
            <p:nvPr/>
          </p:nvSpPr>
          <p:spPr bwMode="auto">
            <a:xfrm>
              <a:off x="394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8" name="Freeform 18"/>
            <p:cNvSpPr>
              <a:spLocks/>
            </p:cNvSpPr>
            <p:nvPr/>
          </p:nvSpPr>
          <p:spPr bwMode="auto">
            <a:xfrm>
              <a:off x="4171" y="1586"/>
              <a:ext cx="86" cy="167"/>
            </a:xfrm>
            <a:custGeom>
              <a:avLst/>
              <a:gdLst>
                <a:gd name="T0" fmla="*/ 20 w 20"/>
                <a:gd name="T1" fmla="*/ 10 h 39"/>
                <a:gd name="T2" fmla="*/ 10 w 20"/>
                <a:gd name="T3" fmla="*/ 0 h 39"/>
                <a:gd name="T4" fmla="*/ 0 w 20"/>
                <a:gd name="T5" fmla="*/ 10 h 39"/>
                <a:gd name="T6" fmla="*/ 0 w 20"/>
                <a:gd name="T7" fmla="*/ 30 h 39"/>
                <a:gd name="T8" fmla="*/ 10 w 20"/>
                <a:gd name="T9" fmla="*/ 39 h 39"/>
                <a:gd name="T10" fmla="*/ 20 w 20"/>
                <a:gd name="T11" fmla="*/ 30 h 39"/>
                <a:gd name="T12" fmla="*/ 20 w 20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59" name="Freeform 19"/>
            <p:cNvSpPr>
              <a:spLocks/>
            </p:cNvSpPr>
            <p:nvPr/>
          </p:nvSpPr>
          <p:spPr bwMode="auto">
            <a:xfrm>
              <a:off x="439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60" name="Freeform 20"/>
            <p:cNvSpPr>
              <a:spLocks/>
            </p:cNvSpPr>
            <p:nvPr/>
          </p:nvSpPr>
          <p:spPr bwMode="auto">
            <a:xfrm>
              <a:off x="4625" y="1320"/>
              <a:ext cx="82" cy="514"/>
            </a:xfrm>
            <a:custGeom>
              <a:avLst/>
              <a:gdLst>
                <a:gd name="T0" fmla="*/ 19 w 19"/>
                <a:gd name="T1" fmla="*/ 9 h 120"/>
                <a:gd name="T2" fmla="*/ 9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9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61" name="Freeform 21"/>
            <p:cNvSpPr>
              <a:spLocks/>
            </p:cNvSpPr>
            <p:nvPr/>
          </p:nvSpPr>
          <p:spPr bwMode="auto">
            <a:xfrm>
              <a:off x="484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957462" name="Freeform 22"/>
            <p:cNvSpPr>
              <a:spLocks/>
            </p:cNvSpPr>
            <p:nvPr/>
          </p:nvSpPr>
          <p:spPr bwMode="auto">
            <a:xfrm>
              <a:off x="5075" y="1586"/>
              <a:ext cx="82" cy="167"/>
            </a:xfrm>
            <a:custGeom>
              <a:avLst/>
              <a:gdLst>
                <a:gd name="T0" fmla="*/ 19 w 19"/>
                <a:gd name="T1" fmla="*/ 10 h 39"/>
                <a:gd name="T2" fmla="*/ 9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9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</p:grpSp>
      <p:sp>
        <p:nvSpPr>
          <p:cNvPr id="957463" name="Rectangle 23"/>
          <p:cNvSpPr>
            <a:spLocks noGrp="1" noChangeArrowheads="1"/>
          </p:cNvSpPr>
          <p:nvPr>
            <p:ph type="ctrTitle"/>
          </p:nvPr>
        </p:nvSpPr>
        <p:spPr bwMode="white">
          <a:xfrm>
            <a:off x="650875" y="2676525"/>
            <a:ext cx="3768725" cy="83026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4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uk-UA" noProof="0" smtClean="0"/>
              <a:t>Click To Edit Master Title Style</a:t>
            </a:r>
          </a:p>
        </p:txBody>
      </p:sp>
      <p:sp>
        <p:nvSpPr>
          <p:cNvPr id="957464" name="Rectangle 24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733925"/>
            <a:ext cx="6940550" cy="4191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uk-UA" noProof="0" smtClean="0"/>
              <a:t>Click to Edit Master Subtitle Style</a:t>
            </a:r>
          </a:p>
        </p:txBody>
      </p:sp>
      <p:pic>
        <p:nvPicPr>
          <p:cNvPr id="957467" name="Picture 2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3" y="1651000"/>
            <a:ext cx="3033712" cy="269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108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65925" y="457200"/>
            <a:ext cx="2035175" cy="48958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5638" y="457200"/>
            <a:ext cx="5957887" cy="48958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38224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8065056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5208058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802168283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39763" y="3390900"/>
            <a:ext cx="3894137" cy="1855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86300" y="3390900"/>
            <a:ext cx="3894138" cy="1855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3218745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3514678"/>
      </p:ext>
    </p:extLst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99016933"/>
      </p:ext>
    </p:extLst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685138"/>
      </p:ext>
    </p:extLst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677136491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76618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86876889"/>
      </p:ext>
    </p:extLst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445261"/>
      </p:ext>
    </p:extLst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96063" y="1312863"/>
            <a:ext cx="1984375" cy="39338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39763" y="1312863"/>
            <a:ext cx="5803900" cy="39338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9583078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1199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55638" y="1781175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02175" y="1781175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76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183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395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35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9989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955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457200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Slide Title</a:t>
            </a:r>
          </a:p>
        </p:txBody>
      </p:sp>
      <p:sp>
        <p:nvSpPr>
          <p:cNvPr id="956420" name="Rectangle 4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956421" name="Rectangle 5"/>
          <p:cNvSpPr>
            <a:spLocks noChangeArrowheads="1"/>
          </p:cNvSpPr>
          <p:nvPr/>
        </p:nvSpPr>
        <p:spPr bwMode="auto">
          <a:xfrm>
            <a:off x="1150938" y="6672263"/>
            <a:ext cx="20224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© 2006 Cisco Systems, Inc. All rights reserved.</a:t>
            </a:r>
          </a:p>
        </p:txBody>
      </p:sp>
      <p:sp>
        <p:nvSpPr>
          <p:cNvPr id="956422" name="Rectangle 6"/>
          <p:cNvSpPr>
            <a:spLocks noChangeArrowheads="1"/>
          </p:cNvSpPr>
          <p:nvPr/>
        </p:nvSpPr>
        <p:spPr bwMode="auto">
          <a:xfrm>
            <a:off x="3400425" y="6672263"/>
            <a:ext cx="6508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956423" name="Rectangle 7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ITE 1 Chapter 6</a:t>
            </a:r>
          </a:p>
        </p:txBody>
      </p:sp>
      <p:sp>
        <p:nvSpPr>
          <p:cNvPr id="956424" name="Rectangle 8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fld id="{0CFD36AB-D2D0-42EB-89B2-17958F2A50AE}" type="slidenum">
              <a:rPr lang="en-US" altLang="uk-UA" sz="1000">
                <a:solidFill>
                  <a:srgbClr val="D3D3D3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altLang="uk-UA" sz="1000">
              <a:solidFill>
                <a:srgbClr val="D3D3D3"/>
              </a:solidFill>
            </a:endParaRPr>
          </a:p>
        </p:txBody>
      </p:sp>
      <p:sp>
        <p:nvSpPr>
          <p:cNvPr id="9564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781175"/>
            <a:ext cx="79406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06774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Body Text</a:t>
            </a:r>
          </a:p>
          <a:p>
            <a:pPr lvl="1"/>
            <a:r>
              <a:rPr lang="en-US" altLang="uk-UA" smtClean="0"/>
              <a:t>Second Level</a:t>
            </a:r>
          </a:p>
          <a:p>
            <a:pPr lvl="2"/>
            <a:r>
              <a:rPr lang="en-US" altLang="uk-UA" smtClean="0"/>
              <a:t>Third Level</a:t>
            </a:r>
          </a:p>
          <a:p>
            <a:pPr lvl="3"/>
            <a:r>
              <a:rPr lang="en-US" altLang="uk-UA" smtClean="0"/>
              <a:t>Fourth Level</a:t>
            </a:r>
          </a:p>
          <a:p>
            <a:pPr lvl="4"/>
            <a:r>
              <a:rPr lang="en-US" altLang="uk-UA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3pPr>
      <a:lvl4pPr marL="125412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16049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490" name="Rectangle 2"/>
          <p:cNvSpPr>
            <a:spLocks noChangeArrowheads="1"/>
          </p:cNvSpPr>
          <p:nvPr/>
        </p:nvSpPr>
        <p:spPr bwMode="auto">
          <a:xfrm>
            <a:off x="0" y="0"/>
            <a:ext cx="9144000" cy="3144838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9594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1312863"/>
            <a:ext cx="355123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Segue and Q&amp;A</a:t>
            </a:r>
          </a:p>
        </p:txBody>
      </p:sp>
      <p:sp>
        <p:nvSpPr>
          <p:cNvPr id="95949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3390900"/>
            <a:ext cx="7940675" cy="185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Subtitle</a:t>
            </a:r>
          </a:p>
        </p:txBody>
      </p:sp>
      <p:sp>
        <p:nvSpPr>
          <p:cNvPr id="959493" name="Rectangle 5"/>
          <p:cNvSpPr>
            <a:spLocks noChangeArrowheads="1"/>
          </p:cNvSpPr>
          <p:nvPr/>
        </p:nvSpPr>
        <p:spPr bwMode="auto">
          <a:xfrm>
            <a:off x="1150938" y="6672263"/>
            <a:ext cx="20224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© 2006 Cisco Systems, Inc. All rights reserved.</a:t>
            </a:r>
          </a:p>
        </p:txBody>
      </p:sp>
      <p:sp>
        <p:nvSpPr>
          <p:cNvPr id="959494" name="Rectangle 6"/>
          <p:cNvSpPr>
            <a:spLocks noChangeArrowheads="1"/>
          </p:cNvSpPr>
          <p:nvPr/>
        </p:nvSpPr>
        <p:spPr bwMode="auto">
          <a:xfrm>
            <a:off x="3400425" y="6672263"/>
            <a:ext cx="6508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959495" name="Rectangle 7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BSCI Module 6</a:t>
            </a:r>
          </a:p>
        </p:txBody>
      </p:sp>
      <p:sp>
        <p:nvSpPr>
          <p:cNvPr id="959496" name="Rectangle 8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fld id="{75364269-2B4A-42AE-8F70-CDB648C913CF}" type="slidenum">
              <a:rPr lang="en-US" altLang="uk-UA" sz="1000">
                <a:solidFill>
                  <a:srgbClr val="D3D3D3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altLang="uk-UA" sz="1000">
              <a:solidFill>
                <a:srgbClr val="D3D3D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+mj-lt"/>
          <a:ea typeface="+mj-ea"/>
          <a:cs typeface="+mj-cs"/>
        </a:defRPr>
      </a:lvl1pPr>
      <a:lvl2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2pPr>
      <a:lvl3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3pPr>
      <a:lvl4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4pPr>
      <a:lvl5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9pPr>
    </p:titleStyle>
    <p:bodyStyle>
      <a:lvl1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2000">
          <a:solidFill>
            <a:schemeClr val="bg2"/>
          </a:solidFill>
          <a:latin typeface="+mn-lt"/>
          <a:ea typeface="+mn-ea"/>
          <a:cs typeface="+mn-cs"/>
        </a:defRPr>
      </a:lvl1pPr>
      <a:lvl2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2pPr>
      <a:lvl3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3pPr>
      <a:lvl4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4pPr>
      <a:lvl5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47650" y="457200"/>
            <a:ext cx="8553450" cy="838200"/>
          </a:xfrm>
        </p:spPr>
        <p:txBody>
          <a:bodyPr/>
          <a:lstStyle/>
          <a:p>
            <a:pPr algn="ctr"/>
            <a:r>
              <a:rPr lang="uk-UA" altLang="uk-UA" sz="3200" dirty="0"/>
              <a:t>Технологія </a:t>
            </a:r>
            <a:r>
              <a:rPr lang="uk-UA" altLang="uk-UA" sz="3200" dirty="0" err="1"/>
              <a:t>Ethernet</a:t>
            </a:r>
            <a:r>
              <a:rPr lang="uk-UA" altLang="uk-UA" sz="3200" dirty="0"/>
              <a:t> </a:t>
            </a:r>
            <a:r>
              <a:rPr lang="en-US" altLang="uk-UA" sz="3200" dirty="0" smtClean="0"/>
              <a:t/>
            </a:r>
            <a:br>
              <a:rPr lang="en-US" altLang="uk-UA" sz="3200" dirty="0" smtClean="0"/>
            </a:br>
            <a:r>
              <a:rPr lang="uk-UA" altLang="uk-UA" sz="3200" dirty="0" smtClean="0"/>
              <a:t>Передача </a:t>
            </a:r>
            <a:r>
              <a:rPr lang="uk-UA" altLang="uk-UA" sz="3200" dirty="0"/>
              <a:t>даних в локальній </a:t>
            </a:r>
            <a:r>
              <a:rPr lang="uk-UA" altLang="uk-UA" sz="3200" dirty="0" smtClean="0"/>
              <a:t>мережі</a:t>
            </a:r>
            <a:endParaRPr lang="en-US" altLang="uk-UA" sz="3200" dirty="0"/>
          </a:p>
        </p:txBody>
      </p:sp>
      <p:sp>
        <p:nvSpPr>
          <p:cNvPr id="116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pPr marL="457200" indent="-457200"/>
            <a:r>
              <a:rPr lang="uk-UA" altLang="uk-UA" dirty="0" smtClean="0"/>
              <a:t>Технологія </a:t>
            </a:r>
            <a:r>
              <a:rPr lang="uk-UA" altLang="uk-UA" dirty="0" err="1" smtClean="0"/>
              <a:t>Ethernet</a:t>
            </a:r>
            <a:endParaRPr lang="uk-UA" altLang="uk-UA" dirty="0" smtClean="0"/>
          </a:p>
          <a:p>
            <a:pPr marL="457200" indent="-457200"/>
            <a:r>
              <a:rPr lang="uk-UA" altLang="uk-UA" dirty="0" smtClean="0"/>
              <a:t>Підрівні </a:t>
            </a:r>
            <a:r>
              <a:rPr lang="en-US" altLang="uk-UA" dirty="0" smtClean="0"/>
              <a:t>LCC </a:t>
            </a:r>
            <a:r>
              <a:rPr lang="uk-UA" altLang="uk-UA" dirty="0" smtClean="0"/>
              <a:t>та </a:t>
            </a:r>
            <a:r>
              <a:rPr lang="en-US" altLang="uk-UA" dirty="0" smtClean="0"/>
              <a:t>MAC</a:t>
            </a:r>
          </a:p>
          <a:p>
            <a:pPr marL="457200" indent="-457200"/>
            <a:r>
              <a:rPr lang="uk-UA" altLang="uk-UA" dirty="0" smtClean="0"/>
              <a:t>Протокол </a:t>
            </a:r>
            <a:r>
              <a:rPr lang="en-US" altLang="uk-UA" dirty="0" smtClean="0"/>
              <a:t>ARP</a:t>
            </a:r>
          </a:p>
          <a:p>
            <a:pPr marL="457200" indent="-457200"/>
            <a:r>
              <a:rPr lang="uk-UA" altLang="uk-UA" dirty="0" smtClean="0"/>
              <a:t>Обладнання </a:t>
            </a:r>
            <a:r>
              <a:rPr lang="uk-UA" altLang="uk-UA" dirty="0"/>
              <a:t>рівня доступу та способи зв'язку у локальній мережі</a:t>
            </a:r>
          </a:p>
          <a:p>
            <a:pPr marL="457200" indent="-457200"/>
            <a:r>
              <a:rPr lang="uk-UA" altLang="uk-UA" dirty="0"/>
              <a:t>Обладнання рівня розподілення та способи </a:t>
            </a:r>
            <a:r>
              <a:rPr lang="uk-UA" altLang="uk-UA" dirty="0" err="1"/>
              <a:t>міжмережевого</a:t>
            </a:r>
            <a:r>
              <a:rPr lang="uk-UA" altLang="uk-UA" dirty="0"/>
              <a:t> зв'язку</a:t>
            </a:r>
          </a:p>
          <a:p>
            <a:pPr marL="457200" indent="-457200"/>
            <a:r>
              <a:rPr lang="uk-UA" altLang="uk-UA" dirty="0"/>
              <a:t>Планування, впровадження та перевірка локальної мережі</a:t>
            </a:r>
            <a:endParaRPr lang="en-US" altLang="uk-UA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Ethernet Operation</a:t>
            </a: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MAC </a:t>
            </a:r>
            <a:r>
              <a:rPr lang="en-US" dirty="0" err="1" smtClean="0">
                <a:latin typeface="Arial" charset="0"/>
              </a:rPr>
              <a:t>Sublayer</a:t>
            </a:r>
            <a:endParaRPr lang="en-US" dirty="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6742" y="1320799"/>
            <a:ext cx="8621485" cy="4782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latin typeface="+mn-lt"/>
              </a:rPr>
              <a:t>Data encapsulation</a:t>
            </a:r>
            <a:endParaRPr lang="en-US" dirty="0">
              <a:latin typeface="+mn-lt"/>
            </a:endParaRPr>
          </a:p>
          <a:p>
            <a:pPr marL="461963" indent="-34290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Frame assembly before transmission and frame disassembly upon reception of a frame</a:t>
            </a:r>
          </a:p>
          <a:p>
            <a:pPr marL="461963" indent="-34290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MAC layer adds a header and trailer to the network layer PDU</a:t>
            </a:r>
          </a:p>
          <a:p>
            <a:pPr algn="l"/>
            <a:endParaRPr lang="en-US" b="1" dirty="0" smtClean="0">
              <a:latin typeface="+mn-lt"/>
            </a:endParaRPr>
          </a:p>
          <a:p>
            <a:pPr algn="l"/>
            <a:r>
              <a:rPr lang="en-US" b="1" dirty="0" smtClean="0">
                <a:latin typeface="+mn-lt"/>
              </a:rPr>
              <a:t>Provides </a:t>
            </a:r>
            <a:r>
              <a:rPr lang="en-US" b="1" dirty="0">
                <a:latin typeface="+mn-lt"/>
              </a:rPr>
              <a:t>three primary functions:</a:t>
            </a:r>
          </a:p>
          <a:p>
            <a:pPr marL="461963" indent="-34290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Frame delimiting – identifies a group of bits that make up a frame, synchronization between the transmitting and receiving nodes</a:t>
            </a:r>
          </a:p>
          <a:p>
            <a:pPr marL="461963" indent="-34290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Addressing – each Ethernet header added in the frame contains the physical address (MAC address) that enables a frame to be delivered to a destination node</a:t>
            </a:r>
          </a:p>
          <a:p>
            <a:pPr marL="461963" indent="-34290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Error detection - each Ethernet frame contains a trailer with a cyclic redundancy check (CRC) of the frame contents</a:t>
            </a:r>
          </a:p>
        </p:txBody>
      </p:sp>
    </p:spTree>
    <p:extLst>
      <p:ext uri="{BB962C8B-B14F-4D97-AF65-F5344CB8AC3E}">
        <p14:creationId xmlns:p14="http://schemas.microsoft.com/office/powerpoint/2010/main" val="32142979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Ethernet Operation</a:t>
            </a: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MAC </a:t>
            </a:r>
            <a:r>
              <a:rPr lang="en-US" dirty="0" err="1" smtClean="0">
                <a:latin typeface="Arial" charset="0"/>
              </a:rPr>
              <a:t>Sublayer</a:t>
            </a:r>
            <a:endParaRPr lang="en-US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00" y="1551744"/>
            <a:ext cx="8606969" cy="367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 smtClean="0"/>
              <a:t>Media </a:t>
            </a:r>
            <a:r>
              <a:rPr lang="en-US" b="1" dirty="0"/>
              <a:t>Access </a:t>
            </a:r>
            <a:r>
              <a:rPr lang="en-US" b="1" dirty="0" smtClean="0"/>
              <a:t>Control</a:t>
            </a:r>
            <a:endParaRPr lang="en-US" dirty="0" smtClean="0"/>
          </a:p>
          <a:p>
            <a:pPr marL="461963" indent="-34290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Responsible for the placement of frames on the media and the removal of frames from the media</a:t>
            </a:r>
          </a:p>
          <a:p>
            <a:pPr marL="461963" indent="-34290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Communicates directly with the physical layer</a:t>
            </a:r>
          </a:p>
          <a:p>
            <a:pPr marL="461963" indent="-34290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If multiple devices on a single medium attempt to forward data simultaneously, the data will collide resulting in corrupted, unusable data</a:t>
            </a:r>
          </a:p>
          <a:p>
            <a:pPr marL="461963" indent="-34290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Ethernet provides a method for controlling how the nodes share access through the use a Carrier Sense Multiple Access (CSMA) technology</a:t>
            </a:r>
          </a:p>
        </p:txBody>
      </p:sp>
    </p:spTree>
    <p:extLst>
      <p:ext uri="{BB962C8B-B14F-4D97-AF65-F5344CB8AC3E}">
        <p14:creationId xmlns:p14="http://schemas.microsoft.com/office/powerpoint/2010/main" val="35353394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Ethernet Operation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Media Access Control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5052" y="1528536"/>
            <a:ext cx="8733677" cy="460808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Carrier </a:t>
            </a:r>
            <a:r>
              <a:rPr lang="en-US" b="1" dirty="0"/>
              <a:t>Sense Multiple Access (CSMA) </a:t>
            </a:r>
            <a:r>
              <a:rPr lang="en-US" b="1" dirty="0" smtClean="0"/>
              <a:t>process  </a:t>
            </a:r>
          </a:p>
          <a:p>
            <a:pPr marL="461963" indent="-342900">
              <a:buFont typeface="Arial" pitchFamily="34" charset="0"/>
              <a:buChar char="•"/>
            </a:pPr>
            <a:r>
              <a:rPr lang="en-US" sz="2000" dirty="0"/>
              <a:t>U</a:t>
            </a:r>
            <a:r>
              <a:rPr lang="en-US" sz="2000" dirty="0" smtClean="0"/>
              <a:t>sed </a:t>
            </a:r>
            <a:r>
              <a:rPr lang="en-US" sz="2000" dirty="0"/>
              <a:t>to first detect if the media is carrying a </a:t>
            </a:r>
            <a:r>
              <a:rPr lang="en-US" sz="2000" dirty="0" smtClean="0"/>
              <a:t>signal </a:t>
            </a:r>
          </a:p>
          <a:p>
            <a:pPr marL="461963" indent="-342900">
              <a:buFont typeface="Arial" pitchFamily="34" charset="0"/>
              <a:buChar char="•"/>
            </a:pPr>
            <a:r>
              <a:rPr lang="en-US" sz="2000" dirty="0" smtClean="0"/>
              <a:t>If no </a:t>
            </a:r>
            <a:r>
              <a:rPr lang="en-US" sz="2000" dirty="0"/>
              <a:t>carrier signal is detected, the device transmits its </a:t>
            </a:r>
            <a:r>
              <a:rPr lang="en-US" sz="2000" dirty="0" smtClean="0"/>
              <a:t>data</a:t>
            </a:r>
          </a:p>
          <a:p>
            <a:pPr marL="461963" indent="-342900">
              <a:buFont typeface="Arial" pitchFamily="34" charset="0"/>
              <a:buChar char="•"/>
            </a:pPr>
            <a:r>
              <a:rPr lang="en-US" sz="2000" dirty="0" smtClean="0"/>
              <a:t>If two devices </a:t>
            </a:r>
            <a:r>
              <a:rPr lang="en-US" sz="2000" dirty="0"/>
              <a:t>transmit at the same </a:t>
            </a:r>
            <a:r>
              <a:rPr lang="en-US" sz="2000" dirty="0" smtClean="0"/>
              <a:t>time - data collision</a:t>
            </a:r>
            <a:endParaRPr lang="en-US" dirty="0" smtClean="0"/>
          </a:p>
          <a:p>
            <a:pPr marL="457200" lvl="1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1705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Ethernet Operation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Media Access Control</a:t>
            </a:r>
            <a:endParaRPr lang="en-US" dirty="0"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266824"/>
            <a:ext cx="5919787" cy="5285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754444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Ethernet Operation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Media Access Control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5052" y="1335950"/>
            <a:ext cx="8733677" cy="5086416"/>
          </a:xfrm>
        </p:spPr>
        <p:txBody>
          <a:bodyPr/>
          <a:lstStyle/>
          <a:p>
            <a:pPr marL="3175" indent="0">
              <a:buNone/>
            </a:pPr>
            <a:r>
              <a:rPr lang="en-US" dirty="0" smtClean="0"/>
              <a:t>The </a:t>
            </a:r>
            <a:r>
              <a:rPr lang="en-US" dirty="0"/>
              <a:t>two commonly used methods are:</a:t>
            </a:r>
          </a:p>
          <a:p>
            <a:pPr marL="0" indent="0">
              <a:buNone/>
            </a:pPr>
            <a:r>
              <a:rPr lang="en-US" b="1" dirty="0"/>
              <a:t>CSMA/Collision Detection</a:t>
            </a:r>
            <a:endParaRPr lang="en-US" dirty="0"/>
          </a:p>
          <a:p>
            <a:pPr marL="461963" indent="-342900">
              <a:buFont typeface="Arial" pitchFamily="34" charset="0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he </a:t>
            </a:r>
            <a:r>
              <a:rPr lang="en-US" sz="2000" dirty="0"/>
              <a:t>device monitors the media for the presence of a data </a:t>
            </a:r>
            <a:r>
              <a:rPr lang="en-US" sz="2000" dirty="0" smtClean="0"/>
              <a:t>signal</a:t>
            </a:r>
          </a:p>
          <a:p>
            <a:pPr marL="461963" indent="-342900">
              <a:buFont typeface="Arial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a data signal is absent, indicating that the media is free, the device transmits the </a:t>
            </a:r>
            <a:r>
              <a:rPr lang="en-US" sz="2000" dirty="0" smtClean="0"/>
              <a:t>data</a:t>
            </a:r>
          </a:p>
          <a:p>
            <a:pPr marL="461963" indent="-342900">
              <a:buFont typeface="Arial" pitchFamily="34" charset="0"/>
              <a:buChar char="•"/>
            </a:pPr>
            <a:r>
              <a:rPr lang="en-US" sz="2000" dirty="0" smtClean="0"/>
              <a:t>If signals </a:t>
            </a:r>
            <a:r>
              <a:rPr lang="en-US" sz="2000" dirty="0"/>
              <a:t>are then detected that show another device was transmitting at the same time, all devices stop sending and try again </a:t>
            </a:r>
            <a:r>
              <a:rPr lang="en-US" sz="2000" dirty="0" smtClean="0"/>
              <a:t>later</a:t>
            </a:r>
            <a:endParaRPr lang="en-US" sz="2000" dirty="0"/>
          </a:p>
          <a:p>
            <a:pPr marL="461963" indent="-342900">
              <a:buFont typeface="Arial" pitchFamily="34" charset="0"/>
              <a:buChar char="•"/>
            </a:pPr>
            <a:r>
              <a:rPr lang="en-US" sz="2000" dirty="0"/>
              <a:t>W</a:t>
            </a:r>
            <a:r>
              <a:rPr lang="en-US" sz="2000" dirty="0" smtClean="0"/>
              <a:t>hile </a:t>
            </a:r>
            <a:r>
              <a:rPr lang="en-US" sz="2000" dirty="0"/>
              <a:t>Ethernet networks are designed with CSMA/CD technology, with today’s intermediate devices, collisions do not occur and the processes utilized by CSMA/CD are really </a:t>
            </a:r>
            <a:r>
              <a:rPr lang="en-US" sz="2000" dirty="0" smtClean="0"/>
              <a:t>unnecessary</a:t>
            </a:r>
            <a:endParaRPr lang="en-US" sz="2000" dirty="0"/>
          </a:p>
          <a:p>
            <a:pPr marL="461963" indent="-342900">
              <a:buFont typeface="Arial" pitchFamily="34" charset="0"/>
              <a:buChar char="•"/>
            </a:pPr>
            <a:r>
              <a:rPr lang="en-US" sz="2000" dirty="0"/>
              <a:t>W</a:t>
            </a:r>
            <a:r>
              <a:rPr lang="en-US" sz="2000" dirty="0" smtClean="0"/>
              <a:t>ireless </a:t>
            </a:r>
            <a:r>
              <a:rPr lang="en-US" sz="2000" dirty="0"/>
              <a:t>connections in a LAN environment still have to take collisions into </a:t>
            </a:r>
            <a:r>
              <a:rPr lang="en-US" sz="2000" dirty="0" smtClean="0"/>
              <a:t>account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957920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Ethernet Operation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Media Access Control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5052" y="1335950"/>
            <a:ext cx="8733677" cy="5086416"/>
          </a:xfrm>
        </p:spPr>
        <p:txBody>
          <a:bodyPr/>
          <a:lstStyle/>
          <a:p>
            <a:pPr marL="3175" indent="0">
              <a:buNone/>
            </a:pPr>
            <a:r>
              <a:rPr lang="en-US" dirty="0"/>
              <a:t>The two commonly used methods are:</a:t>
            </a:r>
          </a:p>
          <a:p>
            <a:pPr marL="3175" indent="0">
              <a:buNone/>
            </a:pPr>
            <a:r>
              <a:rPr lang="en-US" b="1" dirty="0" smtClean="0"/>
              <a:t>CSMA/Collision </a:t>
            </a:r>
            <a:r>
              <a:rPr lang="en-US" b="1" dirty="0"/>
              <a:t>Avoidance (CSMA/CA) media access </a:t>
            </a:r>
            <a:r>
              <a:rPr lang="en-US" b="1" dirty="0" smtClean="0"/>
              <a:t>method</a:t>
            </a:r>
            <a:endParaRPr lang="en-US" b="1" dirty="0"/>
          </a:p>
          <a:p>
            <a:pPr marL="461963" indent="-342900">
              <a:buFont typeface="Arial" pitchFamily="34" charset="0"/>
              <a:buChar char="•"/>
            </a:pPr>
            <a:r>
              <a:rPr lang="en-US" sz="2000" dirty="0"/>
              <a:t>D</a:t>
            </a:r>
            <a:r>
              <a:rPr lang="en-US" sz="2000" dirty="0" smtClean="0"/>
              <a:t>evice </a:t>
            </a:r>
            <a:r>
              <a:rPr lang="en-US" sz="2000" dirty="0"/>
              <a:t>examines the media for the presence of </a:t>
            </a:r>
            <a:r>
              <a:rPr lang="en-US" sz="2000" dirty="0" smtClean="0"/>
              <a:t>data signal - if </a:t>
            </a:r>
            <a:r>
              <a:rPr lang="en-US" sz="2000" dirty="0"/>
              <a:t>the media is free, the device sends a notification across the media of its intent to use </a:t>
            </a:r>
            <a:r>
              <a:rPr lang="en-US" sz="2000" dirty="0" smtClean="0"/>
              <a:t>it </a:t>
            </a:r>
          </a:p>
          <a:p>
            <a:pPr marL="461963" indent="-342900">
              <a:buFont typeface="Arial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device then sends the data. </a:t>
            </a:r>
          </a:p>
          <a:p>
            <a:pPr marL="461963" indent="-342900">
              <a:buFont typeface="Arial" pitchFamily="34" charset="0"/>
              <a:buChar char="•"/>
            </a:pPr>
            <a:r>
              <a:rPr lang="en-US" sz="2000" dirty="0" smtClean="0"/>
              <a:t>Used by </a:t>
            </a:r>
            <a:r>
              <a:rPr lang="en-US" sz="2000" dirty="0"/>
              <a:t>802.11 wireless networking </a:t>
            </a:r>
            <a:r>
              <a:rPr lang="en-US" sz="2000" dirty="0" smtClean="0"/>
              <a:t>technologies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798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Ethernet Operation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Media Access Control</a:t>
            </a:r>
            <a:endParaRPr lang="en-US" dirty="0"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5" y="1878676"/>
            <a:ext cx="9070402" cy="3075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1002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90286" y="204952"/>
            <a:ext cx="8659210" cy="8382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MAC </a:t>
            </a:r>
            <a:r>
              <a:rPr lang="uk-UA" dirty="0" smtClean="0">
                <a:latin typeface="Arial" charset="0"/>
              </a:rPr>
              <a:t>адреса -</a:t>
            </a:r>
            <a:r>
              <a:rPr lang="en-US" dirty="0" smtClean="0">
                <a:latin typeface="Arial" charset="0"/>
              </a:rPr>
              <a:t> </a:t>
            </a:r>
            <a:r>
              <a:rPr lang="uk-UA" dirty="0" smtClean="0">
                <a:latin typeface="Arial" charset="0"/>
              </a:rPr>
              <a:t>ідентифікатор </a:t>
            </a:r>
            <a:r>
              <a:rPr lang="en-US" dirty="0" smtClean="0">
                <a:latin typeface="Arial" charset="0"/>
              </a:rPr>
              <a:t>Ethernet</a:t>
            </a:r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0286" y="1320800"/>
            <a:ext cx="8621485" cy="469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>
                <a:latin typeface="+mn-lt"/>
              </a:rPr>
              <a:t>Ethernet MAC</a:t>
            </a:r>
            <a:r>
              <a:rPr lang="uk-UA" dirty="0" smtClean="0">
                <a:latin typeface="+mn-lt"/>
              </a:rPr>
              <a:t> адреса - </a:t>
            </a:r>
            <a:r>
              <a:rPr lang="en-US" dirty="0" smtClean="0">
                <a:latin typeface="+mn-lt"/>
              </a:rPr>
              <a:t>48-бітове </a:t>
            </a:r>
            <a:r>
              <a:rPr lang="en-US" dirty="0" err="1">
                <a:latin typeface="+mn-lt"/>
              </a:rPr>
              <a:t>двійкове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значення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виражене</a:t>
            </a:r>
            <a:r>
              <a:rPr lang="en-US" dirty="0">
                <a:latin typeface="+mn-lt"/>
              </a:rPr>
              <a:t> у </a:t>
            </a:r>
            <a:r>
              <a:rPr lang="en-US" dirty="0" err="1">
                <a:latin typeface="+mn-lt"/>
              </a:rPr>
              <a:t>вигляді</a:t>
            </a:r>
            <a:r>
              <a:rPr lang="en-US" dirty="0">
                <a:latin typeface="+mn-lt"/>
              </a:rPr>
              <a:t> 12 </a:t>
            </a:r>
            <a:r>
              <a:rPr lang="en-US" dirty="0" err="1">
                <a:latin typeface="+mn-lt"/>
              </a:rPr>
              <a:t>шістнадцяткових</a:t>
            </a:r>
            <a:r>
              <a:rPr lang="en-US" dirty="0">
                <a:latin typeface="+mn-lt"/>
              </a:rPr>
              <a:t> </a:t>
            </a:r>
            <a:r>
              <a:rPr lang="en-US" dirty="0" err="1" smtClean="0">
                <a:latin typeface="+mn-lt"/>
              </a:rPr>
              <a:t>чисел</a:t>
            </a:r>
            <a:endParaRPr lang="uk-UA" dirty="0" smtClean="0">
              <a:latin typeface="+mn-lt"/>
            </a:endParaRPr>
          </a:p>
          <a:p>
            <a:pPr algn="l"/>
            <a:endParaRPr lang="en-US" dirty="0">
              <a:latin typeface="+mn-lt"/>
            </a:endParaRP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>
                <a:latin typeface="+mn-lt"/>
              </a:rPr>
              <a:t>IEEE </a:t>
            </a:r>
            <a:r>
              <a:rPr lang="en-US" dirty="0" err="1"/>
              <a:t>вимагає</a:t>
            </a:r>
            <a:r>
              <a:rPr lang="en-US" dirty="0"/>
              <a:t> </a:t>
            </a:r>
            <a:r>
              <a:rPr lang="en-US" dirty="0" err="1"/>
              <a:t>від</a:t>
            </a:r>
            <a:r>
              <a:rPr lang="en-US" dirty="0"/>
              <a:t> </a:t>
            </a:r>
            <a:r>
              <a:rPr lang="en-US" dirty="0" err="1"/>
              <a:t>постачальників</a:t>
            </a:r>
            <a:r>
              <a:rPr lang="en-US" dirty="0"/>
              <a:t> </a:t>
            </a:r>
            <a:r>
              <a:rPr lang="en-US" dirty="0" err="1"/>
              <a:t>дотримання</a:t>
            </a:r>
            <a:r>
              <a:rPr lang="en-US" dirty="0"/>
              <a:t> </a:t>
            </a:r>
            <a:r>
              <a:rPr lang="en-US" dirty="0" err="1"/>
              <a:t>двох</a:t>
            </a:r>
            <a:r>
              <a:rPr lang="en-US" dirty="0"/>
              <a:t> </a:t>
            </a:r>
            <a:r>
              <a:rPr lang="en-US" dirty="0" err="1"/>
              <a:t>простих</a:t>
            </a:r>
            <a:r>
              <a:rPr lang="en-US" dirty="0"/>
              <a:t> </a:t>
            </a:r>
            <a:r>
              <a:rPr lang="en-US" dirty="0" err="1"/>
              <a:t>правил</a:t>
            </a:r>
            <a:r>
              <a:rPr lang="en-US" dirty="0" smtClean="0">
                <a:latin typeface="+mn-lt"/>
              </a:rPr>
              <a:t>:</a:t>
            </a:r>
            <a:endParaRPr lang="en-US" dirty="0">
              <a:latin typeface="+mn-lt"/>
            </a:endParaRPr>
          </a:p>
          <a:p>
            <a:pPr marL="914400" lvl="1" indent="-457200" algn="l">
              <a:buFont typeface="Arial" pitchFamily="34" charset="0"/>
              <a:buChar char="•"/>
            </a:pPr>
            <a:r>
              <a:rPr lang="uk-UA" dirty="0" smtClean="0"/>
              <a:t>всі MAC-адреси </a:t>
            </a:r>
            <a:r>
              <a:rPr lang="uk-UA" dirty="0"/>
              <a:t>повинні в обов'язковому порядку використовувати </a:t>
            </a:r>
            <a:r>
              <a:rPr lang="uk-UA" dirty="0" smtClean="0"/>
              <a:t>ідентифікатор </a:t>
            </a:r>
            <a:r>
              <a:rPr lang="uk-UA" dirty="0"/>
              <a:t>OUI постачальника у вигляді перших 3 байтів</a:t>
            </a:r>
            <a:r>
              <a:rPr lang="uk-UA" dirty="0" smtClean="0"/>
              <a:t>;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uk-UA" dirty="0" smtClean="0"/>
              <a:t>всім MAC-адресам </a:t>
            </a:r>
            <a:r>
              <a:rPr lang="uk-UA" dirty="0"/>
              <a:t>з одним і тим </a:t>
            </a:r>
            <a:r>
              <a:rPr lang="uk-UA" dirty="0" smtClean="0"/>
              <a:t>же OUI </a:t>
            </a:r>
            <a:r>
              <a:rPr lang="uk-UA" dirty="0"/>
              <a:t>повинно бути присвоєно унікальне значення (код виробника або серійний номер), яке вказується у вигляді останніх 3 байтів.</a:t>
            </a:r>
          </a:p>
          <a:p>
            <a:pPr marL="914400" lvl="1" indent="-457200" algn="l">
              <a:buFont typeface="Arial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7618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330309" y="315311"/>
            <a:ext cx="8455025" cy="838200"/>
          </a:xfrm>
        </p:spPr>
        <p:txBody>
          <a:bodyPr/>
          <a:lstStyle/>
          <a:p>
            <a:pPr algn="ctr"/>
            <a:r>
              <a:rPr lang="ru-RU" altLang="uk-UA" dirty="0" smtClean="0"/>
              <a:t>Структура МАС </a:t>
            </a:r>
            <a:r>
              <a:rPr lang="ru-RU" altLang="uk-UA" dirty="0" err="1" smtClean="0"/>
              <a:t>адреси</a:t>
            </a:r>
            <a:endParaRPr lang="en-US" altLang="uk-UA" b="0" dirty="0"/>
          </a:p>
        </p:txBody>
      </p:sp>
      <p:pic>
        <p:nvPicPr>
          <p:cNvPr id="1355782" name="Picture 6" descr="L_TKSM_3_E1_9_2_macaddr_stru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1295400"/>
            <a:ext cx="7038975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83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30310" y="472966"/>
            <a:ext cx="8455025" cy="838200"/>
          </a:xfrm>
        </p:spPr>
        <p:txBody>
          <a:bodyPr/>
          <a:lstStyle/>
          <a:p>
            <a:r>
              <a:rPr lang="uk-UA" altLang="uk-UA" dirty="0">
                <a:latin typeface="Arial" charset="0"/>
              </a:rPr>
              <a:t>Передавання</a:t>
            </a:r>
            <a:r>
              <a:rPr lang="uk-UA" altLang="uk-UA" b="0" dirty="0" smtClean="0"/>
              <a:t> </a:t>
            </a:r>
            <a:r>
              <a:rPr lang="uk-UA" altLang="uk-UA" dirty="0" err="1" smtClean="0">
                <a:latin typeface="Arial" charset="0"/>
              </a:rPr>
              <a:t>Ethernet</a:t>
            </a:r>
            <a:r>
              <a:rPr lang="uk-UA" altLang="uk-UA" dirty="0" smtClean="0">
                <a:latin typeface="Arial" charset="0"/>
              </a:rPr>
              <a:t> кадрів</a:t>
            </a:r>
            <a:endParaRPr lang="en-US" altLang="uk-UA" dirty="0">
              <a:latin typeface="Arial" charset="0"/>
            </a:endParaRPr>
          </a:p>
        </p:txBody>
      </p:sp>
      <p:sp>
        <p:nvSpPr>
          <p:cNvPr id="134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 dirty="0"/>
              <a:t>Фізична адресація визначає джерело, приймач і канал на мережі </a:t>
            </a:r>
            <a:r>
              <a:rPr lang="uk-UA" altLang="uk-UA" dirty="0" err="1"/>
              <a:t>Ethernet</a:t>
            </a:r>
            <a:r>
              <a:rPr lang="uk-UA" altLang="uk-UA" dirty="0"/>
              <a:t> </a:t>
            </a:r>
            <a:endParaRPr lang="en-US" altLang="uk-UA" dirty="0"/>
          </a:p>
          <a:p>
            <a:endParaRPr lang="en-US" altLang="uk-UA" sz="2100" dirty="0"/>
          </a:p>
        </p:txBody>
      </p:sp>
      <p:pic>
        <p:nvPicPr>
          <p:cNvPr id="1349636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575" y="2430463"/>
            <a:ext cx="6364288" cy="391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2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36550" y="457200"/>
            <a:ext cx="8464550" cy="838200"/>
          </a:xfrm>
        </p:spPr>
        <p:txBody>
          <a:bodyPr/>
          <a:lstStyle/>
          <a:p>
            <a:r>
              <a:rPr lang="uk-UA" altLang="uk-UA" b="0" dirty="0"/>
              <a:t>Технологія локальних мереж </a:t>
            </a:r>
            <a:r>
              <a:rPr lang="uk-UA" altLang="uk-UA" b="0" dirty="0" err="1"/>
              <a:t>Ethernet</a:t>
            </a:r>
            <a:endParaRPr lang="en-US" altLang="uk-UA" b="0" dirty="0"/>
          </a:p>
        </p:txBody>
      </p:sp>
      <p:sp>
        <p:nvSpPr>
          <p:cNvPr id="1198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Стандартизація протоколів локальних мереж</a:t>
            </a:r>
            <a:endParaRPr lang="en-US" altLang="uk-UA"/>
          </a:p>
        </p:txBody>
      </p:sp>
      <p:pic>
        <p:nvPicPr>
          <p:cNvPr id="1198084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144713"/>
            <a:ext cx="68897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Ethernet Operation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Frame Processing</a:t>
            </a:r>
            <a:endParaRPr lang="en-US" sz="2800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5772" y="1582057"/>
            <a:ext cx="8548914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MAC addresses assigned to workstations, servers, printers, switches, and routers </a:t>
            </a:r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Example MACs: 00-05-9A-3C-78-00, 00:05:9A:3C:78:00, or 0005.9A3C.7800.</a:t>
            </a:r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Forwarded message to an Ethernet network, attaches header information to the packet, contains the source and destination MAC address</a:t>
            </a:r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Each NIC views information to see if the destination MAC address in the frame matches the device’s physical MAC address stored in RAM</a:t>
            </a:r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No match, the device discards the frame</a:t>
            </a:r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sz="2000" dirty="0">
                <a:latin typeface="+mn-lt"/>
              </a:rPr>
              <a:t>Matches the destination MAC of the frame, the NIC passes the frame up the OSI layers, where the </a:t>
            </a:r>
            <a:r>
              <a:rPr lang="en-US" sz="2000" dirty="0" err="1">
                <a:latin typeface="+mn-lt"/>
              </a:rPr>
              <a:t>decapsulation</a:t>
            </a:r>
            <a:r>
              <a:rPr lang="en-US" sz="2000" dirty="0">
                <a:latin typeface="+mn-lt"/>
              </a:rPr>
              <a:t> process takes place</a:t>
            </a:r>
          </a:p>
          <a:p>
            <a:pPr marL="800100" lvl="1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Arial" pitchFamily="34" charset="0"/>
              <a:buChar char="•"/>
            </a:pP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7819348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246742" y="293010"/>
            <a:ext cx="8815473" cy="715983"/>
          </a:xfrm>
        </p:spPr>
        <p:txBody>
          <a:bodyPr/>
          <a:lstStyle/>
          <a:p>
            <a:pPr eaLnBrk="1" hangingPunct="1"/>
            <a:r>
              <a:rPr lang="uk-UA" altLang="uk-UA" dirty="0" smtClean="0">
                <a:latin typeface="Arial" charset="0"/>
              </a:rPr>
              <a:t>Атрибути </a:t>
            </a:r>
            <a:r>
              <a:rPr lang="uk-UA" altLang="uk-UA" dirty="0" err="1" smtClean="0">
                <a:latin typeface="Arial" charset="0"/>
              </a:rPr>
              <a:t>Ethernet</a:t>
            </a:r>
            <a:r>
              <a:rPr lang="uk-UA" altLang="uk-UA" dirty="0" smtClean="0">
                <a:latin typeface="Arial" charset="0"/>
              </a:rPr>
              <a:t> кадрів</a:t>
            </a:r>
            <a:endParaRPr lang="en-US" sz="2400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422400"/>
            <a:ext cx="8592457" cy="1403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n-US" dirty="0">
                <a:latin typeface="+mn-lt"/>
              </a:rPr>
              <a:t>Ethernet </a:t>
            </a:r>
            <a:r>
              <a:rPr lang="uk-UA" dirty="0">
                <a:latin typeface="+mn-lt"/>
              </a:rPr>
              <a:t>додає </a:t>
            </a:r>
            <a:r>
              <a:rPr lang="en-US" dirty="0" err="1">
                <a:latin typeface="+mn-lt"/>
              </a:rPr>
              <a:t>заголовки</a:t>
            </a:r>
            <a:r>
              <a:rPr lang="en-US" dirty="0">
                <a:latin typeface="+mn-lt"/>
              </a:rPr>
              <a:t> і </a:t>
            </a:r>
            <a:r>
              <a:rPr lang="uk-UA" dirty="0">
                <a:latin typeface="+mn-lt"/>
              </a:rPr>
              <a:t>трейлери до </a:t>
            </a:r>
            <a:r>
              <a:rPr lang="en-US" dirty="0">
                <a:latin typeface="+mn-lt"/>
              </a:rPr>
              <a:t>PDU </a:t>
            </a:r>
            <a:r>
              <a:rPr lang="en-US" dirty="0" err="1" smtClean="0">
                <a:latin typeface="+mn-lt"/>
              </a:rPr>
              <a:t>рівня</a:t>
            </a:r>
            <a:r>
              <a:rPr lang="uk-UA" dirty="0" smtClean="0">
                <a:latin typeface="+mn-lt"/>
              </a:rPr>
              <a:t> 3</a:t>
            </a:r>
            <a:r>
              <a:rPr lang="en-US" dirty="0" smtClean="0">
                <a:latin typeface="+mn-lt"/>
              </a:rPr>
              <a:t> </a:t>
            </a:r>
            <a:endParaRPr lang="uk-UA" dirty="0">
              <a:latin typeface="+mn-lt"/>
            </a:endParaRPr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uk-UA" dirty="0">
                <a:latin typeface="+mn-lt"/>
              </a:rPr>
              <a:t>Швидкість перших версії </a:t>
            </a:r>
            <a:r>
              <a:rPr lang="uk-UA" dirty="0" err="1">
                <a:latin typeface="+mn-lt"/>
              </a:rPr>
              <a:t>Ethernet</a:t>
            </a:r>
            <a:r>
              <a:rPr lang="uk-UA" dirty="0">
                <a:latin typeface="+mn-lt"/>
              </a:rPr>
              <a:t> 10 </a:t>
            </a:r>
            <a:r>
              <a:rPr lang="uk-UA" dirty="0" err="1">
                <a:latin typeface="+mn-lt"/>
              </a:rPr>
              <a:t>Мбіт</a:t>
            </a:r>
            <a:r>
              <a:rPr lang="uk-UA" dirty="0">
                <a:latin typeface="+mn-lt"/>
              </a:rPr>
              <a:t>/с.</a:t>
            </a:r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uk-UA" dirty="0">
                <a:latin typeface="+mn-lt"/>
              </a:rPr>
              <a:t>Новітні версії </a:t>
            </a:r>
            <a:r>
              <a:rPr lang="uk-UA" dirty="0" err="1">
                <a:latin typeface="+mn-lt"/>
              </a:rPr>
              <a:t>Ethernet</a:t>
            </a:r>
            <a:r>
              <a:rPr lang="uk-UA" dirty="0">
                <a:latin typeface="+mn-lt"/>
              </a:rPr>
              <a:t> працюють зі швидкістю 100 </a:t>
            </a:r>
            <a:r>
              <a:rPr lang="uk-UA" dirty="0" err="1" smtClean="0">
                <a:latin typeface="+mn-lt"/>
              </a:rPr>
              <a:t>Гбіт</a:t>
            </a:r>
            <a:r>
              <a:rPr lang="uk-UA" dirty="0" smtClean="0">
                <a:latin typeface="+mn-lt"/>
              </a:rPr>
              <a:t>/с </a:t>
            </a:r>
            <a:endParaRPr lang="en-US" dirty="0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316" y="3032731"/>
            <a:ext cx="5120639" cy="359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37556" y="5395540"/>
            <a:ext cx="188976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Ethernet II is the Ethernet frame format used in TCP/IP networks.</a:t>
            </a:r>
          </a:p>
        </p:txBody>
      </p:sp>
    </p:spTree>
    <p:extLst>
      <p:ext uri="{BB962C8B-B14F-4D97-AF65-F5344CB8AC3E}">
        <p14:creationId xmlns:p14="http://schemas.microsoft.com/office/powerpoint/2010/main" val="28569528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246742" y="293010"/>
            <a:ext cx="8815473" cy="896038"/>
          </a:xfrm>
        </p:spPr>
        <p:txBody>
          <a:bodyPr/>
          <a:lstStyle/>
          <a:p>
            <a:pPr eaLnBrk="1" hangingPunct="1"/>
            <a:r>
              <a:rPr lang="uk-UA" dirty="0" smtClean="0">
                <a:latin typeface="Arial" charset="0"/>
              </a:rPr>
              <a:t>Розмір </a:t>
            </a:r>
            <a:r>
              <a:rPr lang="en-US" dirty="0" smtClean="0">
                <a:latin typeface="Arial" charset="0"/>
              </a:rPr>
              <a:t>Ethernet </a:t>
            </a:r>
            <a:r>
              <a:rPr lang="uk-UA" altLang="uk-UA" dirty="0" smtClean="0">
                <a:latin typeface="Arial" charset="0"/>
              </a:rPr>
              <a:t>кадрів</a:t>
            </a:r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2857" y="1654629"/>
            <a:ext cx="8432800" cy="3988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  <a:tabLst>
                <a:tab pos="3149600" algn="l"/>
              </a:tabLst>
            </a:pPr>
            <a:r>
              <a:rPr lang="uk-UA" dirty="0" err="1" smtClean="0">
                <a:latin typeface="+mn-lt"/>
              </a:rPr>
              <a:t>Ethernet</a:t>
            </a:r>
            <a:r>
              <a:rPr lang="uk-UA" dirty="0" smtClean="0">
                <a:latin typeface="+mn-lt"/>
              </a:rPr>
              <a:t> II та IEEE 802.3 стандарти визначають мінімальний розмір кадру 64 байти і максимальний 1518 байт</a:t>
            </a:r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  <a:tabLst>
                <a:tab pos="3149600" algn="l"/>
              </a:tabLst>
            </a:pPr>
            <a:r>
              <a:rPr lang="uk-UA" dirty="0" smtClean="0"/>
              <a:t>Кадр з довжиною менше 64 байт вважається “фрагментом колізії”, або “карликовим кадром”</a:t>
            </a:r>
            <a:endParaRPr lang="uk-UA" dirty="0" smtClean="0">
              <a:latin typeface="+mn-lt"/>
            </a:endParaRPr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  <a:tabLst>
                <a:tab pos="3149600" algn="l"/>
              </a:tabLst>
            </a:pPr>
            <a:r>
              <a:rPr lang="uk-UA" dirty="0" smtClean="0"/>
              <a:t>Кадри меншої або більшої довжини відхиляються приймаючими станціями</a:t>
            </a:r>
            <a:endParaRPr lang="uk-UA" dirty="0" smtClean="0">
              <a:latin typeface="+mn-lt"/>
            </a:endParaRPr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  <a:tabLst>
                <a:tab pos="3149600" algn="l"/>
              </a:tabLst>
            </a:pPr>
            <a:r>
              <a:rPr lang="uk-UA" dirty="0" smtClean="0"/>
              <a:t>На фізичному рівні різні версії </a:t>
            </a:r>
            <a:r>
              <a:rPr lang="uk-UA" dirty="0" err="1" smtClean="0"/>
              <a:t>Ethernet</a:t>
            </a:r>
            <a:r>
              <a:rPr lang="uk-UA" dirty="0" smtClean="0"/>
              <a:t> можуть використовувати різні способи виявлення й передавання даних в середовище передачі</a:t>
            </a:r>
            <a:endParaRPr lang="uk-UA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50666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328527" y="243134"/>
            <a:ext cx="8815473" cy="896038"/>
          </a:xfrm>
        </p:spPr>
        <p:txBody>
          <a:bodyPr/>
          <a:lstStyle/>
          <a:p>
            <a:pPr eaLnBrk="1" hangingPunct="1"/>
            <a:r>
              <a:rPr lang="uk-UA" dirty="0">
                <a:latin typeface="Arial" charset="0"/>
              </a:rPr>
              <a:t>Розмір </a:t>
            </a:r>
            <a:r>
              <a:rPr lang="en-US" dirty="0">
                <a:latin typeface="Arial" charset="0"/>
              </a:rPr>
              <a:t>Ethernet </a:t>
            </a:r>
            <a:r>
              <a:rPr lang="uk-UA" altLang="uk-UA" dirty="0">
                <a:latin typeface="Arial" charset="0"/>
              </a:rPr>
              <a:t>кадрів</a:t>
            </a:r>
            <a:endParaRPr lang="en-US" dirty="0">
              <a:latin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09" y="2115068"/>
            <a:ext cx="8147703" cy="360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555" y="5931217"/>
            <a:ext cx="5279838" cy="473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71709" y="1392270"/>
            <a:ext cx="790752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latin typeface="+mn-lt"/>
              </a:rPr>
              <a:t>Поле </a:t>
            </a:r>
            <a:r>
              <a:rPr lang="en-US" dirty="0" smtClean="0">
                <a:latin typeface="+mn-lt"/>
              </a:rPr>
              <a:t>802.1Q </a:t>
            </a:r>
            <a:r>
              <a:rPr lang="en-US" dirty="0">
                <a:latin typeface="+mn-lt"/>
              </a:rPr>
              <a:t>VLAN tag</a:t>
            </a:r>
          </a:p>
        </p:txBody>
      </p:sp>
    </p:spTree>
    <p:extLst>
      <p:ext uri="{BB962C8B-B14F-4D97-AF65-F5344CB8AC3E}">
        <p14:creationId xmlns:p14="http://schemas.microsoft.com/office/powerpoint/2010/main" val="33820842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</a:t>
            </a:r>
            <a:r>
              <a:rPr lang="uk-UA" dirty="0" err="1" smtClean="0">
                <a:latin typeface="Arial" charset="0"/>
              </a:rPr>
              <a:t>труктура</a:t>
            </a:r>
            <a:r>
              <a:rPr lang="uk-UA" dirty="0" smtClean="0">
                <a:latin typeface="Arial" charset="0"/>
              </a:rPr>
              <a:t> </a:t>
            </a:r>
            <a:r>
              <a:rPr lang="en-US" dirty="0" smtClean="0">
                <a:latin typeface="Arial" charset="0"/>
              </a:rPr>
              <a:t>Ethernet </a:t>
            </a:r>
            <a:r>
              <a:rPr lang="uk-UA" dirty="0" smtClean="0">
                <a:latin typeface="Arial" charset="0"/>
              </a:rPr>
              <a:t>кадру</a:t>
            </a:r>
            <a:endParaRPr lang="en-US" dirty="0">
              <a:latin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6563" y="3845221"/>
            <a:ext cx="2685142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Preamble and Start Frame Delimiter Fields</a:t>
            </a:r>
            <a:endParaRPr lang="en-US" dirty="0"/>
          </a:p>
          <a:p>
            <a:pPr algn="l"/>
            <a:r>
              <a:rPr lang="en-US" dirty="0"/>
              <a:t>U</a:t>
            </a:r>
            <a:r>
              <a:rPr lang="en-US" dirty="0" smtClean="0"/>
              <a:t>sed for synchronization between the sending and receiving devices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01142" y="3845221"/>
            <a:ext cx="2685143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Length/Type Field</a:t>
            </a:r>
            <a:endParaRPr lang="en-US" dirty="0"/>
          </a:p>
          <a:p>
            <a:pPr algn="l"/>
            <a:r>
              <a:rPr lang="en-US" dirty="0"/>
              <a:t>D</a:t>
            </a:r>
            <a:r>
              <a:rPr lang="en-US" dirty="0" smtClean="0"/>
              <a:t>efines </a:t>
            </a:r>
            <a:r>
              <a:rPr lang="en-US" dirty="0"/>
              <a:t>the exact length of the frame's data </a:t>
            </a:r>
            <a:r>
              <a:rPr lang="en-US" dirty="0" smtClean="0"/>
              <a:t>field/ describes </a:t>
            </a:r>
            <a:r>
              <a:rPr lang="en-US" dirty="0"/>
              <a:t>which protocol is </a:t>
            </a:r>
            <a:r>
              <a:rPr lang="en-US" dirty="0" smtClean="0"/>
              <a:t>implemented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92685" y="3845221"/>
            <a:ext cx="2075543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Data and Pad Fields</a:t>
            </a:r>
            <a:endParaRPr lang="en-US" dirty="0"/>
          </a:p>
          <a:p>
            <a:pPr algn="l"/>
            <a:r>
              <a:rPr lang="en-US" dirty="0"/>
              <a:t>C</a:t>
            </a:r>
            <a:r>
              <a:rPr lang="en-US" dirty="0" smtClean="0"/>
              <a:t>ontain </a:t>
            </a:r>
            <a:r>
              <a:rPr lang="en-US" dirty="0"/>
              <a:t>the encapsulated data from a higher </a:t>
            </a:r>
            <a:r>
              <a:rPr lang="en-US" dirty="0" smtClean="0"/>
              <a:t>layer, </a:t>
            </a:r>
            <a:r>
              <a:rPr lang="en-US" dirty="0"/>
              <a:t>an IPv4 packet</a:t>
            </a:r>
          </a:p>
          <a:p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41" y="1301341"/>
            <a:ext cx="8245894" cy="2437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1993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C</a:t>
            </a:r>
            <a:r>
              <a:rPr lang="uk-UA" dirty="0" err="1">
                <a:latin typeface="Arial" charset="0"/>
              </a:rPr>
              <a:t>труктура</a:t>
            </a:r>
            <a:r>
              <a:rPr lang="uk-UA" dirty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Ethernet </a:t>
            </a:r>
            <a:r>
              <a:rPr lang="uk-UA" dirty="0">
                <a:latin typeface="Arial" charset="0"/>
              </a:rPr>
              <a:t>кадру</a:t>
            </a:r>
            <a:endParaRPr lang="en-US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62629" y="4120992"/>
            <a:ext cx="4695371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Frame Check Sequence Field</a:t>
            </a:r>
            <a:endParaRPr lang="en-US" dirty="0"/>
          </a:p>
          <a:p>
            <a:pPr algn="l"/>
            <a:r>
              <a:rPr lang="en-US" dirty="0" smtClean="0"/>
              <a:t>Used to </a:t>
            </a:r>
            <a:r>
              <a:rPr lang="en-US" dirty="0"/>
              <a:t>detect errors in a </a:t>
            </a:r>
            <a:r>
              <a:rPr lang="en-US" dirty="0" smtClean="0"/>
              <a:t>frame with cyclic </a:t>
            </a:r>
            <a:r>
              <a:rPr lang="en-US" dirty="0"/>
              <a:t>redundancy </a:t>
            </a:r>
            <a:r>
              <a:rPr lang="en-US" dirty="0" smtClean="0"/>
              <a:t>check (4 bytes), if  calculations match at source and receiver, </a:t>
            </a:r>
            <a:r>
              <a:rPr lang="en-US" dirty="0"/>
              <a:t>no error occurred. 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42" y="1463039"/>
            <a:ext cx="8345647" cy="246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0223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Arial" charset="0"/>
              </a:rPr>
              <a:t>MAC Addresses and Hexadecimal</a:t>
            </a:r>
            <a:endParaRPr lang="en-US" dirty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73" y="1355415"/>
            <a:ext cx="4107542" cy="5031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054" y="1355415"/>
            <a:ext cx="3889887" cy="5333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36351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dirty="0" smtClean="0">
                <a:latin typeface="Arial" charset="0"/>
              </a:rPr>
              <a:t>Представлення </a:t>
            </a:r>
            <a:r>
              <a:rPr lang="en-US" dirty="0" smtClean="0">
                <a:latin typeface="Arial" charset="0"/>
              </a:rPr>
              <a:t>MAC</a:t>
            </a:r>
            <a:r>
              <a:rPr lang="uk-UA" dirty="0" smtClean="0">
                <a:latin typeface="Arial" charset="0"/>
              </a:rPr>
              <a:t> адрес</a:t>
            </a:r>
            <a:endParaRPr lang="en-US" dirty="0"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18" y="3029719"/>
            <a:ext cx="7730696" cy="332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413" y="1483631"/>
            <a:ext cx="3290887" cy="1506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08179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75" y="457200"/>
            <a:ext cx="8531225" cy="838200"/>
          </a:xfrm>
        </p:spPr>
        <p:txBody>
          <a:bodyPr/>
          <a:lstStyle/>
          <a:p>
            <a:r>
              <a:rPr lang="uk-UA" altLang="uk-UA" b="0"/>
              <a:t>Методи передачі кадрів Ethernet</a:t>
            </a:r>
            <a:endParaRPr lang="en-US" altLang="uk-UA" b="0"/>
          </a:p>
        </p:txBody>
      </p:sp>
      <p:sp>
        <p:nvSpPr>
          <p:cNvPr id="135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Одноадресна передача </a:t>
            </a:r>
            <a:endParaRPr lang="en-US" altLang="uk-UA"/>
          </a:p>
        </p:txBody>
      </p:sp>
      <p:pic>
        <p:nvPicPr>
          <p:cNvPr id="1357829" name="Picture 5" descr="L_TKSM_3_E1_9_type_ethernet_unic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8" y="1882775"/>
            <a:ext cx="7810500" cy="456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75" y="457200"/>
            <a:ext cx="8531225" cy="838200"/>
          </a:xfrm>
        </p:spPr>
        <p:txBody>
          <a:bodyPr/>
          <a:lstStyle/>
          <a:p>
            <a:r>
              <a:rPr lang="uk-UA" altLang="uk-UA" b="0"/>
              <a:t>Методи передачі кадрів Ethernet</a:t>
            </a:r>
            <a:endParaRPr lang="en-US" altLang="uk-UA" b="0"/>
          </a:p>
        </p:txBody>
      </p:sp>
      <p:sp>
        <p:nvSpPr>
          <p:cNvPr id="135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Широкомовна передача </a:t>
            </a:r>
            <a:endParaRPr lang="en-US" altLang="uk-UA"/>
          </a:p>
        </p:txBody>
      </p:sp>
      <p:pic>
        <p:nvPicPr>
          <p:cNvPr id="1359877" name="Picture 5" descr="L_TKSM_3_E1_9_type_ethernet_broadc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" y="1793875"/>
            <a:ext cx="7859713" cy="484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236476"/>
            <a:ext cx="8145462" cy="838200"/>
          </a:xfrm>
        </p:spPr>
        <p:txBody>
          <a:bodyPr/>
          <a:lstStyle/>
          <a:p>
            <a:pPr eaLnBrk="1" hangingPunct="1"/>
            <a:r>
              <a:rPr lang="uk-UA" altLang="uk-UA" dirty="0" smtClean="0"/>
              <a:t>Технологія </a:t>
            </a:r>
            <a:r>
              <a:rPr lang="uk-UA" altLang="uk-UA" dirty="0" err="1" smtClean="0"/>
              <a:t>Ethernet</a:t>
            </a:r>
            <a:endParaRPr lang="en-US" dirty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109" y="1221831"/>
            <a:ext cx="8733677" cy="52262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Ethernet </a:t>
            </a:r>
            <a:r>
              <a:rPr lang="en-US" dirty="0" smtClean="0"/>
              <a:t>–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uk-UA" sz="2400" dirty="0">
                <a:ea typeface="+mn-ea"/>
                <a:cs typeface="+mn-cs"/>
              </a:rPr>
              <a:t>Найпоширеніша технологія </a:t>
            </a:r>
            <a:r>
              <a:rPr lang="en-US" sz="2400" dirty="0">
                <a:ea typeface="+mn-ea"/>
                <a:cs typeface="+mn-cs"/>
              </a:rPr>
              <a:t>LAN</a:t>
            </a:r>
            <a:r>
              <a:rPr lang="uk-UA" sz="2400" dirty="0">
                <a:ea typeface="+mn-ea"/>
                <a:cs typeface="+mn-cs"/>
              </a:rPr>
              <a:t> мереж</a:t>
            </a:r>
            <a:r>
              <a:rPr lang="en-US" sz="2400" dirty="0">
                <a:ea typeface="+mn-ea"/>
                <a:cs typeface="+mn-cs"/>
              </a:rPr>
              <a:t>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uk-UA" sz="2400" dirty="0">
                <a:ea typeface="+mn-ea"/>
                <a:cs typeface="+mn-cs"/>
              </a:rPr>
              <a:t>Працює на канальному та фізичному </a:t>
            </a:r>
            <a:r>
              <a:rPr lang="uk-UA" sz="2400" dirty="0" smtClean="0">
                <a:ea typeface="+mn-ea"/>
                <a:cs typeface="+mn-cs"/>
              </a:rPr>
              <a:t>рівнях</a:t>
            </a:r>
            <a:endParaRPr lang="en-US" sz="2400" dirty="0">
              <a:ea typeface="+mn-ea"/>
              <a:cs typeface="+mn-cs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uk-UA" sz="2400" dirty="0" smtClean="0"/>
              <a:t>С</a:t>
            </a:r>
            <a:r>
              <a:rPr lang="uk-UA" sz="2400" dirty="0" smtClean="0">
                <a:solidFill>
                  <a:schemeClr val="tx1"/>
                </a:solidFill>
                <a:latin typeface="+mn-lt"/>
              </a:rPr>
              <a:t>імейство </a:t>
            </a:r>
            <a:r>
              <a:rPr lang="uk-UA" sz="2400" dirty="0">
                <a:solidFill>
                  <a:schemeClr val="tx1"/>
                </a:solidFill>
                <a:latin typeface="+mn-lt"/>
              </a:rPr>
              <a:t>мережевих технологій, які регламентуються стандартами IEEE 802.2 і </a:t>
            </a:r>
            <a:r>
              <a:rPr lang="uk-UA" sz="2400" dirty="0" smtClean="0">
                <a:solidFill>
                  <a:schemeClr val="tx1"/>
                </a:solidFill>
                <a:latin typeface="+mn-lt"/>
              </a:rPr>
              <a:t>802.3</a:t>
            </a:r>
            <a:endParaRPr lang="en-US" sz="2400" dirty="0">
              <a:ea typeface="+mn-ea"/>
              <a:cs typeface="+mn-cs"/>
            </a:endParaRPr>
          </a:p>
          <a:p>
            <a:pPr marL="800100" lvl="1" indent="-342900">
              <a:buFont typeface="Arial" pitchFamily="34" charset="0"/>
              <a:buChar char="•"/>
            </a:pPr>
            <a:r>
              <a:rPr lang="uk-UA" sz="2400" dirty="0" smtClean="0"/>
              <a:t>П</a:t>
            </a:r>
            <a:r>
              <a:rPr lang="uk-UA" sz="2400" dirty="0" smtClean="0">
                <a:solidFill>
                  <a:schemeClr val="tx1"/>
                </a:solidFill>
                <a:latin typeface="+mn-lt"/>
              </a:rPr>
              <a:t>ідтримує </a:t>
            </a:r>
            <a:r>
              <a:rPr lang="uk-UA" sz="2400" dirty="0">
                <a:solidFill>
                  <a:schemeClr val="tx1"/>
                </a:solidFill>
                <a:latin typeface="+mn-lt"/>
              </a:rPr>
              <a:t>передачу даних на швидкостях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>
                <a:ea typeface="+mn-ea"/>
                <a:cs typeface="+mn-cs"/>
              </a:rPr>
              <a:t>10, 100, 1000, 10,000, 40,000, </a:t>
            </a:r>
            <a:r>
              <a:rPr lang="uk-UA" sz="2400" dirty="0" smtClean="0">
                <a:ea typeface="+mn-ea"/>
                <a:cs typeface="+mn-cs"/>
              </a:rPr>
              <a:t>та</a:t>
            </a:r>
            <a:r>
              <a:rPr lang="en-US" sz="2400" dirty="0" smtClean="0">
                <a:ea typeface="+mn-ea"/>
                <a:cs typeface="+mn-cs"/>
              </a:rPr>
              <a:t> </a:t>
            </a:r>
            <a:r>
              <a:rPr lang="en-US" sz="2400" dirty="0">
                <a:ea typeface="+mn-ea"/>
                <a:cs typeface="+mn-cs"/>
              </a:rPr>
              <a:t>100,000 Mbps (100 </a:t>
            </a:r>
            <a:r>
              <a:rPr lang="en-US" sz="2400" dirty="0" err="1">
                <a:ea typeface="+mn-ea"/>
                <a:cs typeface="+mn-cs"/>
              </a:rPr>
              <a:t>Gbps</a:t>
            </a:r>
            <a:r>
              <a:rPr lang="en-US" sz="2400" dirty="0">
                <a:ea typeface="+mn-ea"/>
                <a:cs typeface="+mn-cs"/>
              </a:rPr>
              <a:t>)</a:t>
            </a:r>
          </a:p>
          <a:p>
            <a:pPr marL="0" indent="0">
              <a:buNone/>
            </a:pPr>
            <a:r>
              <a:rPr lang="en-US" dirty="0"/>
              <a:t>Ethernet </a:t>
            </a:r>
            <a:r>
              <a:rPr lang="uk-UA" dirty="0" smtClean="0"/>
              <a:t>стандарти</a:t>
            </a:r>
            <a:r>
              <a:rPr lang="en-US" dirty="0" smtClean="0"/>
              <a:t> –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uk-UA" sz="2400" dirty="0"/>
              <a:t>Визначають протоколи канального рівня та технології фізичного рівня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uk-UA" sz="2400" dirty="0"/>
              <a:t>Визначають два окремих підрівні канального рівня – LLC та MA</a:t>
            </a:r>
            <a:r>
              <a:rPr lang="en-US" sz="2400" dirty="0"/>
              <a:t>C</a:t>
            </a:r>
            <a:endParaRPr lang="uk-UA" sz="2400" dirty="0"/>
          </a:p>
        </p:txBody>
      </p:sp>
    </p:spTree>
    <p:extLst>
      <p:ext uri="{BB962C8B-B14F-4D97-AF65-F5344CB8AC3E}">
        <p14:creationId xmlns:p14="http://schemas.microsoft.com/office/powerpoint/2010/main" val="368837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75" y="457200"/>
            <a:ext cx="8531225" cy="838200"/>
          </a:xfrm>
        </p:spPr>
        <p:txBody>
          <a:bodyPr/>
          <a:lstStyle/>
          <a:p>
            <a:r>
              <a:rPr lang="uk-UA" altLang="uk-UA" b="0"/>
              <a:t>Методи передачі кадрів Ethernet</a:t>
            </a:r>
            <a:endParaRPr lang="en-US" altLang="uk-UA" b="0"/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Групова передача </a:t>
            </a:r>
            <a:endParaRPr lang="en-US" altLang="uk-UA"/>
          </a:p>
        </p:txBody>
      </p:sp>
      <p:pic>
        <p:nvPicPr>
          <p:cNvPr id="1361925" name="Picture 5" descr="L_TKSM_3_E1_9_type_ethernet_multica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1795463"/>
            <a:ext cx="8088313" cy="488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latin typeface="Arial" charset="0"/>
              </a:rPr>
              <a:t>MAC </a:t>
            </a:r>
            <a:r>
              <a:rPr lang="uk-UA" sz="2800" dirty="0" smtClean="0">
                <a:latin typeface="Arial" charset="0"/>
              </a:rPr>
              <a:t>та</a:t>
            </a:r>
            <a:r>
              <a:rPr lang="en-US" sz="2800" dirty="0" smtClean="0">
                <a:latin typeface="Arial" charset="0"/>
              </a:rPr>
              <a:t> IP</a:t>
            </a:r>
            <a:r>
              <a:rPr lang="uk-UA" sz="2800" dirty="0" smtClean="0">
                <a:latin typeface="Arial" charset="0"/>
              </a:rPr>
              <a:t> адреси</a:t>
            </a:r>
            <a:endParaRPr lang="en-US" sz="2800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6743" y="1494969"/>
            <a:ext cx="8665028" cy="505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smtClean="0"/>
              <a:t>MAC </a:t>
            </a:r>
            <a:r>
              <a:rPr lang="uk-UA" b="1" dirty="0" smtClean="0"/>
              <a:t>адреса</a:t>
            </a:r>
            <a:endParaRPr lang="en-US" b="1" dirty="0" smtClean="0"/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  <a:tabLst>
                <a:tab pos="3149600" algn="l"/>
              </a:tabLst>
            </a:pPr>
            <a:r>
              <a:rPr lang="uk-UA" sz="2000" dirty="0" smtClean="0">
                <a:latin typeface="+mn-lt"/>
              </a:rPr>
              <a:t>Постійна, не змінюється при переході з мережі в мережу</a:t>
            </a:r>
            <a:r>
              <a:rPr lang="en-US" sz="2000" dirty="0" smtClean="0">
                <a:latin typeface="+mn-lt"/>
              </a:rPr>
              <a:t> </a:t>
            </a:r>
            <a:endParaRPr lang="en-US" sz="2000" dirty="0">
              <a:latin typeface="+mn-lt"/>
            </a:endParaRPr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  <a:tabLst>
                <a:tab pos="3149600" algn="l"/>
              </a:tabLst>
            </a:pPr>
            <a:r>
              <a:rPr lang="uk-UA" sz="2000" dirty="0" smtClean="0">
                <a:latin typeface="+mn-lt"/>
              </a:rPr>
              <a:t>Схожа на </a:t>
            </a:r>
            <a:r>
              <a:rPr lang="uk-UA" sz="2000" dirty="0" err="1" smtClean="0">
                <a:latin typeface="+mn-lt"/>
              </a:rPr>
              <a:t>ім</a:t>
            </a:r>
            <a:r>
              <a:rPr lang="en-US" sz="2000" dirty="0" smtClean="0">
                <a:latin typeface="+mn-lt"/>
              </a:rPr>
              <a:t>’</a:t>
            </a:r>
            <a:r>
              <a:rPr lang="uk-UA" sz="2000" smtClean="0">
                <a:latin typeface="+mn-lt"/>
              </a:rPr>
              <a:t>я  людини</a:t>
            </a:r>
            <a:r>
              <a:rPr lang="en-US" sz="2000" smtClean="0">
                <a:latin typeface="+mn-lt"/>
              </a:rPr>
              <a:t>Similar </a:t>
            </a:r>
            <a:r>
              <a:rPr lang="en-US" sz="2000" dirty="0">
                <a:latin typeface="+mn-lt"/>
              </a:rPr>
              <a:t>to the name of a person</a:t>
            </a:r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  <a:tabLst>
                <a:tab pos="3149600" algn="l"/>
              </a:tabLst>
            </a:pPr>
            <a:r>
              <a:rPr lang="en-US" sz="2000" dirty="0">
                <a:latin typeface="+mn-lt"/>
              </a:rPr>
              <a:t>Known as physical address because physically assigned to the host NIC </a:t>
            </a:r>
          </a:p>
          <a:p>
            <a:pPr algn="l"/>
            <a:endParaRPr lang="en-US" dirty="0" smtClean="0"/>
          </a:p>
          <a:p>
            <a:pPr algn="l"/>
            <a:r>
              <a:rPr lang="en-US" b="1" dirty="0" smtClean="0"/>
              <a:t>IP </a:t>
            </a:r>
            <a:r>
              <a:rPr lang="uk-UA" b="1" dirty="0" err="1" smtClean="0"/>
              <a:t>адремса</a:t>
            </a:r>
            <a:endParaRPr lang="en-US" b="1" dirty="0" smtClean="0"/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  <a:tabLst>
                <a:tab pos="3149600" algn="l"/>
              </a:tabLst>
            </a:pPr>
            <a:r>
              <a:rPr lang="en-US" sz="2000" dirty="0" smtClean="0">
                <a:latin typeface="+mn-lt"/>
              </a:rPr>
              <a:t>Similar to the address of a person </a:t>
            </a:r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  <a:tabLst>
                <a:tab pos="3149600" algn="l"/>
              </a:tabLst>
            </a:pPr>
            <a:r>
              <a:rPr lang="en-US" sz="2000" dirty="0" smtClean="0">
                <a:latin typeface="+mn-lt"/>
              </a:rPr>
              <a:t>Based </a:t>
            </a:r>
            <a:r>
              <a:rPr lang="en-US" sz="2000" dirty="0">
                <a:latin typeface="+mn-lt"/>
              </a:rPr>
              <a:t>on where the host is actually located </a:t>
            </a:r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  <a:tabLst>
                <a:tab pos="3149600" algn="l"/>
              </a:tabLst>
            </a:pPr>
            <a:r>
              <a:rPr lang="en-US" sz="2000" dirty="0">
                <a:latin typeface="+mn-lt"/>
              </a:rPr>
              <a:t>Known as a logical address because assigned logically</a:t>
            </a:r>
          </a:p>
          <a:p>
            <a:pPr marL="342900" indent="-342900" algn="l" defTabSz="814388">
              <a:lnSpc>
                <a:spcPct val="95000"/>
              </a:lnSpc>
              <a:spcBef>
                <a:spcPct val="35000"/>
              </a:spcBef>
              <a:buClr>
                <a:srgbClr val="708CA1"/>
              </a:buClr>
              <a:buFont typeface="Wingdings" pitchFamily="2" charset="2"/>
              <a:buChar char="§"/>
              <a:tabLst>
                <a:tab pos="3149600" algn="l"/>
              </a:tabLst>
            </a:pPr>
            <a:r>
              <a:rPr lang="en-US" sz="2000" dirty="0">
                <a:latin typeface="+mn-lt"/>
              </a:rPr>
              <a:t>Assigned to each host by a network administrator</a:t>
            </a:r>
          </a:p>
          <a:p>
            <a:pPr algn="l"/>
            <a:endParaRPr lang="en-US" dirty="0" smtClean="0"/>
          </a:p>
          <a:p>
            <a:pPr algn="l"/>
            <a:r>
              <a:rPr lang="en-US" sz="2000" dirty="0" smtClean="0"/>
              <a:t>Both </a:t>
            </a:r>
            <a:r>
              <a:rPr lang="en-US" sz="2000" dirty="0"/>
              <a:t>the physical MAC and logical IP addresses are required for a computer to communicate </a:t>
            </a:r>
            <a:r>
              <a:rPr lang="en-US" sz="2000" dirty="0" smtClean="0"/>
              <a:t>just </a:t>
            </a:r>
            <a:r>
              <a:rPr lang="en-US" sz="2000" dirty="0"/>
              <a:t>like both the name and address of a person are required to send a </a:t>
            </a:r>
            <a:r>
              <a:rPr lang="en-US" sz="2000" dirty="0" smtClean="0"/>
              <a:t>letter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225225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Ethernet MAC</a:t>
            </a:r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End-to-End Connectivity, MAC, and IP</a:t>
            </a:r>
            <a:endParaRPr lang="en-US" dirty="0">
              <a:latin typeface="Arial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72" y="1757362"/>
            <a:ext cx="7277178" cy="17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85" y="3905250"/>
            <a:ext cx="7103351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334000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>
                <a:latin typeface="Arial" charset="0"/>
              </a:rPr>
              <a:t>5</a:t>
            </a:r>
            <a:r>
              <a:rPr lang="en-US" sz="1800" dirty="0" smtClean="0">
                <a:latin typeface="Arial" charset="0"/>
              </a:rPr>
              <a:t>.2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Address Resolution Protocol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7817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ARP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Introduction to ARP</a:t>
            </a:r>
            <a:endParaRPr lang="en-US" dirty="0">
              <a:latin typeface="Arial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91337" y="1488350"/>
            <a:ext cx="8733677" cy="508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dirty="0" smtClean="0"/>
              <a:t>ARP Purpose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Sending node needs a way to find the MAC address of the destination for a given Ethernet link</a:t>
            </a:r>
          </a:p>
          <a:p>
            <a:pPr marL="0" indent="0">
              <a:buFont typeface="Wingdings" charset="0"/>
              <a:buNone/>
            </a:pPr>
            <a:endParaRPr lang="en-US" dirty="0" smtClean="0"/>
          </a:p>
          <a:p>
            <a:pPr marL="0" indent="0">
              <a:buFont typeface="Wingdings" charset="0"/>
              <a:buNone/>
            </a:pPr>
            <a:r>
              <a:rPr lang="en-US" dirty="0" smtClean="0"/>
              <a:t>The ARP protocol provides two basic functions:</a:t>
            </a:r>
          </a:p>
          <a:p>
            <a:r>
              <a:rPr lang="en-US" dirty="0" smtClean="0"/>
              <a:t>Resolving IPv4 addresses to MAC addresses</a:t>
            </a:r>
          </a:p>
          <a:p>
            <a:r>
              <a:rPr lang="en-US" dirty="0" smtClean="0"/>
              <a:t>Maintaining a table of mappings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02779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ARP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Introduction to ARP</a:t>
            </a:r>
            <a:endParaRPr lang="en-US" dirty="0">
              <a:latin typeface="Arial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68" y="1346884"/>
            <a:ext cx="7334878" cy="510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59887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ARP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ARP</a:t>
            </a:r>
            <a:r>
              <a:rPr lang="en-US" dirty="0" smtClean="0">
                <a:latin typeface="Arial" charset="0"/>
              </a:rPr>
              <a:t> Functions/Operation</a:t>
            </a:r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418432"/>
            <a:ext cx="8403771" cy="519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ARP Table – 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Used to find the data link layer address that is mapped to the destination IPv4 address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As a node receives frames from the media, it records the source IP and MAC address as a mapping in the ARP table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ARP request –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Layer 2 broadcast to all devices on the Ethernet LAN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>
                <a:latin typeface="+mn-lt"/>
              </a:rPr>
              <a:t>The node that matches the IP address in the broadcast will </a:t>
            </a:r>
            <a:r>
              <a:rPr lang="en-US" sz="2000" dirty="0" smtClean="0">
                <a:latin typeface="+mn-lt"/>
              </a:rPr>
              <a:t>reply</a:t>
            </a:r>
          </a:p>
          <a:p>
            <a:pPr marL="236538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charset="0"/>
              <a:buChar char="§"/>
            </a:pPr>
            <a:r>
              <a:rPr lang="en-US" sz="2000" dirty="0"/>
              <a:t>If no device responds to the ARP request, the packet is dropped because a frame cannot be created</a:t>
            </a:r>
            <a:endParaRPr lang="en-US" sz="2000" dirty="0">
              <a:latin typeface="+mn-lt"/>
            </a:endParaRPr>
          </a:p>
          <a:p>
            <a:pPr algn="l"/>
            <a:endParaRPr lang="en-US" dirty="0" smtClean="0"/>
          </a:p>
          <a:p>
            <a:pPr algn="l"/>
            <a:r>
              <a:rPr lang="en-US" b="1" dirty="0"/>
              <a:t>S</a:t>
            </a:r>
            <a:r>
              <a:rPr lang="en-US" b="1" dirty="0" smtClean="0"/>
              <a:t>tatic </a:t>
            </a:r>
            <a:r>
              <a:rPr lang="en-US" b="1" dirty="0"/>
              <a:t>map entries can be entered in an ARP table, but this is rarely </a:t>
            </a:r>
            <a:r>
              <a:rPr lang="en-US" b="1" dirty="0" smtClean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1485765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ARP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ARP</a:t>
            </a:r>
            <a:r>
              <a:rPr lang="en-US" dirty="0" smtClean="0">
                <a:latin typeface="Arial" charset="0"/>
              </a:rPr>
              <a:t> Functions/Operation</a:t>
            </a:r>
            <a:endParaRPr lang="en-US" dirty="0">
              <a:latin typeface="Arial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010" y="1416871"/>
            <a:ext cx="6072194" cy="501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13500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ARP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ARP</a:t>
            </a:r>
            <a:r>
              <a:rPr lang="en-US" dirty="0" smtClean="0">
                <a:latin typeface="Arial" charset="0"/>
              </a:rPr>
              <a:t> Functions/Operation</a:t>
            </a:r>
            <a:endParaRPr lang="en-US" dirty="0">
              <a:latin typeface="Arial" charset="0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212" y="1543790"/>
            <a:ext cx="6632250" cy="4906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545433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ARP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ARP</a:t>
            </a:r>
            <a:r>
              <a:rPr lang="en-US" dirty="0" smtClean="0">
                <a:latin typeface="Arial" charset="0"/>
              </a:rPr>
              <a:t> Functions/Operation</a:t>
            </a:r>
            <a:endParaRPr lang="en-US" dirty="0">
              <a:latin typeface="Arial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457324"/>
            <a:ext cx="5715000" cy="4848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0938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236476"/>
            <a:ext cx="8145462" cy="838200"/>
          </a:xfrm>
        </p:spPr>
        <p:txBody>
          <a:bodyPr/>
          <a:lstStyle/>
          <a:p>
            <a:pPr eaLnBrk="1" hangingPunct="1"/>
            <a:r>
              <a:rPr lang="uk-UA" altLang="uk-UA" dirty="0" smtClean="0"/>
              <a:t>Технологія </a:t>
            </a:r>
            <a:r>
              <a:rPr lang="uk-UA" altLang="uk-UA" dirty="0" err="1" smtClean="0"/>
              <a:t>Ethernet</a:t>
            </a:r>
            <a:endParaRPr lang="en-US" dirty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109" y="1221831"/>
            <a:ext cx="8733677" cy="5226261"/>
          </a:xfrm>
        </p:spPr>
        <p:txBody>
          <a:bodyPr/>
          <a:lstStyle/>
          <a:p>
            <a:pPr marL="800100" lvl="1" indent="-342900">
              <a:buFont typeface="Arial" pitchFamily="34" charset="0"/>
              <a:buChar char="•"/>
            </a:pPr>
            <a:r>
              <a:rPr lang="uk-UA" sz="2400" dirty="0" smtClean="0">
                <a:ea typeface="+mn-ea"/>
                <a:cs typeface="+mn-cs"/>
              </a:rPr>
              <a:t>Плани розвитку</a:t>
            </a:r>
            <a:endParaRPr lang="en-US" sz="2400" dirty="0"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448" y="1749213"/>
            <a:ext cx="6534364" cy="491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411085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ARP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ARP</a:t>
            </a:r>
            <a:r>
              <a:rPr lang="en-US" dirty="0" smtClean="0">
                <a:latin typeface="Arial" charset="0"/>
              </a:rPr>
              <a:t> Functions/Operation</a:t>
            </a:r>
            <a:endParaRPr lang="en-US" dirty="0">
              <a:latin typeface="Arial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15" y="1544268"/>
            <a:ext cx="6961452" cy="4856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7726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ARP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ARP</a:t>
            </a:r>
            <a:r>
              <a:rPr lang="en-US" dirty="0" smtClean="0">
                <a:latin typeface="Arial" charset="0"/>
              </a:rPr>
              <a:t> Functions/Operation</a:t>
            </a:r>
            <a:endParaRPr lang="en-US" dirty="0">
              <a:latin typeface="Arial" charset="0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419" y="1433594"/>
            <a:ext cx="6772676" cy="486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92454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ARP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ARP</a:t>
            </a:r>
            <a:r>
              <a:rPr lang="en-US" dirty="0" smtClean="0">
                <a:latin typeface="Arial" charset="0"/>
              </a:rPr>
              <a:t> Functions/Operation</a:t>
            </a:r>
            <a:endParaRPr lang="en-US" dirty="0">
              <a:latin typeface="Arial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045" y="1546136"/>
            <a:ext cx="6878922" cy="5054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32999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ARP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ARP</a:t>
            </a:r>
            <a:r>
              <a:rPr lang="en-US" dirty="0" smtClean="0">
                <a:latin typeface="Arial" charset="0"/>
              </a:rPr>
              <a:t> Role in Remote Communication</a:t>
            </a:r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1257" y="1465943"/>
            <a:ext cx="8577943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dirty="0" smtClean="0"/>
              <a:t>If </a:t>
            </a:r>
            <a:r>
              <a:rPr lang="en-US" dirty="0"/>
              <a:t>the destination IPv4 host is on the local network, the frame will use the MAC address of this device as the destination MAC </a:t>
            </a:r>
            <a:r>
              <a:rPr lang="en-US" dirty="0" smtClean="0"/>
              <a:t>address</a:t>
            </a:r>
            <a:endParaRPr lang="en-US" dirty="0"/>
          </a:p>
          <a:p>
            <a:pPr marL="342900" indent="-342900" algn="l">
              <a:buFont typeface="Wingdings" pitchFamily="2" charset="2"/>
              <a:buChar char="§"/>
            </a:pPr>
            <a:endParaRPr lang="en-US" dirty="0" smtClean="0"/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 smtClean="0"/>
              <a:t>If </a:t>
            </a:r>
            <a:r>
              <a:rPr lang="en-US" dirty="0"/>
              <a:t>the destination IPv4 host is not on the local network, t</a:t>
            </a:r>
            <a:r>
              <a:rPr lang="en-US" dirty="0" smtClean="0"/>
              <a:t>he source </a:t>
            </a:r>
            <a:r>
              <a:rPr lang="en-US" dirty="0"/>
              <a:t>uses the ARP process to determine a MAC address for the router interface serving as the </a:t>
            </a:r>
            <a:r>
              <a:rPr lang="en-US" dirty="0" smtClean="0"/>
              <a:t>gateway</a:t>
            </a:r>
            <a:endParaRPr lang="en-US" dirty="0"/>
          </a:p>
          <a:p>
            <a:pPr marL="342900" indent="-342900" algn="l">
              <a:buFont typeface="Wingdings" pitchFamily="2" charset="2"/>
              <a:buChar char="§"/>
            </a:pPr>
            <a:endParaRPr lang="en-US" dirty="0"/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 smtClean="0"/>
              <a:t>In </a:t>
            </a:r>
            <a:r>
              <a:rPr lang="en-US" dirty="0"/>
              <a:t>the event that the gateway entry is not in the table, </a:t>
            </a:r>
            <a:r>
              <a:rPr lang="en-US" dirty="0" smtClean="0"/>
              <a:t>an </a:t>
            </a:r>
            <a:r>
              <a:rPr lang="en-US" dirty="0"/>
              <a:t>ARP </a:t>
            </a:r>
            <a:r>
              <a:rPr lang="en-US" dirty="0" smtClean="0"/>
              <a:t>request is used </a:t>
            </a:r>
            <a:r>
              <a:rPr lang="en-US" dirty="0"/>
              <a:t>to retrieve the MAC address associated with the IP address of the router </a:t>
            </a:r>
            <a:r>
              <a:rPr lang="en-US" dirty="0" smtClean="0"/>
              <a:t>interface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685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ARP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Removing Entries from an ARP Table</a:t>
            </a:r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4800" y="1438499"/>
            <a:ext cx="8534400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itchFamily="2" charset="2"/>
              <a:buChar char="§"/>
            </a:pPr>
            <a:r>
              <a:rPr lang="en-US" dirty="0" smtClean="0"/>
              <a:t>ARP </a:t>
            </a:r>
            <a:r>
              <a:rPr lang="en-US" dirty="0"/>
              <a:t>cache timer removes ARP entries that have not been used for a specified period of </a:t>
            </a:r>
            <a:r>
              <a:rPr lang="en-US" dirty="0" smtClean="0"/>
              <a:t>time</a:t>
            </a:r>
          </a:p>
          <a:p>
            <a:pPr marL="342900" indent="-342900" algn="l">
              <a:buFont typeface="Wingdings" pitchFamily="2" charset="2"/>
              <a:buChar char="§"/>
            </a:pPr>
            <a:endParaRPr lang="en-US" dirty="0" smtClean="0"/>
          </a:p>
          <a:p>
            <a:pPr marL="342900" indent="-342900" algn="l">
              <a:buFont typeface="Wingdings" pitchFamily="2" charset="2"/>
              <a:buChar char="§"/>
            </a:pPr>
            <a:r>
              <a:rPr lang="en-US" dirty="0" smtClean="0"/>
              <a:t>Commands </a:t>
            </a:r>
            <a:r>
              <a:rPr lang="en-US" dirty="0"/>
              <a:t>may also be used to manually remove all or some of the entries in the ARP </a:t>
            </a:r>
            <a:r>
              <a:rPr lang="en-US" dirty="0" smtClean="0"/>
              <a:t>table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923" y="3263882"/>
            <a:ext cx="5220652" cy="3594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23875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ARP</a:t>
            </a:r>
            <a:r>
              <a:rPr lang="en-US" dirty="0" smtClean="0">
                <a:latin typeface="Arial" charset="0"/>
              </a:rPr>
              <a:t/>
            </a:r>
            <a:br>
              <a:rPr lang="en-US" dirty="0" smtClean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ARP</a:t>
            </a:r>
            <a:r>
              <a:rPr lang="en-US" dirty="0" smtClean="0">
                <a:latin typeface="Arial" charset="0"/>
              </a:rPr>
              <a:t> Tables on Networking Devices</a:t>
            </a:r>
            <a:endParaRPr lang="en-US" dirty="0">
              <a:latin typeface="Arial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225" y="1376710"/>
            <a:ext cx="6361550" cy="2513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225" y="4089862"/>
            <a:ext cx="6447676" cy="2417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57872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ARP Issues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How ARP Can Create Problems</a:t>
            </a:r>
            <a:endParaRPr lang="en-US" dirty="0">
              <a:latin typeface="Arial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27" y="1242703"/>
            <a:ext cx="6783427" cy="5407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42147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ARP Issues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Mitigating ARP Problems</a:t>
            </a:r>
            <a:endParaRPr lang="en-US" dirty="0">
              <a:latin typeface="Arial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66233"/>
            <a:ext cx="9030428" cy="335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65847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258763"/>
            <a:ext cx="8388350" cy="838200"/>
          </a:xfrm>
        </p:spPr>
        <p:txBody>
          <a:bodyPr/>
          <a:lstStyle/>
          <a:p>
            <a:r>
              <a:rPr lang="uk-UA" altLang="uk-UA" sz="3000"/>
              <a:t>Протокол</a:t>
            </a:r>
            <a:r>
              <a:rPr lang="en-US" altLang="uk-UA" sz="3000"/>
              <a:t> ARP-Address Resolution Protocol</a:t>
            </a:r>
          </a:p>
        </p:txBody>
      </p:sp>
      <p:sp>
        <p:nvSpPr>
          <p:cNvPr id="137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525588"/>
            <a:ext cx="7940675" cy="5076825"/>
          </a:xfrm>
        </p:spPr>
        <p:txBody>
          <a:bodyPr/>
          <a:lstStyle/>
          <a:p>
            <a:r>
              <a:rPr lang="uk-UA" altLang="uk-UA"/>
              <a:t>Прив'язка</a:t>
            </a:r>
            <a:r>
              <a:rPr lang="en-US" altLang="uk-UA"/>
              <a:t> IP </a:t>
            </a:r>
            <a:r>
              <a:rPr lang="uk-UA" altLang="uk-UA"/>
              <a:t>адреси до</a:t>
            </a:r>
            <a:r>
              <a:rPr lang="en-US" altLang="uk-UA"/>
              <a:t> MAC </a:t>
            </a:r>
            <a:r>
              <a:rPr lang="uk-UA" altLang="uk-UA"/>
              <a:t>адреси</a:t>
            </a:r>
            <a:endParaRPr lang="en-US" altLang="uk-UA"/>
          </a:p>
          <a:p>
            <a:pPr>
              <a:buFont typeface="Symbol" pitchFamily="18" charset="2"/>
              <a:buChar char=""/>
            </a:pPr>
            <a:endParaRPr lang="en-US" altLang="uk-UA"/>
          </a:p>
        </p:txBody>
      </p:sp>
      <p:pic>
        <p:nvPicPr>
          <p:cNvPr id="13701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738" y="1966913"/>
            <a:ext cx="6180137" cy="433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163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0988" y="457200"/>
            <a:ext cx="8520112" cy="838200"/>
          </a:xfrm>
        </p:spPr>
        <p:txBody>
          <a:bodyPr/>
          <a:lstStyle/>
          <a:p>
            <a:r>
              <a:rPr lang="uk-UA" altLang="uk-UA" sz="3000"/>
              <a:t>Протокол</a:t>
            </a:r>
            <a:r>
              <a:rPr lang="en-US" altLang="uk-UA" sz="3000"/>
              <a:t> ARP-Address Resolution Protocol</a:t>
            </a:r>
          </a:p>
        </p:txBody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 altLang="uk-UA"/>
              <a:t>ARP – </a:t>
            </a:r>
            <a:r>
              <a:rPr lang="uk-UA" altLang="uk-UA"/>
              <a:t>вузол призначення за межами </a:t>
            </a:r>
            <a:r>
              <a:rPr lang="en-US" altLang="uk-UA"/>
              <a:t>LAN</a:t>
            </a:r>
          </a:p>
          <a:p>
            <a:pPr>
              <a:buFont typeface="Symbol" pitchFamily="18" charset="2"/>
              <a:buChar char=""/>
            </a:pPr>
            <a:endParaRPr lang="en-US" altLang="uk-UA"/>
          </a:p>
        </p:txBody>
      </p:sp>
      <p:pic>
        <p:nvPicPr>
          <p:cNvPr id="13721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906588"/>
            <a:ext cx="67532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24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uk-UA"/>
              <a:t>Особливост</a:t>
            </a:r>
            <a:r>
              <a:rPr lang="uk-UA" altLang="uk-UA"/>
              <a:t>і</a:t>
            </a:r>
            <a:r>
              <a:rPr lang="en-US" altLang="uk-UA"/>
              <a:t> Ethernet</a:t>
            </a:r>
          </a:p>
        </p:txBody>
      </p:sp>
      <p:sp>
        <p:nvSpPr>
          <p:cNvPr id="135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 sz="2800"/>
              <a:t>Типи </a:t>
            </a:r>
            <a:r>
              <a:rPr lang="en-US" altLang="uk-UA" sz="2800"/>
              <a:t>Ethernet</a:t>
            </a:r>
          </a:p>
        </p:txBody>
      </p:sp>
      <p:pic>
        <p:nvPicPr>
          <p:cNvPr id="1353733" name="Picture 5" descr="L_TKSM_3_E1_9_type_ether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798638"/>
            <a:ext cx="8753475" cy="50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93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9875" y="457200"/>
            <a:ext cx="8531225" cy="838200"/>
          </a:xfrm>
        </p:spPr>
        <p:txBody>
          <a:bodyPr/>
          <a:lstStyle/>
          <a:p>
            <a:r>
              <a:rPr lang="uk-UA" altLang="uk-UA" sz="3000"/>
              <a:t>Протокол</a:t>
            </a:r>
            <a:r>
              <a:rPr lang="en-US" altLang="uk-UA" sz="3000"/>
              <a:t> ARP-Address Resolution Protocol</a:t>
            </a:r>
          </a:p>
        </p:txBody>
      </p:sp>
      <p:sp>
        <p:nvSpPr>
          <p:cNvPr id="137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 altLang="uk-UA"/>
              <a:t>ARP – </a:t>
            </a:r>
            <a:r>
              <a:rPr lang="ru-RU" altLang="uk-UA"/>
              <a:t>видалення</a:t>
            </a:r>
            <a:r>
              <a:rPr lang="en-US" altLang="uk-UA"/>
              <a:t> Address Mappings</a:t>
            </a:r>
          </a:p>
          <a:p>
            <a:pPr>
              <a:buFont typeface="Symbol" pitchFamily="18" charset="2"/>
              <a:buChar char=""/>
            </a:pPr>
            <a:endParaRPr lang="en-US" altLang="uk-UA"/>
          </a:p>
        </p:txBody>
      </p:sp>
      <p:pic>
        <p:nvPicPr>
          <p:cNvPr id="13742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05000"/>
            <a:ext cx="6053138" cy="473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995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457200"/>
            <a:ext cx="8620125" cy="838200"/>
          </a:xfrm>
        </p:spPr>
        <p:txBody>
          <a:bodyPr/>
          <a:lstStyle/>
          <a:p>
            <a:r>
              <a:rPr lang="uk-UA" altLang="uk-UA" sz="3000"/>
              <a:t>Протокол</a:t>
            </a:r>
            <a:r>
              <a:rPr lang="en-US" altLang="uk-UA" sz="3000"/>
              <a:t> ARP-Address Resolution Protocol</a:t>
            </a:r>
          </a:p>
        </p:txBody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 altLang="uk-UA"/>
              <a:t>ARP Broadcasts</a:t>
            </a:r>
            <a:r>
              <a:rPr lang="ru-RU" altLang="uk-UA"/>
              <a:t>  та безпека</a:t>
            </a:r>
            <a:endParaRPr lang="en-US" altLang="uk-UA"/>
          </a:p>
        </p:txBody>
      </p:sp>
      <p:pic>
        <p:nvPicPr>
          <p:cNvPr id="13762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5" y="1898650"/>
            <a:ext cx="6704013" cy="464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050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b="0"/>
              <a:t>Технологія локальних мереж Ethernet</a:t>
            </a:r>
            <a:endParaRPr lang="en-US" altLang="uk-UA" b="0"/>
          </a:p>
        </p:txBody>
      </p:sp>
      <p:sp>
        <p:nvSpPr>
          <p:cNvPr id="120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pPr algn="just"/>
            <a:r>
              <a:rPr lang="uk-UA" altLang="uk-UA"/>
              <a:t>Ієрархічна структура мереж Ethernet</a:t>
            </a:r>
            <a:endParaRPr lang="en-US" altLang="uk-UA"/>
          </a:p>
        </p:txBody>
      </p:sp>
      <p:pic>
        <p:nvPicPr>
          <p:cNvPr id="1204228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2212975"/>
            <a:ext cx="6642100" cy="4068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96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b="0"/>
              <a:t>Технологія локальних мереж Ethernet</a:t>
            </a:r>
            <a:endParaRPr lang="en-US" altLang="uk-UA" b="0"/>
          </a:p>
        </p:txBody>
      </p:sp>
      <p:sp>
        <p:nvSpPr>
          <p:cNvPr id="120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Логічна мережева адреса, розташування вузла в мережі</a:t>
            </a:r>
            <a:endParaRPr lang="en-US" altLang="uk-UA"/>
          </a:p>
          <a:p>
            <a:endParaRPr lang="en-US" altLang="uk-UA" sz="2100"/>
          </a:p>
        </p:txBody>
      </p:sp>
      <p:pic>
        <p:nvPicPr>
          <p:cNvPr id="1206276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1913" y="2368550"/>
            <a:ext cx="6148387" cy="425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27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sz="3200"/>
              <a:t>Рівень доступу</a:t>
            </a:r>
            <a:endParaRPr lang="en-US" altLang="uk-UA" sz="3200"/>
          </a:p>
        </p:txBody>
      </p:sp>
      <p:sp>
        <p:nvSpPr>
          <p:cNvPr id="120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Рівень доступу в мережі</a:t>
            </a:r>
            <a:r>
              <a:rPr lang="en-US" altLang="uk-UA"/>
              <a:t> Ethernet</a:t>
            </a:r>
          </a:p>
          <a:p>
            <a:endParaRPr lang="en-US" altLang="uk-UA" sz="2100"/>
          </a:p>
        </p:txBody>
      </p:sp>
      <p:pic>
        <p:nvPicPr>
          <p:cNvPr id="1208324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2582863"/>
            <a:ext cx="6038850" cy="369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78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sz="3200"/>
              <a:t>Рівень доступу</a:t>
            </a:r>
            <a:endParaRPr lang="en-US" altLang="uk-UA" sz="3200"/>
          </a:p>
        </p:txBody>
      </p:sp>
      <p:sp>
        <p:nvSpPr>
          <p:cNvPr id="121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Принцип роботи концентраторів</a:t>
            </a:r>
            <a:endParaRPr lang="en-US" altLang="uk-UA"/>
          </a:p>
          <a:p>
            <a:endParaRPr lang="en-US" altLang="uk-UA" sz="2100"/>
          </a:p>
        </p:txBody>
      </p:sp>
      <p:pic>
        <p:nvPicPr>
          <p:cNvPr id="1210372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63" y="2228850"/>
            <a:ext cx="4710112" cy="390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81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sz="3200"/>
              <a:t>Рівень доступу</a:t>
            </a:r>
            <a:endParaRPr lang="en-US" altLang="uk-UA" sz="3200"/>
          </a:p>
        </p:txBody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Проблеми концентраторів</a:t>
            </a:r>
            <a:endParaRPr lang="en-US" altLang="uk-UA"/>
          </a:p>
          <a:p>
            <a:pPr>
              <a:buFont typeface="Symbol" pitchFamily="18" charset="2"/>
              <a:buChar char=""/>
            </a:pPr>
            <a:endParaRPr lang="en-US" altLang="uk-UA"/>
          </a:p>
        </p:txBody>
      </p:sp>
      <p:pic>
        <p:nvPicPr>
          <p:cNvPr id="13639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88" y="2106613"/>
            <a:ext cx="6786562" cy="432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4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sz="3200"/>
              <a:t>Рівень доступу</a:t>
            </a:r>
            <a:endParaRPr lang="en-US" altLang="uk-UA" sz="3200"/>
          </a:p>
        </p:txBody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 altLang="uk-UA"/>
              <a:t>Ethernet – </a:t>
            </a:r>
            <a:r>
              <a:rPr lang="uk-UA" altLang="uk-UA"/>
              <a:t>використання комутаторів</a:t>
            </a:r>
            <a:endParaRPr lang="en-US" altLang="uk-UA"/>
          </a:p>
          <a:p>
            <a:pPr>
              <a:buFont typeface="Symbol" pitchFamily="18" charset="2"/>
              <a:buChar char=""/>
            </a:pPr>
            <a:endParaRPr lang="en-US" altLang="uk-UA"/>
          </a:p>
        </p:txBody>
      </p:sp>
      <p:pic>
        <p:nvPicPr>
          <p:cNvPr id="13660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238" y="1860550"/>
            <a:ext cx="7258050" cy="464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61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sz="3200"/>
              <a:t>Рівень доступу</a:t>
            </a:r>
            <a:endParaRPr lang="en-US" altLang="uk-UA" sz="3200"/>
          </a:p>
        </p:txBody>
      </p:sp>
      <p:sp>
        <p:nvSpPr>
          <p:cNvPr id="121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Принцип роботи комутаторів</a:t>
            </a:r>
            <a:endParaRPr lang="en-US" altLang="uk-UA"/>
          </a:p>
          <a:p>
            <a:pPr>
              <a:buFont typeface="Symbol" pitchFamily="18" charset="2"/>
              <a:buChar char=""/>
            </a:pPr>
            <a:endParaRPr lang="en-US" altLang="uk-UA"/>
          </a:p>
          <a:p>
            <a:endParaRPr lang="en-US" altLang="uk-UA" sz="2100"/>
          </a:p>
        </p:txBody>
      </p:sp>
      <p:pic>
        <p:nvPicPr>
          <p:cNvPr id="1212420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75" y="2160588"/>
            <a:ext cx="6910388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275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sz="3200"/>
              <a:t>Рівень доступу</a:t>
            </a:r>
            <a:endParaRPr lang="en-US" altLang="uk-UA" sz="3200"/>
          </a:p>
        </p:txBody>
      </p:sp>
      <p:sp>
        <p:nvSpPr>
          <p:cNvPr id="121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Широкомовні домени</a:t>
            </a:r>
            <a:endParaRPr lang="en-US" altLang="uk-UA" sz="2100"/>
          </a:p>
        </p:txBody>
      </p:sp>
      <p:pic>
        <p:nvPicPr>
          <p:cNvPr id="12144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363" y="2287588"/>
            <a:ext cx="6300787" cy="398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0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uk-UA" dirty="0" smtClean="0">
                <a:latin typeface="Arial" charset="0"/>
              </a:rPr>
              <a:t>Підрівні </a:t>
            </a:r>
            <a:r>
              <a:rPr lang="en-US" dirty="0" smtClean="0">
                <a:latin typeface="Arial" charset="0"/>
              </a:rPr>
              <a:t>LLC </a:t>
            </a:r>
            <a:r>
              <a:rPr lang="uk-UA" dirty="0" smtClean="0">
                <a:latin typeface="Arial" charset="0"/>
              </a:rPr>
              <a:t>та</a:t>
            </a:r>
            <a:r>
              <a:rPr lang="en-US" dirty="0" smtClean="0">
                <a:latin typeface="Arial" charset="0"/>
              </a:rPr>
              <a:t> MAC</a:t>
            </a:r>
            <a:endParaRPr lang="en-US" dirty="0"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50" y="1611086"/>
            <a:ext cx="7510349" cy="4122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45561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sz="3200"/>
              <a:t>Рівень розподілення</a:t>
            </a:r>
            <a:endParaRPr lang="en-US" altLang="uk-UA" sz="3200"/>
          </a:p>
        </p:txBody>
      </p:sp>
      <p:sp>
        <p:nvSpPr>
          <p:cNvPr id="1216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Розширення мережі на рівні розподілення</a:t>
            </a:r>
            <a:endParaRPr lang="en-US" altLang="uk-UA"/>
          </a:p>
          <a:p>
            <a:endParaRPr lang="en-US" altLang="uk-UA"/>
          </a:p>
          <a:p>
            <a:endParaRPr lang="en-US" altLang="uk-UA" sz="2100"/>
          </a:p>
        </p:txBody>
      </p:sp>
      <p:pic>
        <p:nvPicPr>
          <p:cNvPr id="1216516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538" y="2170113"/>
            <a:ext cx="6854825" cy="453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28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 sz="3200"/>
              <a:t>Рівень розподілення</a:t>
            </a:r>
            <a:endParaRPr lang="en-US" altLang="uk-UA" sz="3200"/>
          </a:p>
        </p:txBody>
      </p:sp>
      <p:sp>
        <p:nvSpPr>
          <p:cNvPr id="1222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uk-UA" altLang="uk-UA"/>
              <a:t>Маршрутизатор використовує таблиці маршрутизації і ARP таблиці </a:t>
            </a:r>
            <a:endParaRPr lang="en-US" altLang="uk-UA"/>
          </a:p>
        </p:txBody>
      </p:sp>
      <p:pic>
        <p:nvPicPr>
          <p:cNvPr id="1222660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638" y="2141538"/>
            <a:ext cx="7037387" cy="460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09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Layer 3 Switching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Layer 2 verses Layer 3 Switching</a:t>
            </a:r>
            <a:endParaRPr lang="en-US" dirty="0">
              <a:latin typeface="Arial" charset="0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65" y="1873050"/>
            <a:ext cx="4100444" cy="3596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696" y="1839800"/>
            <a:ext cx="4380797" cy="372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5621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Layer 3 Switching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Types of Layer 3 Interfaces</a:t>
            </a:r>
            <a:endParaRPr lang="en-US" dirty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80" y="1630504"/>
            <a:ext cx="8733677" cy="50864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major types of Layer 3 interfaces are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b="1" dirty="0"/>
              <a:t>Switch Virtual Interface (SVI)</a:t>
            </a:r>
            <a:r>
              <a:rPr lang="en-US" dirty="0"/>
              <a:t> – Logical </a:t>
            </a:r>
            <a:r>
              <a:rPr lang="en-US" dirty="0" smtClean="0"/>
              <a:t>interface </a:t>
            </a:r>
            <a:r>
              <a:rPr lang="en-US" dirty="0"/>
              <a:t>on a switch associated with a virtual local area network (VLAN).</a:t>
            </a:r>
          </a:p>
          <a:p>
            <a:r>
              <a:rPr lang="en-US" b="1" dirty="0"/>
              <a:t>Routed Port</a:t>
            </a:r>
            <a:r>
              <a:rPr lang="en-US" dirty="0"/>
              <a:t> – Physical port on a Layer 3 switch configured to act as a router port</a:t>
            </a:r>
            <a:r>
              <a:rPr lang="en-US" dirty="0" smtClean="0"/>
              <a:t>. </a:t>
            </a:r>
            <a:r>
              <a:rPr lang="en-US" dirty="0"/>
              <a:t>Configure routed ports by putting the interface into Layer 3 mode with the </a:t>
            </a:r>
            <a:r>
              <a:rPr lang="en-US" b="1" dirty="0"/>
              <a:t>no </a:t>
            </a:r>
            <a:r>
              <a:rPr lang="en-US" b="1" dirty="0" err="1" smtClean="0"/>
              <a:t>switchport</a:t>
            </a:r>
            <a:r>
              <a:rPr lang="en-US" b="1" dirty="0" smtClean="0"/>
              <a:t> </a:t>
            </a:r>
            <a:r>
              <a:rPr lang="en-US" dirty="0" smtClean="0"/>
              <a:t>interface </a:t>
            </a:r>
            <a:r>
              <a:rPr lang="en-US" dirty="0"/>
              <a:t>configuration command.</a:t>
            </a:r>
          </a:p>
          <a:p>
            <a:r>
              <a:rPr lang="en-US" b="1" dirty="0"/>
              <a:t>Layer 3 </a:t>
            </a:r>
            <a:r>
              <a:rPr lang="en-US" b="1" dirty="0" err="1"/>
              <a:t>EtherChannel</a:t>
            </a:r>
            <a:r>
              <a:rPr lang="en-US" dirty="0"/>
              <a:t> – Logical interface on a Cisco device associated with a </a:t>
            </a:r>
            <a:r>
              <a:rPr lang="en-US" i="1" dirty="0"/>
              <a:t>bundle</a:t>
            </a:r>
            <a:r>
              <a:rPr lang="en-US" dirty="0"/>
              <a:t> of routed ports.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7036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Layer 3 Switching</a:t>
            </a:r>
            <a:br>
              <a:rPr lang="en-US" sz="1800" dirty="0" smtClean="0">
                <a:latin typeface="Arial" charset="0"/>
              </a:rPr>
            </a:br>
            <a:r>
              <a:rPr lang="en-US" sz="2800" dirty="0" smtClean="0">
                <a:latin typeface="Arial" charset="0"/>
              </a:rPr>
              <a:t>Configuring a Routed Port on a Layer 3 Switch</a:t>
            </a:r>
            <a:endParaRPr lang="en-US" sz="2800" dirty="0">
              <a:latin typeface="Arial" charset="0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750" y="1588165"/>
            <a:ext cx="6859921" cy="484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82978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Fixed or Modular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Fixed verses Modular Configuration</a:t>
            </a:r>
            <a:endParaRPr lang="en-US" dirty="0">
              <a:latin typeface="Arial" charset="0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571" y="1509713"/>
            <a:ext cx="7068458" cy="5198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62958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>Fixed or Modular</a:t>
            </a:r>
            <a:br>
              <a:rPr lang="en-US" sz="1800" dirty="0" smtClean="0">
                <a:latin typeface="Arial" charset="0"/>
              </a:rPr>
            </a:br>
            <a:r>
              <a:rPr lang="en-US" dirty="0" smtClean="0">
                <a:latin typeface="Arial" charset="0"/>
              </a:rPr>
              <a:t>Module Options for Cisco Switch Slots</a:t>
            </a:r>
            <a:endParaRPr lang="en-US" dirty="0">
              <a:latin typeface="Arial" charset="0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342" y="1637166"/>
            <a:ext cx="4110751" cy="4734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4499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uk-UA" altLang="uk-UA"/>
              <a:t>Підсумки</a:t>
            </a:r>
            <a:endParaRPr lang="en-US" altLang="uk-UA"/>
          </a:p>
        </p:txBody>
      </p:sp>
      <p:sp>
        <p:nvSpPr>
          <p:cNvPr id="124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292225"/>
            <a:ext cx="7940675" cy="5230813"/>
          </a:xfrm>
        </p:spPr>
        <p:txBody>
          <a:bodyPr/>
          <a:lstStyle/>
          <a:p>
            <a:r>
              <a:rPr lang="uk-UA" altLang="uk-UA"/>
              <a:t>Інформаційні мережі передають дані, використовуючи хости в ролі клієнтів та серверів</a:t>
            </a:r>
          </a:p>
          <a:p>
            <a:r>
              <a:rPr lang="uk-UA" altLang="uk-UA"/>
              <a:t>Протоколи комп'ютерних комунікацій визначають правила взаємодії</a:t>
            </a:r>
          </a:p>
          <a:p>
            <a:r>
              <a:rPr lang="uk-UA" altLang="uk-UA"/>
              <a:t>Великі мережі поділяються на дрібні, більш для керування з використанням багаторівневого ієрархічного дизайну</a:t>
            </a:r>
          </a:p>
          <a:p>
            <a:r>
              <a:rPr lang="uk-UA" altLang="uk-UA"/>
              <a:t>Мережа потребує фізичну MAC адресу та логічну ІР адресу</a:t>
            </a:r>
          </a:p>
          <a:p>
            <a:r>
              <a:rPr lang="uk-UA" altLang="uk-UA"/>
              <a:t>Для правильноъ побудови мережі потребне мережеве планування </a:t>
            </a:r>
            <a:endParaRPr lang="en-US" altLang="uk-UA"/>
          </a:p>
          <a:p>
            <a:pPr>
              <a:buFont typeface="Wingdings" pitchFamily="2" charset="2"/>
              <a:buNone/>
            </a:pPr>
            <a:endParaRPr lang="en-US" altLang="uk-U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189178"/>
            <a:ext cx="8145462" cy="838200"/>
          </a:xfrm>
        </p:spPr>
        <p:txBody>
          <a:bodyPr/>
          <a:lstStyle/>
          <a:p>
            <a:pPr eaLnBrk="1" hangingPunct="1"/>
            <a:r>
              <a:rPr lang="en-US" sz="1800" dirty="0" smtClean="0">
                <a:latin typeface="Arial" charset="0"/>
              </a:rPr>
              <a:t/>
            </a:r>
            <a:br>
              <a:rPr lang="en-US" sz="1800" dirty="0" smtClean="0">
                <a:latin typeface="Arial" charset="0"/>
              </a:rPr>
            </a:br>
            <a:r>
              <a:rPr lang="uk-UA" dirty="0" smtClean="0">
                <a:latin typeface="Arial" charset="0"/>
              </a:rPr>
              <a:t>Підрівні </a:t>
            </a:r>
            <a:r>
              <a:rPr lang="en-US" dirty="0" smtClean="0">
                <a:latin typeface="Arial" charset="0"/>
              </a:rPr>
              <a:t>LLC </a:t>
            </a:r>
            <a:r>
              <a:rPr lang="uk-UA" dirty="0" smtClean="0">
                <a:latin typeface="Arial" charset="0"/>
              </a:rPr>
              <a:t>та</a:t>
            </a:r>
            <a:r>
              <a:rPr lang="en-US" dirty="0" smtClean="0">
                <a:latin typeface="Arial" charset="0"/>
              </a:rPr>
              <a:t> MAC</a:t>
            </a:r>
            <a:endParaRPr lang="en-US" dirty="0">
              <a:latin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595" y="1069923"/>
            <a:ext cx="8733677" cy="512591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LLC</a:t>
            </a:r>
            <a:endParaRPr lang="en-US" dirty="0"/>
          </a:p>
          <a:p>
            <a:pPr marL="461963" indent="-342900">
              <a:buFont typeface="Arial" pitchFamily="34" charset="0"/>
              <a:buChar char="•"/>
            </a:pPr>
            <a:r>
              <a:rPr lang="uk-UA" dirty="0" smtClean="0"/>
              <a:t>Забезпечує зв’язок між верхнім та нижнім рівнями</a:t>
            </a:r>
            <a:endParaRPr lang="en-US" dirty="0" smtClean="0"/>
          </a:p>
          <a:p>
            <a:pPr marL="461963" indent="-342900">
              <a:buFont typeface="Arial" pitchFamily="34" charset="0"/>
              <a:buChar char="•"/>
            </a:pPr>
            <a:r>
              <a:rPr lang="uk-UA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Отримує дані </a:t>
            </a:r>
            <a:r>
              <a:rPr lang="uk-UA" dirty="0" smtClean="0"/>
              <a:t>від мережевого протоколу і </a:t>
            </a:r>
            <a:r>
              <a:rPr lang="uk-UA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додає </a:t>
            </a:r>
            <a:r>
              <a:rPr lang="uk-UA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керуючу інформацію, щоб допомогти доставити пакет до вузла призначення</a:t>
            </a:r>
            <a:r>
              <a:rPr lang="en-US" dirty="0" smtClean="0"/>
              <a:t> </a:t>
            </a:r>
          </a:p>
          <a:p>
            <a:pPr marL="3175" indent="0">
              <a:buNone/>
            </a:pPr>
            <a:r>
              <a:rPr lang="en-US" b="1" dirty="0" smtClean="0"/>
              <a:t>MAC</a:t>
            </a:r>
            <a:endParaRPr lang="en-US" dirty="0" smtClean="0"/>
          </a:p>
          <a:p>
            <a:pPr marL="461963" indent="-342900">
              <a:buFont typeface="Arial" pitchFamily="34" charset="0"/>
              <a:buChar char="•"/>
            </a:pPr>
            <a:r>
              <a:rPr lang="uk-UA" dirty="0"/>
              <a:t>Н</a:t>
            </a:r>
            <a:r>
              <a:rPr lang="uk-UA" dirty="0" smtClean="0"/>
              <a:t>ижній підрівень канального рівня</a:t>
            </a:r>
          </a:p>
          <a:p>
            <a:pPr marL="461963" indent="-342900">
              <a:buFont typeface="Arial" pitchFamily="34" charset="0"/>
              <a:buChar char="•"/>
            </a:pPr>
            <a:r>
              <a:rPr lang="uk-UA" dirty="0" smtClean="0"/>
              <a:t>Реалізовується апаратно</a:t>
            </a:r>
            <a:endParaRPr lang="en-US" dirty="0" smtClean="0"/>
          </a:p>
          <a:p>
            <a:pPr marL="461963" indent="-342900">
              <a:buFont typeface="Arial" pitchFamily="34" charset="0"/>
              <a:buChar char="•"/>
            </a:pPr>
            <a:r>
              <a:rPr lang="uk-UA" dirty="0" smtClean="0"/>
              <a:t>Дві основні функції</a:t>
            </a:r>
            <a:r>
              <a:rPr lang="en-US" dirty="0" smtClean="0"/>
              <a:t>: 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uk-UA" dirty="0" smtClean="0"/>
              <a:t>Інкапсуляція даних</a:t>
            </a:r>
            <a:r>
              <a:rPr lang="en-US" dirty="0" smtClean="0"/>
              <a:t> 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uk-UA" dirty="0" smtClean="0"/>
              <a:t>Контроль доступу до середовища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54769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uk-UA" sz="3200"/>
              <a:t>Особливост</a:t>
            </a:r>
            <a:r>
              <a:rPr lang="uk-UA" altLang="uk-UA" sz="3200"/>
              <a:t>і</a:t>
            </a:r>
            <a:r>
              <a:rPr lang="en-US" altLang="uk-UA" sz="3200"/>
              <a:t> Ethernet</a:t>
            </a:r>
          </a:p>
        </p:txBody>
      </p:sp>
      <p:sp>
        <p:nvSpPr>
          <p:cNvPr id="134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 altLang="uk-UA"/>
              <a:t>Logic Link Control – </a:t>
            </a:r>
            <a:r>
              <a:rPr lang="uk-UA" altLang="uk-UA"/>
              <a:t>комунікація з верхніми рівнями</a:t>
            </a:r>
            <a:r>
              <a:rPr lang="en-US" altLang="uk-UA" sz="2800"/>
              <a:t> </a:t>
            </a:r>
          </a:p>
        </p:txBody>
      </p:sp>
      <p:pic>
        <p:nvPicPr>
          <p:cNvPr id="13455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1976438"/>
            <a:ext cx="6303963" cy="4579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66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uk-UA" sz="3200"/>
              <a:t>Особливост</a:t>
            </a:r>
            <a:r>
              <a:rPr lang="uk-UA" altLang="uk-UA" sz="3200"/>
              <a:t>і</a:t>
            </a:r>
            <a:r>
              <a:rPr lang="en-US" altLang="uk-UA" sz="3200"/>
              <a:t> Ethernet</a:t>
            </a:r>
          </a:p>
        </p:txBody>
      </p:sp>
      <p:sp>
        <p:nvSpPr>
          <p:cNvPr id="134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r>
              <a:rPr lang="en-US" altLang="uk-UA" dirty="0"/>
              <a:t>Media Access Control</a:t>
            </a:r>
            <a:r>
              <a:rPr lang="en-US" altLang="uk-UA" sz="2800" dirty="0"/>
              <a:t> (MAC)</a:t>
            </a:r>
          </a:p>
        </p:txBody>
      </p:sp>
      <p:pic>
        <p:nvPicPr>
          <p:cNvPr id="134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413" y="2193925"/>
            <a:ext cx="508317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00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6_Title/Bullet_Cisco White Temp">
  <a:themeElements>
    <a:clrScheme name="2006_Title/Bullet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Title/Bullet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uk-U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uk-U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6_Title/Bullet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006_Segue/Q&amp;A_Cisco White Temp">
  <a:themeElements>
    <a:clrScheme name="2006_Segue/Q&amp;A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Segue/Q&amp;A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uk-U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uk-U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6_Segue/Q&amp;A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Ciscopresentationwhite.10.3.06</Template>
  <TotalTime>15703</TotalTime>
  <Pages>28</Pages>
  <Words>1704</Words>
  <Application>Microsoft Office PowerPoint</Application>
  <PresentationFormat>Экран (4:3)</PresentationFormat>
  <Paragraphs>323</Paragraphs>
  <Slides>67</Slides>
  <Notes>67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67</vt:i4>
      </vt:variant>
    </vt:vector>
  </HeadingPairs>
  <TitlesOfParts>
    <vt:vector size="69" baseType="lpstr">
      <vt:lpstr>2006_Title/Bullet_Cisco White Temp</vt:lpstr>
      <vt:lpstr>2006_Segue/Q&amp;A_Cisco White Temp</vt:lpstr>
      <vt:lpstr>Технологія Ethernet  Передача даних в локальній мережі</vt:lpstr>
      <vt:lpstr>Технологія локальних мереж Ethernet</vt:lpstr>
      <vt:lpstr>Технологія Ethernet</vt:lpstr>
      <vt:lpstr>Технологія Ethernet</vt:lpstr>
      <vt:lpstr>Особливості Ethernet</vt:lpstr>
      <vt:lpstr> Підрівні LLC та MAC</vt:lpstr>
      <vt:lpstr> Підрівні LLC та MAC</vt:lpstr>
      <vt:lpstr>Особливості Ethernet</vt:lpstr>
      <vt:lpstr>Особливості Ethernet</vt:lpstr>
      <vt:lpstr>Ethernet Operation MAC Sublayer</vt:lpstr>
      <vt:lpstr>Ethernet Operation MAC Sublayer</vt:lpstr>
      <vt:lpstr>Ethernet Operation Media Access Control</vt:lpstr>
      <vt:lpstr>Ethernet Operation Media Access Control</vt:lpstr>
      <vt:lpstr>Ethernet Operation Media Access Control</vt:lpstr>
      <vt:lpstr>Ethernet Operation Media Access Control</vt:lpstr>
      <vt:lpstr>Ethernet Operation Media Access Control</vt:lpstr>
      <vt:lpstr>MAC адреса - ідентифікатор Ethernet</vt:lpstr>
      <vt:lpstr>Структура МАС адреси</vt:lpstr>
      <vt:lpstr>Передавання Ethernet кадрів</vt:lpstr>
      <vt:lpstr>Ethernet Operation Frame Processing</vt:lpstr>
      <vt:lpstr>Атрибути Ethernet кадрів</vt:lpstr>
      <vt:lpstr>Розмір Ethernet кадрів</vt:lpstr>
      <vt:lpstr>Розмір Ethernet кадрів</vt:lpstr>
      <vt:lpstr>Cтруктура Ethernet кадру</vt:lpstr>
      <vt:lpstr>Cтруктура Ethernet кадру</vt:lpstr>
      <vt:lpstr>MAC Addresses and Hexadecimal</vt:lpstr>
      <vt:lpstr>Представлення MAC адрес</vt:lpstr>
      <vt:lpstr>Методи передачі кадрів Ethernet</vt:lpstr>
      <vt:lpstr>Методи передачі кадрів Ethernet</vt:lpstr>
      <vt:lpstr>Методи передачі кадрів Ethernet</vt:lpstr>
      <vt:lpstr>MAC та IP адреси</vt:lpstr>
      <vt:lpstr>Ethernet MAC End-to-End Connectivity, MAC, and IP</vt:lpstr>
      <vt:lpstr>5.2 Address Resolution Protocol</vt:lpstr>
      <vt:lpstr>ARP Introduction to ARP</vt:lpstr>
      <vt:lpstr>ARP Introduction to ARP</vt:lpstr>
      <vt:lpstr>ARP ARP Functions/Operation</vt:lpstr>
      <vt:lpstr>ARP ARP Functions/Operation</vt:lpstr>
      <vt:lpstr>ARP ARP Functions/Operation</vt:lpstr>
      <vt:lpstr>ARP ARP Functions/Operation</vt:lpstr>
      <vt:lpstr>ARP ARP Functions/Operation</vt:lpstr>
      <vt:lpstr>ARP ARP Functions/Operation</vt:lpstr>
      <vt:lpstr>ARP ARP Functions/Operation</vt:lpstr>
      <vt:lpstr>ARP ARP Role in Remote Communication</vt:lpstr>
      <vt:lpstr>ARP Removing Entries from an ARP Table</vt:lpstr>
      <vt:lpstr>ARP ARP Tables on Networking Devices</vt:lpstr>
      <vt:lpstr>ARP Issues How ARP Can Create Problems</vt:lpstr>
      <vt:lpstr>ARP Issues Mitigating ARP Problems</vt:lpstr>
      <vt:lpstr>Протокол ARP-Address Resolution Protocol</vt:lpstr>
      <vt:lpstr>Протокол ARP-Address Resolution Protocol</vt:lpstr>
      <vt:lpstr>Протокол ARP-Address Resolution Protocol</vt:lpstr>
      <vt:lpstr>Протокол ARP-Address Resolution Protocol</vt:lpstr>
      <vt:lpstr>Технологія локальних мереж Ethernet</vt:lpstr>
      <vt:lpstr>Технологія локальних мереж Ethernet</vt:lpstr>
      <vt:lpstr>Рівень доступу</vt:lpstr>
      <vt:lpstr>Рівень доступу</vt:lpstr>
      <vt:lpstr>Рівень доступу</vt:lpstr>
      <vt:lpstr>Рівень доступу</vt:lpstr>
      <vt:lpstr>Рівень доступу</vt:lpstr>
      <vt:lpstr>Рівень доступу</vt:lpstr>
      <vt:lpstr>Рівень розподілення</vt:lpstr>
      <vt:lpstr>Рівень розподілення</vt:lpstr>
      <vt:lpstr>Layer 3 Switching Layer 2 verses Layer 3 Switching</vt:lpstr>
      <vt:lpstr>Layer 3 Switching Types of Layer 3 Interfaces</vt:lpstr>
      <vt:lpstr>Layer 3 Switching Configuring a Routed Port on a Layer 3 Switch</vt:lpstr>
      <vt:lpstr>Fixed or Modular Fixed verses Modular Configuration</vt:lpstr>
      <vt:lpstr>Fixed or Modular Module Options for Cisco Switch Slots</vt:lpstr>
      <vt:lpstr>Підсумки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Internet and Its Uses</dc:title>
  <dc:creator>CLI</dc:creator>
  <cp:lastModifiedBy>MIK</cp:lastModifiedBy>
  <cp:revision>346</cp:revision>
  <cp:lastPrinted>1999-01-27T00:54:54Z</cp:lastPrinted>
  <dcterms:created xsi:type="dcterms:W3CDTF">2002-08-27T12:04:17Z</dcterms:created>
  <dcterms:modified xsi:type="dcterms:W3CDTF">2017-10-09T08:25:41Z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enita Bangloy">
    <vt:lpwstr>12.21.01 - Copyright date changed to 2002</vt:lpwstr>
  </property>
  <property fmtid="{D5CDD505-2E9C-101B-9397-08002B2CF9AE}" pid="3" name="Jenita ">
    <vt:lpwstr>12.21.01 - Line tool now defaults to 3 points size and black color. Previous version created white line which is not visible</vt:lpwstr>
  </property>
  <property fmtid="{D5CDD505-2E9C-101B-9397-08002B2CF9AE}" pid="4" name="JBangloy">
    <vt:lpwstr>12.21.01 - All remaining Helvetica changed to Arial</vt:lpwstr>
  </property>
</Properties>
</file>