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</p:sldMasterIdLst>
  <p:notesMasterIdLst>
    <p:notesMasterId r:id="rId46"/>
  </p:notesMasterIdLst>
  <p:handoutMasterIdLst>
    <p:handoutMasterId r:id="rId47"/>
  </p:handoutMasterIdLst>
  <p:sldIdLst>
    <p:sldId id="256" r:id="rId3"/>
    <p:sldId id="279" r:id="rId4"/>
    <p:sldId id="301" r:id="rId5"/>
    <p:sldId id="302" r:id="rId6"/>
    <p:sldId id="304" r:id="rId7"/>
    <p:sldId id="323" r:id="rId8"/>
    <p:sldId id="324" r:id="rId9"/>
    <p:sldId id="325" r:id="rId10"/>
    <p:sldId id="326" r:id="rId11"/>
    <p:sldId id="327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28" r:id="rId20"/>
    <p:sldId id="312" r:id="rId21"/>
    <p:sldId id="313" r:id="rId22"/>
    <p:sldId id="329" r:id="rId23"/>
    <p:sldId id="332" r:id="rId24"/>
    <p:sldId id="330" r:id="rId25"/>
    <p:sldId id="333" r:id="rId26"/>
    <p:sldId id="331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259" r:id="rId35"/>
    <p:sldId id="260" r:id="rId36"/>
    <p:sldId id="261" r:id="rId37"/>
    <p:sldId id="262" r:id="rId38"/>
    <p:sldId id="285" r:id="rId39"/>
    <p:sldId id="284" r:id="rId40"/>
    <p:sldId id="267" r:id="rId41"/>
    <p:sldId id="268" r:id="rId42"/>
    <p:sldId id="269" r:id="rId43"/>
    <p:sldId id="270" r:id="rId44"/>
    <p:sldId id="272" r:id="rId45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0330" autoAdjust="0"/>
  </p:normalViewPr>
  <p:slideViewPr>
    <p:cSldViewPr snapToGrid="0">
      <p:cViewPr varScale="1">
        <p:scale>
          <a:sx n="60" d="100"/>
          <a:sy n="60" d="100"/>
        </p:scale>
        <p:origin x="-1524" y="-7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64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2.xml"/><Relationship Id="rId18" Type="http://schemas.openxmlformats.org/officeDocument/2006/relationships/slide" Target="slides/slide29.xml"/><Relationship Id="rId3" Type="http://schemas.openxmlformats.org/officeDocument/2006/relationships/slide" Target="slides/slide5.xml"/><Relationship Id="rId21" Type="http://schemas.openxmlformats.org/officeDocument/2006/relationships/slide" Target="slides/slide32.xml"/><Relationship Id="rId7" Type="http://schemas.openxmlformats.org/officeDocument/2006/relationships/slide" Target="slides/slide14.xml"/><Relationship Id="rId12" Type="http://schemas.openxmlformats.org/officeDocument/2006/relationships/slide" Target="slides/slide20.xml"/><Relationship Id="rId17" Type="http://schemas.openxmlformats.org/officeDocument/2006/relationships/slide" Target="slides/slide28.xml"/><Relationship Id="rId2" Type="http://schemas.openxmlformats.org/officeDocument/2006/relationships/slide" Target="slides/slide4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3.xml"/><Relationship Id="rId6" Type="http://schemas.openxmlformats.org/officeDocument/2006/relationships/slide" Target="slides/slide13.xml"/><Relationship Id="rId11" Type="http://schemas.openxmlformats.org/officeDocument/2006/relationships/slide" Target="slides/slide19.xml"/><Relationship Id="rId5" Type="http://schemas.openxmlformats.org/officeDocument/2006/relationships/slide" Target="slides/slide12.xml"/><Relationship Id="rId15" Type="http://schemas.openxmlformats.org/officeDocument/2006/relationships/slide" Target="slides/slide26.xml"/><Relationship Id="rId10" Type="http://schemas.openxmlformats.org/officeDocument/2006/relationships/slide" Target="slides/slide17.xml"/><Relationship Id="rId19" Type="http://schemas.openxmlformats.org/officeDocument/2006/relationships/slide" Target="slides/slide30.xml"/><Relationship Id="rId4" Type="http://schemas.openxmlformats.org/officeDocument/2006/relationships/slide" Target="slides/slide11.xml"/><Relationship Id="rId9" Type="http://schemas.openxmlformats.org/officeDocument/2006/relationships/slide" Target="slides/slide16.xml"/><Relationship Id="rId1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Copyright © 2001, Cisco Systems, Inc. All rights reserved. Printed in USA.</a:t>
            </a:r>
            <a:br>
              <a:rPr lang="en-US" altLang="uk-UA" sz="800" b="1"/>
            </a:br>
            <a:r>
              <a:rPr lang="en-US" altLang="uk-UA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392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uk-UA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54DB31E3-43BD-489B-B585-985EE8FA0D5C}" type="slidenum">
              <a:rPr lang="en-US" altLang="uk-UA"/>
              <a:pPr/>
              <a:t>‹#›</a:t>
            </a:fld>
            <a:endParaRPr lang="en-US" altLang="uk-UA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62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2FA61-F433-48B1-9651-487BAFDC2E7F}" type="slidenum">
              <a:rPr lang="en-US" altLang="uk-UA"/>
              <a:pPr/>
              <a:t>1</a:t>
            </a:fld>
            <a:endParaRPr lang="en-US" altLang="uk-UA"/>
          </a:p>
        </p:txBody>
      </p:sp>
      <p:sp>
        <p:nvSpPr>
          <p:cNvPr id="137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9E39A-3BA5-43D5-B07B-A0109FDD8D03}" type="slidenum">
              <a:rPr lang="en-US" altLang="uk-UA"/>
              <a:pPr/>
              <a:t>10</a:t>
            </a:fld>
            <a:endParaRPr lang="en-US" altLang="uk-UA"/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B83846-9024-7C4F-A163-5F8E27AA2519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8.1.1.6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8.1.2.1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8.1.2.1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8.1.2.2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8.1.2.3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6F4329-8DEA-444B-9229-A52CA4B7B899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8.1.2.4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D0A88C-0B63-DF4B-BFCD-075DA185B799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8.1.2.5 and 8.1.2.6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658B9-C33C-465B-8385-5F17A168E838}" type="slidenum">
              <a:rPr lang="en-US" altLang="uk-UA"/>
              <a:pPr/>
              <a:t>18</a:t>
            </a:fld>
            <a:endParaRPr lang="en-US" altLang="uk-UA"/>
          </a:p>
        </p:txBody>
      </p:sp>
      <p:sp>
        <p:nvSpPr>
          <p:cNvPr id="139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8.1.3.1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A32A6-695E-422C-9959-79CA38620425}" type="slidenum">
              <a:rPr lang="en-US" altLang="uk-UA"/>
              <a:pPr/>
              <a:t>2</a:t>
            </a:fld>
            <a:endParaRPr lang="en-US" altLang="uk-UA"/>
          </a:p>
        </p:txBody>
      </p:sp>
      <p:sp>
        <p:nvSpPr>
          <p:cNvPr id="142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8.1.3.2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081C3-5D96-499D-B143-B0009F434090}" type="slidenum">
              <a:rPr lang="en-US" altLang="uk-UA"/>
              <a:pPr/>
              <a:t>21</a:t>
            </a:fld>
            <a:endParaRPr lang="en-US" altLang="uk-UA"/>
          </a:p>
        </p:txBody>
      </p:sp>
      <p:sp>
        <p:nvSpPr>
          <p:cNvPr id="139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8.1.3.3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012CF-959C-43BA-920E-A412309DE9D8}" type="slidenum">
              <a:rPr lang="en-US" altLang="uk-UA"/>
              <a:pPr/>
              <a:t>23</a:t>
            </a:fld>
            <a:endParaRPr lang="en-US" altLang="uk-UA"/>
          </a:p>
        </p:txBody>
      </p:sp>
      <p:sp>
        <p:nvSpPr>
          <p:cNvPr id="139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8.1.3.4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E4CA0-4F98-47C8-BEF9-3AEED71A88AF}" type="slidenum">
              <a:rPr lang="en-US" altLang="uk-UA"/>
              <a:pPr/>
              <a:t>25</a:t>
            </a:fld>
            <a:endParaRPr lang="en-US" altLang="uk-UA"/>
          </a:p>
        </p:txBody>
      </p:sp>
      <p:sp>
        <p:nvSpPr>
          <p:cNvPr id="139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8.1.3.5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8.1.4.1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8.1.4.3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8A5DA9-7DB1-7248-9C05-61318208F4DE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8.1.4.4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8.1.1.1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8A5DA9-7DB1-7248-9C05-61318208F4DE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8.1.4.4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27EE6-0587-B643-8AE4-3395E115027B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8.1.4.5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722882-7E70-6043-B58D-8E593AE71A70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8.1.4.6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427E5-C8FF-406F-A40F-CFFB5DEE93B5}" type="slidenum">
              <a:rPr lang="en-US" altLang="uk-UA"/>
              <a:pPr/>
              <a:t>33</a:t>
            </a:fld>
            <a:endParaRPr lang="en-US" altLang="uk-UA"/>
          </a:p>
        </p:txBody>
      </p:sp>
      <p:sp>
        <p:nvSpPr>
          <p:cNvPr id="138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9713D-E4CD-4B24-B440-FAE5921A924B}" type="slidenum">
              <a:rPr lang="en-US" altLang="uk-UA"/>
              <a:pPr/>
              <a:t>34</a:t>
            </a:fld>
            <a:endParaRPr lang="en-US" altLang="uk-UA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6D674-4260-40DC-8257-5E785750D49F}" type="slidenum">
              <a:rPr lang="en-US" altLang="uk-UA"/>
              <a:pPr/>
              <a:t>35</a:t>
            </a:fld>
            <a:endParaRPr lang="en-US" altLang="uk-UA"/>
          </a:p>
        </p:txBody>
      </p:sp>
      <p:sp>
        <p:nvSpPr>
          <p:cNvPr id="138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FEB8C7-98BC-4798-AADB-EFDEDC1150C4}" type="slidenum">
              <a:rPr lang="en-US" altLang="uk-UA"/>
              <a:pPr/>
              <a:t>36</a:t>
            </a:fld>
            <a:endParaRPr lang="en-US" altLang="uk-UA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75868-1FC6-4193-AB6B-9E43DA9C6E91}" type="slidenum">
              <a:rPr lang="en-US" altLang="uk-UA"/>
              <a:pPr/>
              <a:t>37</a:t>
            </a:fld>
            <a:endParaRPr lang="en-US" altLang="uk-UA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D159C-D3B2-440A-BC7B-5C7CF8FE31EB}" type="slidenum">
              <a:rPr lang="en-US" altLang="uk-UA"/>
              <a:pPr/>
              <a:t>38</a:t>
            </a:fld>
            <a:endParaRPr lang="en-US" altLang="uk-UA"/>
          </a:p>
        </p:txBody>
      </p:sp>
      <p:sp>
        <p:nvSpPr>
          <p:cNvPr id="143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378D7-72F4-4ACA-9BE2-FC010B7C79CC}" type="slidenum">
              <a:rPr lang="en-US" altLang="uk-UA"/>
              <a:pPr/>
              <a:t>39</a:t>
            </a:fld>
            <a:endParaRPr lang="en-US" altLang="uk-UA"/>
          </a:p>
        </p:txBody>
      </p:sp>
      <p:sp>
        <p:nvSpPr>
          <p:cNvPr id="140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8.1.1.2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4F5AD-4872-4D30-92D9-F3B486ECF3F4}" type="slidenum">
              <a:rPr lang="en-US" altLang="uk-UA"/>
              <a:pPr/>
              <a:t>40</a:t>
            </a:fld>
            <a:endParaRPr lang="en-US" altLang="uk-UA"/>
          </a:p>
        </p:txBody>
      </p:sp>
      <p:sp>
        <p:nvSpPr>
          <p:cNvPr id="140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01596-277D-492C-BF33-5EAC4E24BF10}" type="slidenum">
              <a:rPr lang="en-US" altLang="uk-UA"/>
              <a:pPr/>
              <a:t>41</a:t>
            </a:fld>
            <a:endParaRPr lang="en-US" altLang="uk-UA"/>
          </a:p>
        </p:txBody>
      </p:sp>
      <p:sp>
        <p:nvSpPr>
          <p:cNvPr id="140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6DAF5-19A9-4760-97F3-18E93BB7D4EC}" type="slidenum">
              <a:rPr lang="en-US" altLang="uk-UA"/>
              <a:pPr/>
              <a:t>42</a:t>
            </a:fld>
            <a:endParaRPr lang="en-US" altLang="uk-UA"/>
          </a:p>
        </p:txBody>
      </p:sp>
      <p:sp>
        <p:nvSpPr>
          <p:cNvPr id="140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CDEED-AD92-4079-A981-F54D71EBE58B}" type="slidenum">
              <a:rPr lang="en-US" altLang="uk-UA"/>
              <a:pPr/>
              <a:t>43</a:t>
            </a:fld>
            <a:endParaRPr lang="en-US" altLang="uk-UA"/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8.1.1.5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B0A23-8809-4CAA-A111-1FBF62C30261}" type="slidenum">
              <a:rPr lang="en-US" altLang="uk-UA"/>
              <a:pPr/>
              <a:t>6</a:t>
            </a:fld>
            <a:endParaRPr lang="en-US" altLang="uk-UA"/>
          </a:p>
        </p:txBody>
      </p:sp>
      <p:sp>
        <p:nvSpPr>
          <p:cNvPr id="142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925FC-EF87-4C50-B135-1E0254A42893}" type="slidenum">
              <a:rPr lang="en-US" altLang="uk-UA"/>
              <a:pPr/>
              <a:t>7</a:t>
            </a:fld>
            <a:endParaRPr lang="en-US" altLang="uk-UA"/>
          </a:p>
        </p:txBody>
      </p:sp>
      <p:sp>
        <p:nvSpPr>
          <p:cNvPr id="142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85DB6-9F7D-4627-85E8-886359003A66}" type="slidenum">
              <a:rPr lang="en-US" altLang="uk-UA"/>
              <a:pPr/>
              <a:t>8</a:t>
            </a:fld>
            <a:endParaRPr lang="en-US" altLang="uk-UA"/>
          </a:p>
        </p:txBody>
      </p:sp>
      <p:sp>
        <p:nvSpPr>
          <p:cNvPr id="143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2D752-821B-4FF5-854A-46EAA823AFED}" type="slidenum">
              <a:rPr lang="en-US" altLang="uk-UA"/>
              <a:pPr/>
              <a:t>9</a:t>
            </a:fld>
            <a:endParaRPr lang="en-US" altLang="uk-UA"/>
          </a:p>
        </p:txBody>
      </p:sp>
      <p:sp>
        <p:nvSpPr>
          <p:cNvPr id="143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uk-UA"/>
          </a:p>
        </p:txBody>
      </p:sp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7444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I Chapter 6</a:t>
            </a:r>
          </a:p>
        </p:txBody>
      </p:sp>
      <p:sp>
        <p:nvSpPr>
          <p:cNvPr id="957446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13C67AB4-A95E-42B7-8EE0-F1A0A4D1AD20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grpSp>
        <p:nvGrpSpPr>
          <p:cNvPr id="957447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57448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49" name="Rectangle 9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0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1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2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3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4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5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6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7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8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9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0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1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2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  <p:pic>
        <p:nvPicPr>
          <p:cNvPr id="957467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777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5318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7280749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5225895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7723583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8670473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092344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895806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625107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4735828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10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719691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498901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161365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964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227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68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1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3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4472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6476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1 Chapter 6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507A9195-3101-4037-BF3F-E5050BB79391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9564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551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Segue and Q&amp;A</a:t>
            </a:r>
          </a:p>
        </p:txBody>
      </p:sp>
      <p:sp>
        <p:nvSpPr>
          <p:cNvPr id="959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Subtitle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BSCI Module 6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80B639C5-E334-464F-93CF-DDE6C91546E1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IP-</a:t>
            </a:r>
            <a:r>
              <a:rPr lang="uk-UA" altLang="uk-UA"/>
              <a:t>адресація</a:t>
            </a:r>
            <a:endParaRPr lang="en-US" altLang="uk-UA"/>
          </a:p>
        </p:txBody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909763"/>
            <a:ext cx="7940675" cy="4559300"/>
          </a:xfrm>
        </p:spPr>
        <p:txBody>
          <a:bodyPr/>
          <a:lstStyle/>
          <a:p>
            <a:pPr marL="457200" indent="-457200"/>
            <a:r>
              <a:rPr lang="uk-UA" altLang="uk-UA" dirty="0" smtClean="0"/>
              <a:t>IP-адреса </a:t>
            </a:r>
            <a:r>
              <a:rPr lang="uk-UA" altLang="uk-UA" dirty="0"/>
              <a:t>та мережева маска</a:t>
            </a:r>
          </a:p>
          <a:p>
            <a:pPr marL="457200" indent="-457200"/>
            <a:r>
              <a:rPr lang="uk-UA" altLang="uk-UA" dirty="0" smtClean="0"/>
              <a:t>Структура адреси </a:t>
            </a:r>
            <a:r>
              <a:rPr lang="en-US" altLang="uk-UA" dirty="0" smtClean="0"/>
              <a:t>IPv4</a:t>
            </a:r>
          </a:p>
          <a:p>
            <a:pPr marL="457200" indent="-457200"/>
            <a:r>
              <a:rPr lang="uk-UA" altLang="uk-UA" dirty="0" smtClean="0"/>
              <a:t>Використання </a:t>
            </a:r>
            <a:r>
              <a:rPr lang="uk-UA" altLang="uk-UA" dirty="0"/>
              <a:t>IP-адрес та масок</a:t>
            </a:r>
          </a:p>
          <a:p>
            <a:pPr marL="457200" indent="-457200"/>
            <a:r>
              <a:rPr lang="uk-UA" altLang="uk-UA" dirty="0"/>
              <a:t>Класи IP-адрес</a:t>
            </a:r>
          </a:p>
          <a:p>
            <a:pPr marL="457200" indent="-457200"/>
            <a:r>
              <a:rPr lang="uk-UA" altLang="uk-UA" dirty="0"/>
              <a:t>Методи отримання IP-адреси</a:t>
            </a:r>
            <a:endParaRPr lang="en-US" altLang="uk-UA" dirty="0"/>
          </a:p>
          <a:p>
            <a:pPr marL="457200" indent="-457200"/>
            <a:r>
              <a:rPr lang="en-US" dirty="0" smtClean="0"/>
              <a:t>unicast, broadcast, multicast IPv4 </a:t>
            </a:r>
            <a:r>
              <a:rPr lang="uk-UA" dirty="0" smtClean="0"/>
              <a:t>адреси</a:t>
            </a:r>
            <a:r>
              <a:rPr lang="en-US" dirty="0" smtClean="0"/>
              <a:t>.</a:t>
            </a:r>
          </a:p>
          <a:p>
            <a:pPr marL="457200" indent="-457200"/>
            <a:endParaRPr lang="en-US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82588"/>
            <a:ext cx="8145462" cy="838200"/>
          </a:xfrm>
        </p:spPr>
        <p:txBody>
          <a:bodyPr/>
          <a:lstStyle/>
          <a:p>
            <a:r>
              <a:rPr lang="uk-UA" altLang="uk-UA"/>
              <a:t>Структура </a:t>
            </a:r>
            <a:r>
              <a:rPr lang="en-US" altLang="uk-UA"/>
              <a:t>IP</a:t>
            </a:r>
            <a:r>
              <a:rPr lang="uk-UA" altLang="uk-UA"/>
              <a:t>-адреси</a:t>
            </a:r>
            <a:endParaRPr lang="en-US" altLang="uk-UA"/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Опис структури </a:t>
            </a:r>
            <a:r>
              <a:rPr lang="en-US" altLang="uk-UA"/>
              <a:t>IP</a:t>
            </a:r>
            <a:r>
              <a:rPr lang="uk-UA" altLang="uk-UA"/>
              <a:t>-адреси</a:t>
            </a:r>
            <a:endParaRPr lang="en-US" altLang="uk-UA"/>
          </a:p>
          <a:p>
            <a:pPr>
              <a:buFont typeface="Symbol" pitchFamily="18" charset="2"/>
              <a:buNone/>
            </a:pPr>
            <a:endParaRPr lang="en-US" altLang="uk-UA"/>
          </a:p>
          <a:p>
            <a:pPr>
              <a:buFont typeface="Symbol" pitchFamily="18" charset="2"/>
              <a:buNone/>
            </a:pPr>
            <a:endParaRPr lang="en-US" altLang="uk-UA"/>
          </a:p>
          <a:p>
            <a:endParaRPr lang="en-US" altLang="uk-UA"/>
          </a:p>
        </p:txBody>
      </p:sp>
      <p:pic>
        <p:nvPicPr>
          <p:cNvPr id="138138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882775"/>
            <a:ext cx="8393113" cy="474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8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48" y="457200"/>
            <a:ext cx="8765628" cy="583324"/>
          </a:xfrm>
        </p:spPr>
        <p:txBody>
          <a:bodyPr/>
          <a:lstStyle/>
          <a:p>
            <a:pPr eaLnBrk="1" hangingPunct="1"/>
            <a:r>
              <a:rPr lang="uk-UA" sz="2800" dirty="0" smtClean="0">
                <a:latin typeface="Arial" charset="0"/>
              </a:rPr>
              <a:t>Перетворення </a:t>
            </a:r>
            <a:r>
              <a:rPr lang="uk-UA" sz="2800" dirty="0">
                <a:latin typeface="Arial" charset="0"/>
              </a:rPr>
              <a:t>з десяткової системи в двійкову</a:t>
            </a:r>
            <a:endParaRPr lang="en-US" sz="2800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2" y="1765201"/>
            <a:ext cx="7409220" cy="334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4405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2" y="293010"/>
            <a:ext cx="8815473" cy="89603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Subnet Mask</a:t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Network Portion and Host Portion of an IPv4 Address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358" y="4637768"/>
            <a:ext cx="81662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To define the network and host portions of an address, a devices use a separate 32-bit pattern called a subnet </a:t>
            </a:r>
            <a:r>
              <a:rPr lang="en-US" dirty="0" smtClean="0"/>
              <a:t>mask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subnet mask does not actually contain the network or host portion of an IPv4 address, it just says where to look for these portions in a given IPv4 address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30" y="1282029"/>
            <a:ext cx="5485039" cy="322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6004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2" y="293010"/>
            <a:ext cx="8815473" cy="896038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Subnet Mask</a:t>
            </a:r>
            <a:br>
              <a:rPr lang="en-US" sz="18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Network Portion and Host Portion of an IPv4 Address</a:t>
            </a:r>
            <a:endParaRPr lang="en-US" sz="2400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780721"/>
            <a:ext cx="7895771" cy="48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0" y="1538514"/>
            <a:ext cx="32657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Subnet Masks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037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Subnet Mask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Examining the Prefix Length</a:t>
            </a:r>
            <a:endParaRPr lang="en-US" dirty="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3" y="1716312"/>
            <a:ext cx="8355095" cy="437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230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5" y="1306284"/>
            <a:ext cx="3945507" cy="33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Subnet Mask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Network, Host, and Broadcast Address</a:t>
            </a:r>
            <a:endParaRPr lang="en-US" dirty="0">
              <a:latin typeface="Arial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903" y="3162700"/>
            <a:ext cx="6759097" cy="31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4736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3" y="1306283"/>
            <a:ext cx="3945507" cy="33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Subnet Mask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First Host and Last Host Addresses</a:t>
            </a:r>
            <a:endParaRPr lang="en-US" dirty="0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42" y="4088720"/>
            <a:ext cx="6885188" cy="223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810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Subnet Mask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Bitwise AND Operation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4" y="1543278"/>
            <a:ext cx="7818333" cy="413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4237" y="5912663"/>
            <a:ext cx="79601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 AND 1 =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   1 AND 0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   0 AND 1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   0 AND 0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950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09550"/>
            <a:ext cx="8145462" cy="838200"/>
          </a:xfrm>
        </p:spPr>
        <p:txBody>
          <a:bodyPr/>
          <a:lstStyle/>
          <a:p>
            <a:r>
              <a:rPr lang="uk-UA" altLang="uk-UA" sz="3200"/>
              <a:t>Методи отримання</a:t>
            </a:r>
            <a:r>
              <a:rPr lang="en-US" altLang="uk-UA" sz="3200"/>
              <a:t> IP</a:t>
            </a:r>
            <a:r>
              <a:rPr lang="uk-UA" altLang="uk-UA" sz="3200"/>
              <a:t>-адрес</a:t>
            </a:r>
            <a:endParaRPr lang="en-US" altLang="uk-UA" sz="3200"/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Огляд методів призначення </a:t>
            </a:r>
            <a:r>
              <a:rPr lang="en-US" altLang="uk-UA"/>
              <a:t>IP</a:t>
            </a:r>
            <a:r>
              <a:rPr lang="uk-UA" altLang="uk-UA"/>
              <a:t>-адрес</a:t>
            </a:r>
            <a:endParaRPr lang="en-US" altLang="uk-UA"/>
          </a:p>
          <a:p>
            <a:pPr lvl="1"/>
            <a:r>
              <a:rPr lang="uk-UA" altLang="uk-UA"/>
              <a:t>Статичне призначення</a:t>
            </a:r>
            <a:r>
              <a:rPr lang="en-US" altLang="uk-UA"/>
              <a:t> </a:t>
            </a:r>
          </a:p>
          <a:p>
            <a:pPr lvl="1"/>
            <a:r>
              <a:rPr lang="uk-UA" altLang="uk-UA"/>
              <a:t>Динамічне призначення</a:t>
            </a:r>
            <a:endParaRPr lang="en-US" altLang="uk-UA"/>
          </a:p>
        </p:txBody>
      </p:sp>
      <p:pic>
        <p:nvPicPr>
          <p:cNvPr id="13977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2708275"/>
            <a:ext cx="5756275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5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Unicast, Broadcast, and Multicast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Assigning a Static IPv4 Address to a Host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335" y="1675594"/>
            <a:ext cx="359092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LAN Interface Properties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86518" y="1704622"/>
            <a:ext cx="426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Configuring a Static IPv4 Address</a:t>
            </a:r>
            <a:endParaRPr 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2" y="2052889"/>
            <a:ext cx="3943647" cy="40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518" y="2052889"/>
            <a:ext cx="4410859" cy="384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68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Мережевий рівень та </a:t>
            </a:r>
            <a:r>
              <a:rPr lang="en-US" altLang="uk-UA"/>
              <a:t>IP</a:t>
            </a:r>
            <a:r>
              <a:rPr lang="uk-UA" altLang="uk-UA"/>
              <a:t> протокол</a:t>
            </a:r>
            <a:endParaRPr lang="en-US" altLang="uk-UA"/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Протоколи мережевого рівня</a:t>
            </a:r>
            <a:endParaRPr lang="en-US" altLang="uk-UA"/>
          </a:p>
        </p:txBody>
      </p:sp>
      <p:pic>
        <p:nvPicPr>
          <p:cNvPr id="1424389" name="Picture 5" descr="L_TKSM_5_physical_network_layer_protoc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312988"/>
            <a:ext cx="76962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Unicast, Broadcast, and Multicast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Assigning a Dynamic IPv4 Address to a Host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7029" y="4352756"/>
            <a:ext cx="2641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" y="5152571"/>
            <a:ext cx="8244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DHCP </a:t>
            </a:r>
            <a:r>
              <a:rPr lang="en-US" sz="2000" dirty="0" smtClean="0"/>
              <a:t>- preferred </a:t>
            </a:r>
            <a:r>
              <a:rPr lang="en-US" sz="2000" dirty="0"/>
              <a:t>method of </a:t>
            </a:r>
            <a:r>
              <a:rPr lang="en-US" sz="2000" dirty="0" smtClean="0"/>
              <a:t>“leasing” </a:t>
            </a:r>
            <a:r>
              <a:rPr lang="en-US" sz="2000" dirty="0"/>
              <a:t>IPv4 addresses to hosts on large </a:t>
            </a:r>
            <a:r>
              <a:rPr lang="en-US" sz="2000" dirty="0" smtClean="0"/>
              <a:t>networks, reduces </a:t>
            </a:r>
            <a:r>
              <a:rPr lang="en-US" sz="2000" dirty="0"/>
              <a:t>the burden on network support staff and virtually eliminates entry </a:t>
            </a:r>
            <a:r>
              <a:rPr lang="en-US" sz="2000" dirty="0" smtClean="0"/>
              <a:t>errors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10" y="1447347"/>
            <a:ext cx="3943335" cy="34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45" y="1447347"/>
            <a:ext cx="47720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8297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61938"/>
            <a:ext cx="8145462" cy="838200"/>
          </a:xfrm>
        </p:spPr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Відмінності між одноадресною, багатоадресною та широкомовною адресацією</a:t>
            </a:r>
            <a:r>
              <a:rPr lang="en-US" altLang="uk-UA"/>
              <a:t> </a:t>
            </a:r>
          </a:p>
        </p:txBody>
      </p:sp>
      <p:pic>
        <p:nvPicPr>
          <p:cNvPr id="139162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392363"/>
            <a:ext cx="8151813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7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Unicast, Broadcast, and Multicast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Unicast Transmission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70" y="1556071"/>
            <a:ext cx="8222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In an IPv4 network, the hosts can communicate one of three different ways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b="1" dirty="0"/>
              <a:t>Unicast</a:t>
            </a:r>
            <a:r>
              <a:rPr lang="en-US" dirty="0"/>
              <a:t> - the process of sending a packet from one host to an individual host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29" y="3290635"/>
            <a:ext cx="3527648" cy="345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772229" y="4542971"/>
            <a:ext cx="1451428" cy="595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196114" y="4601028"/>
            <a:ext cx="885371" cy="595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45954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301625"/>
            <a:ext cx="8145462" cy="838200"/>
          </a:xfrm>
        </p:spPr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Відмінності між одноадресною, багатоадресною та широкомовною адресацією</a:t>
            </a:r>
            <a:endParaRPr lang="en-US" altLang="uk-UA"/>
          </a:p>
        </p:txBody>
      </p:sp>
      <p:pic>
        <p:nvPicPr>
          <p:cNvPr id="139366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2133600"/>
            <a:ext cx="760095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7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Unicast, Broadcast, and Multicast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Broadcast Transmission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79492"/>
            <a:ext cx="8733677" cy="71399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 smtClean="0"/>
              <a:t>Broadcast</a:t>
            </a:r>
            <a:r>
              <a:rPr lang="en-US" dirty="0"/>
              <a:t> - the process of sending a packet from one host to all hosts in the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66" y="2081237"/>
            <a:ext cx="4880438" cy="438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1620142" y="3933371"/>
            <a:ext cx="1364342" cy="7837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4020457" y="3979098"/>
            <a:ext cx="1103085" cy="885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860800" y="4325256"/>
            <a:ext cx="449943" cy="12428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763142" y="4311213"/>
            <a:ext cx="464457" cy="921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77142" y="2778044"/>
            <a:ext cx="2286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Routers do not forward a limited </a:t>
            </a:r>
            <a:r>
              <a:rPr lang="en-US" dirty="0" smtClean="0"/>
              <a:t>broadcast!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60570" y="2778044"/>
            <a:ext cx="348342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Directed broadcast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estination 172.16.4.255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Hosts within the 172.16.4.0/24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41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60350"/>
            <a:ext cx="8145463" cy="838200"/>
          </a:xfrm>
        </p:spPr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Відмінності між одноадресною, багатоадресною та широкомовною адресацією</a:t>
            </a:r>
            <a:endParaRPr lang="en-US" altLang="uk-UA"/>
          </a:p>
        </p:txBody>
      </p:sp>
      <p:pic>
        <p:nvPicPr>
          <p:cNvPr id="1395716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166938"/>
            <a:ext cx="7421562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IPv4 Unicast, Broadcast, and Multicast</a:t>
            </a:r>
            <a:br>
              <a:rPr lang="en-US" sz="1800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Multicast</a:t>
            </a:r>
            <a:r>
              <a:rPr lang="en-US" dirty="0" smtClean="0">
                <a:latin typeface="Arial" charset="0"/>
              </a:rPr>
              <a:t> Transmission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566" y="1452063"/>
            <a:ext cx="8733677" cy="508641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Multicast</a:t>
            </a:r>
            <a:r>
              <a:rPr lang="en-US" dirty="0"/>
              <a:t> - the process of sending a packet from one host to a selected group of hosts, possibly in different </a:t>
            </a:r>
            <a:r>
              <a:rPr lang="en-US" dirty="0" smtClean="0"/>
              <a:t>networks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educes </a:t>
            </a:r>
            <a:r>
              <a:rPr lang="en-US" dirty="0"/>
              <a:t>traffic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Reserved </a:t>
            </a:r>
            <a:r>
              <a:rPr lang="en-US" dirty="0"/>
              <a:t>for addressing multicast </a:t>
            </a:r>
            <a:r>
              <a:rPr lang="en-US" dirty="0" smtClean="0"/>
              <a:t>groups - </a:t>
            </a:r>
            <a:r>
              <a:rPr lang="en-US" dirty="0"/>
              <a:t>224.0.0.0 to 239.255.255.255.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Link local - </a:t>
            </a:r>
            <a:r>
              <a:rPr lang="en-US" dirty="0"/>
              <a:t> 224.0.0.0 to </a:t>
            </a:r>
            <a:r>
              <a:rPr lang="en-US" dirty="0" smtClean="0"/>
              <a:t>224.0.0.255 (Example: routing </a:t>
            </a:r>
            <a:r>
              <a:rPr lang="en-US" dirty="0"/>
              <a:t>information exchanged by routing </a:t>
            </a:r>
            <a:r>
              <a:rPr lang="en-US" dirty="0" smtClean="0"/>
              <a:t>protocols)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/>
              <a:t>scoped addresses </a:t>
            </a:r>
            <a:r>
              <a:rPr lang="en-US" dirty="0" smtClean="0"/>
              <a:t>- 224.0.1.0 </a:t>
            </a:r>
            <a:r>
              <a:rPr lang="en-US" dirty="0"/>
              <a:t>to </a:t>
            </a:r>
            <a:r>
              <a:rPr lang="en-US" dirty="0" smtClean="0"/>
              <a:t>238.255.255.255 (Example: 224.0.1.1 </a:t>
            </a:r>
            <a:r>
              <a:rPr lang="en-US" dirty="0"/>
              <a:t>has been reserved for Network Time </a:t>
            </a:r>
            <a:r>
              <a:rPr lang="en-US" dirty="0" smtClean="0"/>
              <a:t>Protocol)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18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IPv4 Address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Public and Private IPv4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address blocks are:</a:t>
            </a:r>
          </a:p>
          <a:p>
            <a:r>
              <a:rPr lang="en-US" dirty="0" smtClean="0"/>
              <a:t>Hosts that do not require access to the Internet can use private addresses</a:t>
            </a:r>
          </a:p>
          <a:p>
            <a:r>
              <a:rPr lang="en-US" dirty="0" smtClean="0"/>
              <a:t>10.0.0.0 </a:t>
            </a:r>
            <a:r>
              <a:rPr lang="en-US" dirty="0"/>
              <a:t>to 10.255.255.255 (10.0.0.0/8)</a:t>
            </a:r>
          </a:p>
          <a:p>
            <a:r>
              <a:rPr lang="en-US" dirty="0"/>
              <a:t>172.16.0.0 to 172.31.255.255 (172.16.0.0/12)</a:t>
            </a:r>
          </a:p>
          <a:p>
            <a:r>
              <a:rPr lang="en-US" dirty="0"/>
              <a:t>192.168.0.0 to 192.168.255.255 (192.168.0.0/16)</a:t>
            </a:r>
          </a:p>
          <a:p>
            <a:pPr marL="0" indent="0">
              <a:buNone/>
            </a:pPr>
            <a:r>
              <a:rPr lang="en-US" b="1" dirty="0" smtClean="0"/>
              <a:t>Shared </a:t>
            </a:r>
            <a:r>
              <a:rPr lang="en-US" b="1" dirty="0"/>
              <a:t>address space </a:t>
            </a:r>
            <a:r>
              <a:rPr lang="en-US" b="1" dirty="0" smtClean="0"/>
              <a:t>addresses: </a:t>
            </a:r>
          </a:p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globally </a:t>
            </a:r>
            <a:r>
              <a:rPr lang="en-US" dirty="0" smtClean="0"/>
              <a:t>routable</a:t>
            </a:r>
          </a:p>
          <a:p>
            <a:r>
              <a:rPr lang="en-US" dirty="0"/>
              <a:t>I</a:t>
            </a:r>
            <a:r>
              <a:rPr lang="en-US" dirty="0" smtClean="0"/>
              <a:t>ntended </a:t>
            </a:r>
            <a:r>
              <a:rPr lang="en-US" dirty="0"/>
              <a:t>only for use in service provider </a:t>
            </a:r>
            <a:r>
              <a:rPr lang="en-US" dirty="0" smtClean="0"/>
              <a:t>networks</a:t>
            </a:r>
          </a:p>
          <a:p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block is </a:t>
            </a:r>
            <a:r>
              <a:rPr lang="en-US" dirty="0" smtClean="0"/>
              <a:t>100.64.0.0/10</a:t>
            </a:r>
          </a:p>
        </p:txBody>
      </p:sp>
    </p:spTree>
    <p:extLst>
      <p:ext uri="{BB962C8B-B14F-4D97-AF65-F5344CB8AC3E}">
        <p14:creationId xmlns:p14="http://schemas.microsoft.com/office/powerpoint/2010/main" val="5789310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IPv4 Address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Special Use IPv4 Addresses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79492"/>
            <a:ext cx="8733677" cy="5311594"/>
          </a:xfrm>
        </p:spPr>
        <p:txBody>
          <a:bodyPr/>
          <a:lstStyle/>
          <a:p>
            <a:r>
              <a:rPr lang="en-US" b="1" dirty="0"/>
              <a:t>Network and Broadcast a</a:t>
            </a:r>
            <a:r>
              <a:rPr lang="en-US" b="1" dirty="0" smtClean="0"/>
              <a:t>ddresses</a:t>
            </a:r>
            <a:r>
              <a:rPr lang="en-US" dirty="0" smtClean="0"/>
              <a:t> - </a:t>
            </a:r>
            <a:r>
              <a:rPr lang="en-US" dirty="0"/>
              <a:t>within each network the first and last addresses cannot be assigned to </a:t>
            </a:r>
            <a:r>
              <a:rPr lang="en-US" dirty="0" smtClean="0"/>
              <a:t>hosts</a:t>
            </a:r>
            <a:endParaRPr lang="en-US" dirty="0"/>
          </a:p>
          <a:p>
            <a:r>
              <a:rPr lang="en-US" b="1" dirty="0" smtClean="0"/>
              <a:t>Loopback </a:t>
            </a:r>
            <a:r>
              <a:rPr lang="en-US" b="1" dirty="0"/>
              <a:t>address </a:t>
            </a:r>
            <a:r>
              <a:rPr lang="en-US" b="1" dirty="0" smtClean="0"/>
              <a:t>- </a:t>
            </a:r>
            <a:r>
              <a:rPr lang="en-US" dirty="0" smtClean="0"/>
              <a:t>127.0.0.1 a </a:t>
            </a:r>
            <a:r>
              <a:rPr lang="en-US" dirty="0"/>
              <a:t>special address that hosts use to direct traffic to </a:t>
            </a:r>
            <a:r>
              <a:rPr lang="en-US" dirty="0" smtClean="0"/>
              <a:t>themselves (addresses </a:t>
            </a:r>
            <a:r>
              <a:rPr lang="en-US" dirty="0"/>
              <a:t>127.0.0.0 to 127.255.255.255 are </a:t>
            </a:r>
            <a:r>
              <a:rPr lang="en-US" dirty="0" smtClean="0"/>
              <a:t>reserved)</a:t>
            </a:r>
            <a:endParaRPr lang="en-US" dirty="0"/>
          </a:p>
          <a:p>
            <a:r>
              <a:rPr lang="en-US" b="1" dirty="0" smtClean="0"/>
              <a:t>Link-Local address - </a:t>
            </a:r>
            <a:r>
              <a:rPr lang="en-US" dirty="0"/>
              <a:t>169.254.0.0 to 169.254.255.255 (169.254.0.0/16) </a:t>
            </a:r>
            <a:r>
              <a:rPr lang="en-US" dirty="0" smtClean="0"/>
              <a:t>addresses </a:t>
            </a:r>
            <a:r>
              <a:rPr lang="en-US" dirty="0"/>
              <a:t>can be automatically assigned to the local </a:t>
            </a:r>
            <a:r>
              <a:rPr lang="en-US" dirty="0" smtClean="0"/>
              <a:t>host</a:t>
            </a:r>
            <a:endParaRPr lang="en-US" dirty="0"/>
          </a:p>
          <a:p>
            <a:r>
              <a:rPr lang="en-US" b="1" dirty="0" smtClean="0"/>
              <a:t>TEST-NET addresses </a:t>
            </a:r>
            <a:r>
              <a:rPr lang="en-US" dirty="0" smtClean="0"/>
              <a:t>- 192.0.2.0 </a:t>
            </a:r>
            <a:r>
              <a:rPr lang="en-US" dirty="0"/>
              <a:t>to 192.0.2.255 (192.0.2.0/24) </a:t>
            </a:r>
            <a:r>
              <a:rPr lang="en-US" dirty="0" smtClean="0"/>
              <a:t>set </a:t>
            </a:r>
            <a:r>
              <a:rPr lang="en-US" dirty="0"/>
              <a:t>aside for teaching and learning </a:t>
            </a:r>
            <a:r>
              <a:rPr lang="en-US" dirty="0" smtClean="0"/>
              <a:t>purposes, used </a:t>
            </a:r>
            <a:r>
              <a:rPr lang="en-US" dirty="0"/>
              <a:t>in documentation and network examples</a:t>
            </a:r>
            <a:endParaRPr lang="en-US" dirty="0" smtClean="0"/>
          </a:p>
          <a:p>
            <a:r>
              <a:rPr lang="en-US" b="1" dirty="0" smtClean="0"/>
              <a:t>Experimental addresses - </a:t>
            </a:r>
            <a:r>
              <a:rPr lang="en-US" dirty="0"/>
              <a:t> 240.0.0.0 to 255.255.255.254 are listed as reserved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919540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IPv4 Address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Legacy </a:t>
            </a:r>
            <a:r>
              <a:rPr lang="en-US" dirty="0" err="1" smtClean="0">
                <a:latin typeface="Arial" charset="0"/>
              </a:rPr>
              <a:t>Classful</a:t>
            </a:r>
            <a:r>
              <a:rPr lang="en-US" dirty="0" smtClean="0">
                <a:latin typeface="Arial" charset="0"/>
              </a:rPr>
              <a:t> Addressing</a:t>
            </a:r>
            <a:endParaRPr lang="en-US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4" y="1265955"/>
            <a:ext cx="8441930" cy="522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9287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Двійковий запис</a:t>
            </a:r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10" y="1480441"/>
            <a:ext cx="6622545" cy="46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577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IPv4 Address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Legacy </a:t>
            </a:r>
            <a:r>
              <a:rPr lang="en-US" dirty="0" err="1" smtClean="0">
                <a:latin typeface="Arial" charset="0"/>
              </a:rPr>
              <a:t>Classful</a:t>
            </a:r>
            <a:r>
              <a:rPr lang="en-US" dirty="0" smtClean="0">
                <a:latin typeface="Arial" charset="0"/>
              </a:rPr>
              <a:t> Addressing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286" y="1654629"/>
            <a:ext cx="8592457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Classless </a:t>
            </a:r>
            <a:r>
              <a:rPr lang="en-US" b="1" dirty="0" smtClean="0"/>
              <a:t>Addressing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ormal </a:t>
            </a:r>
            <a:r>
              <a:rPr lang="en-US" dirty="0"/>
              <a:t>name is Classless Inter-Domain Routing (CIDR, pronounced “</a:t>
            </a:r>
            <a:r>
              <a:rPr lang="en-US" dirty="0" smtClean="0"/>
              <a:t>cider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reated </a:t>
            </a:r>
            <a:r>
              <a:rPr lang="en-US" dirty="0"/>
              <a:t>a new set of standards that allowed service providers to allocate IPv4 addresses on any address bit boundary (prefix length) instead of only by a class A, B, or C </a:t>
            </a:r>
            <a:r>
              <a:rPr lang="en-US" dirty="0" smtClean="0"/>
              <a:t>address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666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IPv4 Address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Assignment of IP Addresses</a:t>
            </a:r>
            <a:endParaRPr lang="en-US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191" y="1493967"/>
            <a:ext cx="496161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Regional </a:t>
            </a:r>
            <a:r>
              <a:rPr lang="en-US" dirty="0"/>
              <a:t>Internet Registries (</a:t>
            </a:r>
            <a:r>
              <a:rPr lang="en-US" dirty="0" smtClean="0"/>
              <a:t>RIRs)</a:t>
            </a:r>
          </a:p>
          <a:p>
            <a:pPr algn="l"/>
            <a:r>
              <a:rPr lang="en-US" dirty="0" smtClean="0"/>
              <a:t>The </a:t>
            </a:r>
            <a:r>
              <a:rPr lang="en-US" dirty="0"/>
              <a:t>major registries are: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19" y="2529632"/>
            <a:ext cx="6789910" cy="36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0821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Types of IPv4 Address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Assignment of IP Addresses</a:t>
            </a:r>
            <a:endParaRPr lang="en-US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10" y="1412421"/>
            <a:ext cx="6715905" cy="432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20058" y="3676937"/>
            <a:ext cx="219891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Tier 2 ISPs generally focus on business customers.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458857" y="5560569"/>
            <a:ext cx="25400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/>
              <a:t>Tier 3 ISPs purchase their Internet service from Tier 2 ISPs.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12058" y="5575883"/>
            <a:ext cx="270691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dirty="0"/>
              <a:t>Tier 3 ISPs often bundle Internet connectivity as a part of network and computer service contracts for their customers.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0743" y="2322286"/>
            <a:ext cx="245291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/>
              <a:t>ISPs </a:t>
            </a:r>
            <a:r>
              <a:rPr lang="en-US" sz="1600" dirty="0"/>
              <a:t>are large national or international ISPs that are directly connected to the Internet backbone. </a:t>
            </a:r>
          </a:p>
        </p:txBody>
      </p:sp>
    </p:spTree>
    <p:extLst>
      <p:ext uri="{BB962C8B-B14F-4D97-AF65-F5344CB8AC3E}">
        <p14:creationId xmlns:p14="http://schemas.microsoft.com/office/powerpoint/2010/main" val="33715360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41313"/>
            <a:ext cx="8145463" cy="838200"/>
          </a:xfrm>
        </p:spPr>
        <p:txBody>
          <a:bodyPr/>
          <a:lstStyle/>
          <a:p>
            <a:r>
              <a:rPr lang="uk-UA" altLang="uk-UA"/>
              <a:t>Структура </a:t>
            </a:r>
            <a:r>
              <a:rPr lang="en-US" altLang="uk-UA"/>
              <a:t>IP</a:t>
            </a:r>
            <a:r>
              <a:rPr lang="uk-UA" altLang="uk-UA"/>
              <a:t>-адреси</a:t>
            </a:r>
            <a:endParaRPr lang="en-US" altLang="uk-UA"/>
          </a:p>
        </p:txBody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altLang="uk-UA"/>
              <a:t>Визначення та опис складових частин ІР-адреси та їх призначення </a:t>
            </a:r>
            <a:endParaRPr lang="en-US" altLang="uk-UA"/>
          </a:p>
          <a:p>
            <a:pPr>
              <a:buFont typeface="Symbol" pitchFamily="18" charset="2"/>
              <a:buNone/>
            </a:pPr>
            <a:endParaRPr lang="en-US" altLang="uk-UA"/>
          </a:p>
          <a:p>
            <a:endParaRPr lang="en-US" altLang="uk-UA"/>
          </a:p>
        </p:txBody>
      </p:sp>
      <p:pic>
        <p:nvPicPr>
          <p:cNvPr id="138342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130425"/>
            <a:ext cx="7232650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382588"/>
            <a:ext cx="8145463" cy="838200"/>
          </a:xfrm>
        </p:spPr>
        <p:txBody>
          <a:bodyPr/>
          <a:lstStyle/>
          <a:p>
            <a:r>
              <a:rPr lang="en-US" altLang="uk-UA"/>
              <a:t>IP</a:t>
            </a:r>
            <a:r>
              <a:rPr lang="uk-UA" altLang="uk-UA"/>
              <a:t>-адреса </a:t>
            </a:r>
            <a:r>
              <a:rPr lang="en-US" altLang="uk-UA"/>
              <a:t> </a:t>
            </a:r>
            <a:r>
              <a:rPr lang="uk-UA" altLang="uk-UA"/>
              <a:t>та мережева маска</a:t>
            </a:r>
            <a:endParaRPr lang="en-US" altLang="uk-UA"/>
          </a:p>
        </p:txBody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Опис та застосування маски мережі</a:t>
            </a:r>
            <a:endParaRPr lang="en-US" altLang="uk-UA"/>
          </a:p>
          <a:p>
            <a:pPr>
              <a:buFont typeface="Symbol" pitchFamily="18" charset="2"/>
              <a:buChar char=""/>
            </a:pPr>
            <a:endParaRPr lang="en-US" altLang="uk-UA"/>
          </a:p>
          <a:p>
            <a:pPr>
              <a:buFont typeface="Symbol" pitchFamily="18" charset="2"/>
              <a:buNone/>
            </a:pPr>
            <a:endParaRPr lang="en-US" altLang="uk-UA"/>
          </a:p>
          <a:p>
            <a:endParaRPr lang="en-US" altLang="uk-UA"/>
          </a:p>
        </p:txBody>
      </p:sp>
      <p:pic>
        <p:nvPicPr>
          <p:cNvPr id="138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101850"/>
            <a:ext cx="7031037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271463"/>
            <a:ext cx="8145463" cy="838200"/>
          </a:xfrm>
        </p:spPr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Класи</a:t>
            </a:r>
            <a:r>
              <a:rPr lang="en-US" altLang="uk-UA"/>
              <a:t> IP</a:t>
            </a:r>
            <a:r>
              <a:rPr lang="uk-UA" altLang="uk-UA"/>
              <a:t>-адрес та маски за замовчуванням</a:t>
            </a:r>
            <a:r>
              <a:rPr lang="en-US" altLang="uk-UA"/>
              <a:t> </a:t>
            </a:r>
          </a:p>
        </p:txBody>
      </p:sp>
      <p:pic>
        <p:nvPicPr>
          <p:cNvPr id="138752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2181225"/>
            <a:ext cx="672465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50825"/>
            <a:ext cx="8145462" cy="838200"/>
          </a:xfrm>
        </p:spPr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Приватні та публічні адреси</a:t>
            </a:r>
            <a:endParaRPr lang="en-US" altLang="uk-UA"/>
          </a:p>
        </p:txBody>
      </p:sp>
      <p:pic>
        <p:nvPicPr>
          <p:cNvPr id="138957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260600"/>
            <a:ext cx="6789738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Використання приватних та публічних ІР адрес</a:t>
            </a:r>
            <a:endParaRPr lang="en-US" altLang="uk-UA"/>
          </a:p>
        </p:txBody>
      </p:sp>
      <p:pic>
        <p:nvPicPr>
          <p:cNvPr id="143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595563"/>
            <a:ext cx="6656387" cy="401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Типи</a:t>
            </a:r>
            <a:r>
              <a:rPr lang="en-US" altLang="uk-UA"/>
              <a:t> IP</a:t>
            </a:r>
            <a:r>
              <a:rPr lang="uk-UA" altLang="uk-UA"/>
              <a:t>-адрес</a:t>
            </a:r>
            <a:endParaRPr lang="en-US" altLang="uk-UA"/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Три типи мережевих адрес</a:t>
            </a:r>
            <a:endParaRPr lang="en-US" altLang="uk-UA"/>
          </a:p>
        </p:txBody>
      </p:sp>
      <p:pic>
        <p:nvPicPr>
          <p:cNvPr id="1434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2419350"/>
            <a:ext cx="7966075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241300"/>
            <a:ext cx="8145463" cy="838200"/>
          </a:xfrm>
        </p:spPr>
        <p:txBody>
          <a:bodyPr/>
          <a:lstStyle/>
          <a:p>
            <a:r>
              <a:rPr lang="uk-UA" altLang="uk-UA" sz="3200"/>
              <a:t>Методи отримання</a:t>
            </a:r>
            <a:r>
              <a:rPr lang="en-US" altLang="uk-UA" sz="3200"/>
              <a:t> IP</a:t>
            </a:r>
            <a:r>
              <a:rPr lang="uk-UA" altLang="uk-UA" sz="3200"/>
              <a:t>-адрес</a:t>
            </a:r>
            <a:endParaRPr lang="en-US" altLang="uk-UA" sz="320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Сервіс </a:t>
            </a:r>
            <a:r>
              <a:rPr lang="en-US" altLang="uk-UA"/>
              <a:t>DHCP</a:t>
            </a:r>
          </a:p>
          <a:p>
            <a:endParaRPr lang="en-US" altLang="uk-UA" sz="2100"/>
          </a:p>
        </p:txBody>
      </p:sp>
      <p:pic>
        <p:nvPicPr>
          <p:cNvPr id="1399812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903413"/>
            <a:ext cx="6677025" cy="445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29" y="1506463"/>
            <a:ext cx="4726226" cy="132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94" y="3102711"/>
            <a:ext cx="866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Двійкова система</a:t>
            </a:r>
            <a:endParaRPr lang="en-US" dirty="0">
              <a:latin typeface="Arial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1569087"/>
            <a:ext cx="24098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4" y="2068201"/>
            <a:ext cx="15335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2465388" y="1869124"/>
            <a:ext cx="6116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 flipV="1">
            <a:off x="4729830" y="2554514"/>
            <a:ext cx="696351" cy="7088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5496712" y="2531667"/>
            <a:ext cx="510496" cy="7316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5751960" y="2606632"/>
            <a:ext cx="1490669" cy="6566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159567" y="2363476"/>
            <a:ext cx="6116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3512457" y="2658751"/>
            <a:ext cx="1828800" cy="6566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66" y="3811283"/>
            <a:ext cx="3958092" cy="31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32" y="3561192"/>
            <a:ext cx="5466796" cy="299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3084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11138"/>
            <a:ext cx="8145462" cy="838200"/>
          </a:xfrm>
        </p:spPr>
        <p:txBody>
          <a:bodyPr/>
          <a:lstStyle/>
          <a:p>
            <a:r>
              <a:rPr lang="uk-UA" altLang="uk-UA" sz="3200"/>
              <a:t>Методи отримання</a:t>
            </a:r>
            <a:r>
              <a:rPr lang="en-US" altLang="uk-UA" sz="3200"/>
              <a:t> IP</a:t>
            </a:r>
            <a:r>
              <a:rPr lang="uk-UA" altLang="uk-UA" sz="3200"/>
              <a:t>-адрес</a:t>
            </a:r>
            <a:endParaRPr lang="en-US" altLang="uk-UA" sz="3200"/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Конфігурація пулу </a:t>
            </a:r>
            <a:r>
              <a:rPr lang="en-US" altLang="uk-UA"/>
              <a:t>DHCP </a:t>
            </a:r>
            <a:r>
              <a:rPr lang="uk-UA" altLang="uk-UA"/>
              <a:t>за допомогою</a:t>
            </a:r>
            <a:r>
              <a:rPr lang="en-US" altLang="uk-UA"/>
              <a:t> </a:t>
            </a:r>
            <a:r>
              <a:rPr lang="uk-UA" altLang="uk-UA"/>
              <a:t>графічного інтерфейсу</a:t>
            </a:r>
            <a:r>
              <a:rPr lang="en-US" altLang="uk-UA"/>
              <a:t> </a:t>
            </a:r>
          </a:p>
          <a:p>
            <a:pPr>
              <a:buFont typeface="Symbol" pitchFamily="18" charset="2"/>
              <a:buChar char=""/>
            </a:pPr>
            <a:endParaRPr lang="en-US" altLang="uk-UA"/>
          </a:p>
          <a:p>
            <a:endParaRPr lang="en-US" altLang="uk-UA" sz="2100"/>
          </a:p>
        </p:txBody>
      </p:sp>
      <p:pic>
        <p:nvPicPr>
          <p:cNvPr id="140186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1931988"/>
            <a:ext cx="4962525" cy="472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30175"/>
            <a:ext cx="8145463" cy="614363"/>
          </a:xfrm>
        </p:spPr>
        <p:txBody>
          <a:bodyPr/>
          <a:lstStyle/>
          <a:p>
            <a:r>
              <a:rPr lang="uk-UA" altLang="uk-UA" sz="3200"/>
              <a:t>Використання</a:t>
            </a:r>
            <a:r>
              <a:rPr lang="en-US" altLang="uk-UA" sz="3200"/>
              <a:t> DHCP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Адресний простір мережі</a:t>
            </a:r>
          </a:p>
          <a:p>
            <a:r>
              <a:rPr lang="uk-UA" altLang="uk-UA"/>
              <a:t>Адреса шлюзу </a:t>
            </a:r>
            <a:endParaRPr lang="en-US" altLang="uk-UA"/>
          </a:p>
          <a:p>
            <a:endParaRPr lang="en-US" altLang="uk-UA" sz="2100"/>
          </a:p>
        </p:txBody>
      </p:sp>
      <p:pic>
        <p:nvPicPr>
          <p:cNvPr id="1403908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2352675"/>
            <a:ext cx="5233988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292100"/>
            <a:ext cx="8145462" cy="838200"/>
          </a:xfrm>
        </p:spPr>
        <p:txBody>
          <a:bodyPr/>
          <a:lstStyle/>
          <a:p>
            <a:r>
              <a:rPr lang="uk-UA" altLang="uk-UA" sz="3200"/>
              <a:t>Керування адресами</a:t>
            </a:r>
            <a:endParaRPr lang="en-US" altLang="uk-UA" sz="3200"/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Адреси призначені провайдером та інтегрованим маршрутизатором</a:t>
            </a:r>
            <a:r>
              <a:rPr lang="en-US" altLang="uk-UA"/>
              <a:t> </a:t>
            </a:r>
          </a:p>
          <a:p>
            <a:endParaRPr lang="en-US" altLang="uk-UA" sz="2100"/>
          </a:p>
        </p:txBody>
      </p:sp>
      <p:pic>
        <p:nvPicPr>
          <p:cNvPr id="14059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106613"/>
            <a:ext cx="63055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65125"/>
            <a:ext cx="8145463" cy="838200"/>
          </a:xfrm>
        </p:spPr>
        <p:txBody>
          <a:bodyPr/>
          <a:lstStyle/>
          <a:p>
            <a:r>
              <a:rPr lang="uk-UA" altLang="uk-UA"/>
              <a:t>Підсумки</a:t>
            </a:r>
            <a:endParaRPr lang="en-US" altLang="uk-UA"/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531938"/>
            <a:ext cx="7940675" cy="4741862"/>
          </a:xfrm>
        </p:spPr>
        <p:txBody>
          <a:bodyPr/>
          <a:lstStyle/>
          <a:p>
            <a:r>
              <a:rPr lang="uk-UA" altLang="uk-UA" sz="2000"/>
              <a:t>IP-адреса - унікальна 32-розрядна адреса, згрупована в чотири 8-бітних октети.</a:t>
            </a:r>
          </a:p>
          <a:p>
            <a:r>
              <a:rPr lang="uk-UA" altLang="uk-UA" sz="2000"/>
              <a:t>IP-адреса складається з двох частин: мережевої адреси та адреси вузла.</a:t>
            </a:r>
          </a:p>
          <a:p>
            <a:r>
              <a:rPr lang="uk-UA" altLang="uk-UA" sz="2000"/>
              <a:t>IP-адреса і маска використовуються маршрутизаторами для визначення місця розташування вузлів в мережі.</a:t>
            </a:r>
          </a:p>
          <a:p>
            <a:r>
              <a:rPr lang="uk-UA" altLang="uk-UA" sz="2000"/>
              <a:t>IP-адреси розділені на класи залежно від кількості бітів, які використовуються для позначення мережі, а також розділені на публічні та приватні діапазони.</a:t>
            </a:r>
          </a:p>
          <a:p>
            <a:r>
              <a:rPr lang="uk-UA" altLang="uk-UA" sz="2000"/>
              <a:t>Приватні IP-адреси повинні бути переведені в публічні ІР-адреси для передавання через Інтернет.</a:t>
            </a:r>
          </a:p>
          <a:p>
            <a:r>
              <a:rPr lang="uk-UA" altLang="uk-UA" sz="2000"/>
              <a:t>IP-адреси можуть бути призначені статично або динамічно. </a:t>
            </a:r>
            <a:endParaRPr lang="en-US" altLang="uk-UA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Перетворення з десяткової системи в двійкову</a:t>
            </a:r>
            <a:endParaRPr lang="en-US" dirty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3" y="1669753"/>
            <a:ext cx="7431315" cy="483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93761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Структура </a:t>
            </a:r>
            <a:r>
              <a:rPr lang="en-US" altLang="uk-UA" sz="3200"/>
              <a:t>IP</a:t>
            </a:r>
            <a:r>
              <a:rPr lang="uk-UA" altLang="uk-UA" sz="3200"/>
              <a:t>-адреси</a:t>
            </a:r>
            <a:endParaRPr lang="en-US" altLang="uk-UA" sz="3200"/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Структура ІР адреси</a:t>
            </a:r>
            <a:endParaRPr lang="en-US" altLang="uk-UA"/>
          </a:p>
        </p:txBody>
      </p:sp>
      <p:pic>
        <p:nvPicPr>
          <p:cNvPr id="1426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2179638"/>
            <a:ext cx="6403975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9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Структура </a:t>
            </a:r>
            <a:r>
              <a:rPr lang="en-US" altLang="uk-UA"/>
              <a:t>IP</a:t>
            </a:r>
            <a:r>
              <a:rPr lang="uk-UA" altLang="uk-UA"/>
              <a:t>-адреси</a:t>
            </a:r>
            <a:endParaRPr lang="en-US" altLang="uk-UA"/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Перетворення бінарної адреси в десяткову</a:t>
            </a:r>
            <a:endParaRPr lang="en-US" altLang="uk-UA"/>
          </a:p>
        </p:txBody>
      </p:sp>
      <p:pic>
        <p:nvPicPr>
          <p:cNvPr id="1428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214563"/>
            <a:ext cx="5838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4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Структура </a:t>
            </a:r>
            <a:r>
              <a:rPr lang="en-US" altLang="uk-UA"/>
              <a:t>IP</a:t>
            </a:r>
            <a:r>
              <a:rPr lang="uk-UA" altLang="uk-UA"/>
              <a:t>-адреси</a:t>
            </a:r>
            <a:endParaRPr lang="en-US" altLang="uk-UA"/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Перетворення</a:t>
            </a:r>
            <a:r>
              <a:rPr lang="en-US" altLang="uk-UA"/>
              <a:t> 8</a:t>
            </a:r>
            <a:r>
              <a:rPr lang="uk-UA" altLang="uk-UA"/>
              <a:t> біт в десяткове число</a:t>
            </a:r>
            <a:endParaRPr lang="en-US" altLang="uk-UA"/>
          </a:p>
        </p:txBody>
      </p:sp>
      <p:pic>
        <p:nvPicPr>
          <p:cNvPr id="1430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881188"/>
            <a:ext cx="621823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Структура </a:t>
            </a:r>
            <a:r>
              <a:rPr lang="en-US" altLang="uk-UA"/>
              <a:t>IP</a:t>
            </a:r>
            <a:r>
              <a:rPr lang="uk-UA" altLang="uk-UA"/>
              <a:t>-адреси</a:t>
            </a:r>
            <a:endParaRPr lang="en-US" altLang="uk-UA"/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 dirty="0"/>
              <a:t>Перетворення </a:t>
            </a:r>
            <a:r>
              <a:rPr lang="uk-UA" altLang="uk-UA" dirty="0" smtClean="0"/>
              <a:t>дес</a:t>
            </a:r>
            <a:r>
              <a:rPr lang="uk-UA" altLang="uk-UA" dirty="0"/>
              <a:t>я</a:t>
            </a:r>
            <a:r>
              <a:rPr lang="uk-UA" altLang="uk-UA" dirty="0" smtClean="0"/>
              <a:t>ткового </a:t>
            </a:r>
            <a:r>
              <a:rPr lang="uk-UA" altLang="uk-UA" dirty="0"/>
              <a:t>запису у </a:t>
            </a:r>
            <a:r>
              <a:rPr lang="en-US" altLang="uk-UA" dirty="0"/>
              <a:t>8</a:t>
            </a:r>
            <a:r>
              <a:rPr lang="uk-UA" altLang="uk-UA" dirty="0"/>
              <a:t> біт</a:t>
            </a:r>
            <a:endParaRPr lang="en-US" altLang="uk-UA" dirty="0"/>
          </a:p>
        </p:txBody>
      </p:sp>
      <p:pic>
        <p:nvPicPr>
          <p:cNvPr id="1432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801813"/>
            <a:ext cx="65278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11892</TotalTime>
  <Pages>28</Pages>
  <Words>877</Words>
  <Application>Microsoft Office PowerPoint</Application>
  <PresentationFormat>Экран (4:3)</PresentationFormat>
  <Paragraphs>188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2006_Title/Bullet_Cisco White Temp</vt:lpstr>
      <vt:lpstr>2006_Segue/Q&amp;A_Cisco White Temp</vt:lpstr>
      <vt:lpstr>IP-адресація</vt:lpstr>
      <vt:lpstr>Мережевий рівень та IP протокол</vt:lpstr>
      <vt:lpstr>Двійковий запис</vt:lpstr>
      <vt:lpstr>Двійкова система</vt:lpstr>
      <vt:lpstr>Перетворення з десяткової системи в двійкову</vt:lpstr>
      <vt:lpstr>Структура IP-адреси</vt:lpstr>
      <vt:lpstr>Структура IP-адреси</vt:lpstr>
      <vt:lpstr>Структура IP-адреси</vt:lpstr>
      <vt:lpstr>Структура IP-адреси</vt:lpstr>
      <vt:lpstr>Структура IP-адреси</vt:lpstr>
      <vt:lpstr>Перетворення з десяткової системи в двійкову</vt:lpstr>
      <vt:lpstr>IPv4 Subnet Mask Network Portion and Host Portion of an IPv4 Address</vt:lpstr>
      <vt:lpstr>IPv4 Subnet Mask Network Portion and Host Portion of an IPv4 Address</vt:lpstr>
      <vt:lpstr>IPv4 Subnet Mask Examining the Prefix Length</vt:lpstr>
      <vt:lpstr>IPv4 Subnet Mask IPv4 Network, Host, and Broadcast Address</vt:lpstr>
      <vt:lpstr>IPv4 Subnet Mask First Host and Last Host Addresses</vt:lpstr>
      <vt:lpstr>IPv4 Subnet Mask Bitwise AND Operation</vt:lpstr>
      <vt:lpstr>Методи отримання IP-адрес</vt:lpstr>
      <vt:lpstr>IPv4 Unicast, Broadcast, and Multicast Assigning a Static IPv4 Address to a Host</vt:lpstr>
      <vt:lpstr>IPv4 Unicast, Broadcast, and Multicast Assigning a Dynamic IPv4 Address to a Host</vt:lpstr>
      <vt:lpstr>Типи IP-адрес</vt:lpstr>
      <vt:lpstr>IPv4 Unicast, Broadcast, and Multicast Unicast Transmission</vt:lpstr>
      <vt:lpstr>Типи IP-адрес</vt:lpstr>
      <vt:lpstr>IPv4 Unicast, Broadcast, and Multicast Broadcast Transmission</vt:lpstr>
      <vt:lpstr>Типи IP-адрес</vt:lpstr>
      <vt:lpstr>IPv4 Unicast, Broadcast, and Multicast Multicast Transmission</vt:lpstr>
      <vt:lpstr>Types of IPv4 Address Public and Private IPv4 Addresses</vt:lpstr>
      <vt:lpstr>Types of IPv4 Address Special Use IPv4 Addresses</vt:lpstr>
      <vt:lpstr>Types of IPv4 Address Legacy Classful Addressing</vt:lpstr>
      <vt:lpstr>Types of IPv4 Address Legacy Classful Addressing</vt:lpstr>
      <vt:lpstr>Types of IPv4 Address Assignment of IP Addresses</vt:lpstr>
      <vt:lpstr>Types of IPv4 Address Assignment of IP Addresses</vt:lpstr>
      <vt:lpstr>Структура IP-адреси</vt:lpstr>
      <vt:lpstr>IP-адреса  та мережева маска</vt:lpstr>
      <vt:lpstr>Типи IP-адрес</vt:lpstr>
      <vt:lpstr>Типи IP-адрес</vt:lpstr>
      <vt:lpstr>Типи IP-адрес</vt:lpstr>
      <vt:lpstr>Типи IP-адрес</vt:lpstr>
      <vt:lpstr>Методи отримання IP-адрес</vt:lpstr>
      <vt:lpstr>Методи отримання IP-адрес</vt:lpstr>
      <vt:lpstr>Використання DHCP</vt:lpstr>
      <vt:lpstr>Керування адресами</vt:lpstr>
      <vt:lpstr>Підсумки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Its Uses</dc:title>
  <dc:creator>CLI</dc:creator>
  <cp:lastModifiedBy>MIK</cp:lastModifiedBy>
  <cp:revision>334</cp:revision>
  <cp:lastPrinted>1999-01-27T00:54:54Z</cp:lastPrinted>
  <dcterms:created xsi:type="dcterms:W3CDTF">2002-08-27T12:04:17Z</dcterms:created>
  <dcterms:modified xsi:type="dcterms:W3CDTF">2014-10-27T19:23:01Z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