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  <p:sldMasterId id="2147483672" r:id="rId2"/>
  </p:sldMasterIdLst>
  <p:notesMasterIdLst>
    <p:notesMasterId r:id="rId45"/>
  </p:notesMasterIdLst>
  <p:handoutMasterIdLst>
    <p:handoutMasterId r:id="rId46"/>
  </p:handoutMasterIdLst>
  <p:sldIdLst>
    <p:sldId id="479" r:id="rId3"/>
    <p:sldId id="485" r:id="rId4"/>
    <p:sldId id="552" r:id="rId5"/>
    <p:sldId id="541" r:id="rId6"/>
    <p:sldId id="549" r:id="rId7"/>
    <p:sldId id="548" r:id="rId8"/>
    <p:sldId id="542" r:id="rId9"/>
    <p:sldId id="543" r:id="rId10"/>
    <p:sldId id="544" r:id="rId11"/>
    <p:sldId id="545" r:id="rId12"/>
    <p:sldId id="553" r:id="rId13"/>
    <p:sldId id="547" r:id="rId14"/>
    <p:sldId id="551" r:id="rId15"/>
    <p:sldId id="531" r:id="rId16"/>
    <p:sldId id="554" r:id="rId17"/>
    <p:sldId id="555" r:id="rId18"/>
    <p:sldId id="556" r:id="rId19"/>
    <p:sldId id="557" r:id="rId20"/>
    <p:sldId id="576" r:id="rId21"/>
    <p:sldId id="558" r:id="rId22"/>
    <p:sldId id="533" r:id="rId23"/>
    <p:sldId id="538" r:id="rId24"/>
    <p:sldId id="559" r:id="rId25"/>
    <p:sldId id="565" r:id="rId26"/>
    <p:sldId id="560" r:id="rId27"/>
    <p:sldId id="561" r:id="rId28"/>
    <p:sldId id="562" r:id="rId29"/>
    <p:sldId id="577" r:id="rId30"/>
    <p:sldId id="563" r:id="rId31"/>
    <p:sldId id="564" r:id="rId32"/>
    <p:sldId id="536" r:id="rId33"/>
    <p:sldId id="537" r:id="rId34"/>
    <p:sldId id="550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15" r:id="rId43"/>
    <p:sldId id="578" r:id="rId44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0330" autoAdjust="0"/>
  </p:normalViewPr>
  <p:slideViewPr>
    <p:cSldViewPr snapToGrid="0">
      <p:cViewPr varScale="1">
        <p:scale>
          <a:sx n="60" d="100"/>
          <a:sy n="60" d="100"/>
        </p:scale>
        <p:origin x="-1524" y="-78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64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34.xml"/><Relationship Id="rId18" Type="http://schemas.openxmlformats.org/officeDocument/2006/relationships/slide" Target="slides/slide39.xml"/><Relationship Id="rId3" Type="http://schemas.openxmlformats.org/officeDocument/2006/relationships/slide" Target="slides/slide15.xml"/><Relationship Id="rId7" Type="http://schemas.openxmlformats.org/officeDocument/2006/relationships/slide" Target="slides/slide19.xml"/><Relationship Id="rId12" Type="http://schemas.openxmlformats.org/officeDocument/2006/relationships/slide" Target="slides/slide28.xml"/><Relationship Id="rId17" Type="http://schemas.openxmlformats.org/officeDocument/2006/relationships/slide" Target="slides/slide38.xml"/><Relationship Id="rId2" Type="http://schemas.openxmlformats.org/officeDocument/2006/relationships/slide" Target="slides/slide11.xml"/><Relationship Id="rId16" Type="http://schemas.openxmlformats.org/officeDocument/2006/relationships/slide" Target="slides/slide37.xml"/><Relationship Id="rId1" Type="http://schemas.openxmlformats.org/officeDocument/2006/relationships/slide" Target="slides/slide3.xml"/><Relationship Id="rId6" Type="http://schemas.openxmlformats.org/officeDocument/2006/relationships/slide" Target="slides/slide18.xml"/><Relationship Id="rId11" Type="http://schemas.openxmlformats.org/officeDocument/2006/relationships/slide" Target="slides/slide26.xml"/><Relationship Id="rId5" Type="http://schemas.openxmlformats.org/officeDocument/2006/relationships/slide" Target="slides/slide17.xml"/><Relationship Id="rId15" Type="http://schemas.openxmlformats.org/officeDocument/2006/relationships/slide" Target="slides/slide36.xml"/><Relationship Id="rId10" Type="http://schemas.openxmlformats.org/officeDocument/2006/relationships/slide" Target="slides/slide25.xml"/><Relationship Id="rId19" Type="http://schemas.openxmlformats.org/officeDocument/2006/relationships/slide" Target="slides/slide40.xml"/><Relationship Id="rId4" Type="http://schemas.openxmlformats.org/officeDocument/2006/relationships/slide" Target="slides/slide16.xml"/><Relationship Id="rId9" Type="http://schemas.openxmlformats.org/officeDocument/2006/relationships/slide" Target="slides/slide23.xml"/><Relationship Id="rId14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Copyright © 2001, Cisco Systems, Inc. All rights reserved. Printed in USA.</a:t>
            </a:r>
            <a:br>
              <a:rPr lang="en-US" altLang="uk-UA" sz="800" b="1"/>
            </a:br>
            <a:r>
              <a:rPr lang="en-US" altLang="uk-UA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7993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© 2001, Cisco Systems, Inc. All rights reserved.</a:t>
            </a:r>
          </a:p>
          <a:p>
            <a:pPr>
              <a:lnSpc>
                <a:spcPct val="100000"/>
              </a:lnSpc>
            </a:pPr>
            <a:r>
              <a:rPr lang="en-US" altLang="uk-UA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87950C92-25E8-44B3-B49E-812FEACFB5D0}" type="slidenum">
              <a:rPr lang="en-US" altLang="uk-UA"/>
              <a:pPr/>
              <a:t>‹#›</a:t>
            </a:fld>
            <a:endParaRPr lang="en-US" altLang="uk-UA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7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BCBB5B-41B4-4BCC-A211-035570B1FF75}" type="slidenum">
              <a:rPr lang="en-US" altLang="uk-UA"/>
              <a:pPr/>
              <a:t>1</a:t>
            </a:fld>
            <a:endParaRPr lang="en-US" altLang="uk-UA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0080E-306A-4415-8459-C04FBEB33FBE}" type="slidenum">
              <a:rPr lang="en-US" altLang="uk-UA"/>
              <a:pPr/>
              <a:t>10</a:t>
            </a:fld>
            <a:endParaRPr lang="en-US" altLang="uk-UA"/>
          </a:p>
        </p:txBody>
      </p:sp>
      <p:sp>
        <p:nvSpPr>
          <p:cNvPr id="131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D741E8-40CE-BC4F-BCD9-E380DA1C8156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3.2.1.2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F57A0-98D2-46F0-847E-987DCEF7D307}" type="slidenum">
              <a:rPr lang="en-US" altLang="uk-UA"/>
              <a:pPr/>
              <a:t>12</a:t>
            </a:fld>
            <a:endParaRPr lang="en-US" altLang="uk-UA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C4E64-F7F4-4268-BCAF-887E73DA2D0B}" type="slidenum">
              <a:rPr lang="en-US" altLang="uk-UA"/>
              <a:pPr/>
              <a:t>13</a:t>
            </a:fld>
            <a:endParaRPr lang="en-US" altLang="uk-UA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FF428-3229-4E69-ADEE-7A7AD4BC2E7C}" type="slidenum">
              <a:rPr lang="en-US" altLang="uk-UA"/>
              <a:pPr/>
              <a:t>14</a:t>
            </a:fld>
            <a:endParaRPr lang="en-US" altLang="uk-UA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30F8DD-2482-214C-8AFB-31B853766638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3.2.2.1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1207C5-1137-7544-8A82-2BDEDB5282BB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3.2.2.3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59ABDF-D66B-5940-8519-E9017544AB13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3.1.3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DD2DBC-FC3F-D641-8E1D-7FE98634F1CD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6756AC-EEDD-7041-ADFD-1DCFEF6BC1D9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8397B-04EB-4DE9-8BE0-8F44B4905F13}" type="slidenum">
              <a:rPr lang="en-US" altLang="uk-UA"/>
              <a:pPr/>
              <a:t>2</a:t>
            </a:fld>
            <a:endParaRPr lang="en-US" altLang="uk-UA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311183-2278-DD44-AEE2-0359559B6345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3.2.3.5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D64BD-2603-405C-8CE3-CD21033ABF33}" type="slidenum">
              <a:rPr lang="en-US" altLang="uk-UA"/>
              <a:pPr/>
              <a:t>21</a:t>
            </a:fld>
            <a:endParaRPr lang="en-US" altLang="uk-UA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48D31-9201-40F8-8F06-C1C27B4BE6DE}" type="slidenum">
              <a:rPr lang="en-US" altLang="uk-UA"/>
              <a:pPr/>
              <a:t>22</a:t>
            </a:fld>
            <a:endParaRPr lang="en-US" altLang="uk-UA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35EA4A-A3A7-684D-B2D1-777FEEBA9B0C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3.2.4.2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DE02D-EA3D-4D10-852C-9B12F02DCE50}" type="slidenum">
              <a:rPr lang="en-US" altLang="uk-UA"/>
              <a:pPr/>
              <a:t>24</a:t>
            </a:fld>
            <a:endParaRPr lang="en-US" altLang="uk-UA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02162E-FF1D-A047-BDF3-C41D158B696F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3.2.4.3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A6BBD-F54E-2342-86BC-C242B7C08922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3.2.4.4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2AD2E-2905-49FE-A4DE-355F33EFEE5A}" type="slidenum">
              <a:rPr lang="en-US" altLang="uk-UA"/>
              <a:pPr/>
              <a:t>27</a:t>
            </a:fld>
            <a:endParaRPr lang="en-US" altLang="uk-UA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5AD203-C5D2-8545-9F67-6340BEF9FBB8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3.3.1.1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BC3E4-0F7D-4365-A626-945C0C591A99}" type="slidenum">
              <a:rPr lang="en-US" altLang="uk-UA"/>
              <a:pPr/>
              <a:t>29</a:t>
            </a:fld>
            <a:endParaRPr lang="en-US" altLang="uk-UA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AC3BBA-D463-F44C-8752-00196D404507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41818-E1F6-4873-8A62-557AC060477E}" type="slidenum">
              <a:rPr lang="en-US" altLang="uk-UA"/>
              <a:pPr/>
              <a:t>30</a:t>
            </a:fld>
            <a:endParaRPr lang="en-US" altLang="uk-UA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37242-4A1B-4BF8-AB91-A45F2235A387}" type="slidenum">
              <a:rPr lang="en-US" altLang="uk-UA"/>
              <a:pPr/>
              <a:t>31</a:t>
            </a:fld>
            <a:endParaRPr lang="en-US" altLang="uk-UA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09EFD-17AD-4B8A-8173-089D3FBF48D1}" type="slidenum">
              <a:rPr lang="en-US" altLang="uk-UA"/>
              <a:pPr/>
              <a:t>32</a:t>
            </a:fld>
            <a:endParaRPr lang="en-US" altLang="uk-UA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23B49-A3AC-4317-B4A3-38B596CA0A9E}" type="slidenum">
              <a:rPr lang="en-US" altLang="uk-UA"/>
              <a:pPr/>
              <a:t>33</a:t>
            </a:fld>
            <a:endParaRPr lang="en-US" altLang="uk-UA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3750B6-4B74-8C4B-9B0D-8C4EECE63261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3B4692-A36C-104D-AB06-9159FA6ACA3A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3.3.2.1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4E7E6D-0E40-C74E-A58C-87AE2B46601F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0F3101-7792-AA41-93FF-A87EC4BB2F76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3.3.2.3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BF1D1D-4D12-E04C-ACC5-9C920AB6C8B2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3.3.3.1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5BA9CC-FC80-7044-9A5E-B346E26CF6EC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89F75-A0E4-493F-80E9-982602BCD724}" type="slidenum">
              <a:rPr lang="en-US" altLang="uk-UA"/>
              <a:pPr/>
              <a:t>4</a:t>
            </a:fld>
            <a:endParaRPr lang="en-US" altLang="uk-UA"/>
          </a:p>
        </p:txBody>
      </p:sp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B68352-8120-EA4A-BCFB-61DE67E1E0E2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3.3.3.4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0BC0C-3D74-4834-91FE-215948A3010B}" type="slidenum">
              <a:rPr lang="en-US" altLang="uk-UA"/>
              <a:pPr/>
              <a:t>41</a:t>
            </a:fld>
            <a:endParaRPr lang="en-US" altLang="uk-UA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uk-UA"/>
          </a:p>
          <a:p>
            <a:endParaRPr lang="en-US" altLang="uk-U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0BC0C-3D74-4834-91FE-215948A3010B}" type="slidenum">
              <a:rPr lang="en-US" altLang="uk-UA"/>
              <a:pPr/>
              <a:t>42</a:t>
            </a:fld>
            <a:endParaRPr lang="en-US" altLang="uk-UA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uk-UA"/>
          </a:p>
          <a:p>
            <a:endParaRPr lang="en-US" alt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AF8B0-FE0F-4107-93E2-8BE7D7FCEC03}" type="slidenum">
              <a:rPr lang="en-US" altLang="uk-UA"/>
              <a:pPr/>
              <a:t>5</a:t>
            </a:fld>
            <a:endParaRPr lang="en-US" altLang="uk-UA"/>
          </a:p>
        </p:txBody>
      </p:sp>
      <p:sp>
        <p:nvSpPr>
          <p:cNvPr id="132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23DBF-C1AA-468A-B76E-2C48B0EC74FD}" type="slidenum">
              <a:rPr lang="en-US" altLang="uk-UA"/>
              <a:pPr/>
              <a:t>6</a:t>
            </a:fld>
            <a:endParaRPr lang="en-US" altLang="uk-UA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9366F-002C-4A7F-A8DD-5008CD8A67DA}" type="slidenum">
              <a:rPr lang="en-US" altLang="uk-UA"/>
              <a:pPr/>
              <a:t>7</a:t>
            </a:fld>
            <a:endParaRPr lang="en-US" altLang="uk-UA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A7DE3-66E2-464B-93EC-BA9DE79D9BD3}" type="slidenum">
              <a:rPr lang="en-US" altLang="uk-UA"/>
              <a:pPr/>
              <a:t>8</a:t>
            </a:fld>
            <a:endParaRPr lang="en-US" altLang="uk-UA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C01FE-9427-4D9F-8C5B-4B91295A0058}" type="slidenum">
              <a:rPr lang="en-US" altLang="uk-UA"/>
              <a:pPr/>
              <a:t>9</a:t>
            </a:fld>
            <a:endParaRPr lang="en-US" altLang="uk-UA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uk-UA"/>
          </a:p>
        </p:txBody>
      </p:sp>
      <p:sp>
        <p:nvSpPr>
          <p:cNvPr id="957443" name="Rectangle 3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7444" name="Rectangle 4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I Chapter 6</a:t>
            </a:r>
          </a:p>
        </p:txBody>
      </p:sp>
      <p:sp>
        <p:nvSpPr>
          <p:cNvPr id="957446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8F3E6AC5-ACF6-4981-8915-85BE603B928A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grpSp>
        <p:nvGrpSpPr>
          <p:cNvPr id="957447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57448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49" name="Rectangle 9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0" name="Freeform 10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1" name="Freeform 11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2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3" name="Freeform 13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4" name="Freeform 14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5" name="Freeform 15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6" name="Freeform 16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7" name="Freeform 17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8" name="Freeform 18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9" name="Freeform 19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0" name="Freeform 20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1" name="Freeform 21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2" name="Freeform 22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Title Style</a:t>
            </a:r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Subtitle Style</a:t>
            </a:r>
          </a:p>
        </p:txBody>
      </p:sp>
      <p:pic>
        <p:nvPicPr>
          <p:cNvPr id="957467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651000"/>
            <a:ext cx="3033712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395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591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19053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450648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090269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2913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93890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116936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72706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0118390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231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4565945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222791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941252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17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696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213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0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93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8816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13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Slide Title</a:t>
            </a:r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1 Chapter 6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E03067CF-FEF4-4FD6-B02E-4367BE87DAC5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sp>
        <p:nvSpPr>
          <p:cNvPr id="9564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5512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Segue and Q&amp;A</a:t>
            </a:r>
          </a:p>
        </p:txBody>
      </p:sp>
      <p:sp>
        <p:nvSpPr>
          <p:cNvPr id="959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Subtitle</a:t>
            </a: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9495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BSCI Module 6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ED3B322-DA73-49DC-9F0C-C0A2946EBAB5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457200"/>
            <a:ext cx="8553450" cy="838200"/>
          </a:xfrm>
        </p:spPr>
        <p:txBody>
          <a:bodyPr/>
          <a:lstStyle/>
          <a:p>
            <a:pPr algn="ctr"/>
            <a:r>
              <a:rPr lang="uk-UA" altLang="uk-UA" sz="3200"/>
              <a:t>Організація та принципи</a:t>
            </a:r>
            <a:r>
              <a:rPr lang="en-US" altLang="uk-UA" sz="3200"/>
              <a:t> </a:t>
            </a:r>
            <a:r>
              <a:rPr lang="uk-UA" altLang="uk-UA" sz="3200"/>
              <a:t>функціонування мережі</a:t>
            </a:r>
            <a:endParaRPr lang="en-US" altLang="uk-UA" sz="320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marL="457200" indent="-457200"/>
            <a:r>
              <a:rPr lang="uk-UA" altLang="uk-UA" sz="2000"/>
              <a:t>Комунікаційні протоколи</a:t>
            </a:r>
          </a:p>
          <a:p>
            <a:pPr marL="457200" indent="-457200"/>
            <a:r>
              <a:rPr lang="uk-UA" altLang="uk-UA" sz="2000"/>
              <a:t>Правила обміну даними</a:t>
            </a:r>
          </a:p>
          <a:p>
            <a:pPr marL="457200" indent="-457200"/>
            <a:r>
              <a:rPr lang="uk-UA" altLang="uk-UA" sz="2000"/>
              <a:t>Багаторівневі моделі</a:t>
            </a:r>
          </a:p>
          <a:p>
            <a:pPr marL="457200" indent="-457200"/>
            <a:r>
              <a:rPr lang="uk-UA" altLang="uk-UA" sz="2000"/>
              <a:t>Ролі рівнів в моделях </a:t>
            </a:r>
            <a:r>
              <a:rPr lang="en-US" altLang="uk-UA" sz="2000"/>
              <a:t>TCP/IP</a:t>
            </a:r>
            <a:r>
              <a:rPr lang="uk-UA" altLang="uk-UA" sz="2000"/>
              <a:t> та </a:t>
            </a:r>
            <a:r>
              <a:rPr lang="en-US" altLang="uk-UA" sz="2000"/>
              <a:t>OSI</a:t>
            </a:r>
          </a:p>
          <a:p>
            <a:pPr marL="457200" indent="-457200"/>
            <a:r>
              <a:rPr lang="uk-UA" altLang="uk-UA" sz="2000"/>
              <a:t>Важливість адресації</a:t>
            </a:r>
          </a:p>
          <a:p>
            <a:pPr marL="457200" indent="-457200"/>
            <a:r>
              <a:rPr lang="uk-UA" altLang="uk-UA" sz="2000"/>
              <a:t>Технологія Ethernet</a:t>
            </a:r>
          </a:p>
          <a:p>
            <a:pPr marL="457200" indent="-457200"/>
            <a:r>
              <a:rPr lang="uk-UA" altLang="uk-UA" sz="2000"/>
              <a:t>Обладнання рівня доступу та способи зв'язку у локальній мережі</a:t>
            </a:r>
          </a:p>
          <a:p>
            <a:pPr marL="457200" indent="-457200"/>
            <a:r>
              <a:rPr lang="uk-UA" altLang="uk-UA" sz="2000"/>
              <a:t>Обладнання рівня розподілення та способи міжмережевого зв'язку</a:t>
            </a:r>
          </a:p>
          <a:p>
            <a:pPr marL="457200" indent="-457200"/>
            <a:r>
              <a:rPr lang="uk-UA" altLang="uk-UA" sz="2000"/>
              <a:t>Планування, впровадження та перевірка локальної мережі</a:t>
            </a:r>
            <a:endParaRPr lang="en-US" altLang="uk-UA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Протоколи комунікації</a:t>
            </a:r>
            <a:endParaRPr lang="en-US" altLang="uk-UA"/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Основні поняття комунікацій</a:t>
            </a:r>
            <a:endParaRPr lang="en-US" altLang="uk-UA"/>
          </a:p>
        </p:txBody>
      </p:sp>
      <p:pic>
        <p:nvPicPr>
          <p:cNvPr id="1312772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2862263"/>
            <a:ext cx="4486275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Мережеві протоколи</a:t>
            </a:r>
            <a:endParaRPr lang="en-US" dirty="0">
              <a:latin typeface="Arial" charset="0"/>
            </a:endParaRP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uk-UA" altLang="uk-UA" sz="2400" dirty="0">
                <a:ea typeface="+mn-ea"/>
                <a:cs typeface="+mn-cs"/>
              </a:rPr>
              <a:t>Мережеві протоколи </a:t>
            </a:r>
            <a:r>
              <a:rPr lang="uk-UA" altLang="uk-UA" sz="2400" dirty="0" smtClean="0">
                <a:ea typeface="+mn-ea"/>
                <a:cs typeface="+mn-cs"/>
              </a:rPr>
              <a:t>визначають</a:t>
            </a:r>
            <a:r>
              <a:rPr lang="uk-UA" altLang="uk-UA" sz="2400" dirty="0">
                <a:ea typeface="+mn-ea"/>
                <a:cs typeface="+mn-cs"/>
              </a:rPr>
              <a:t>:</a:t>
            </a:r>
            <a:endParaRPr lang="en-US" altLang="uk-UA" sz="2400" dirty="0">
              <a:ea typeface="+mn-ea"/>
              <a:cs typeface="+mn-cs"/>
            </a:endParaRPr>
          </a:p>
          <a:p>
            <a:pPr lvl="0"/>
            <a:r>
              <a:rPr lang="uk-UA" dirty="0" smtClean="0"/>
              <a:t>формат </a:t>
            </a:r>
            <a:r>
              <a:rPr lang="uk-UA" dirty="0"/>
              <a:t>та структуру повідомлення;</a:t>
            </a:r>
          </a:p>
          <a:p>
            <a:pPr lvl="0"/>
            <a:r>
              <a:rPr lang="uk-UA" dirty="0" smtClean="0"/>
              <a:t>процес, </a:t>
            </a:r>
            <a:r>
              <a:rPr lang="uk-UA" dirty="0"/>
              <a:t>за допомогою якого мережеві пристрої обмінюються інформацією з іншими мережами;</a:t>
            </a:r>
          </a:p>
          <a:p>
            <a:pPr lvl="0"/>
            <a:r>
              <a:rPr lang="uk-UA" dirty="0"/>
              <a:t>як і коли повідомлення про помилки та системні повідомлення передаються між пристроями;</a:t>
            </a:r>
          </a:p>
          <a:p>
            <a:pPr lvl="0"/>
            <a:r>
              <a:rPr lang="uk-UA" dirty="0"/>
              <a:t>встановлення та припинення сесій передачі даних.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374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60513"/>
            <a:ext cx="8139113" cy="5397500"/>
          </a:xfrm>
        </p:spPr>
        <p:txBody>
          <a:bodyPr/>
          <a:lstStyle/>
          <a:p>
            <a:r>
              <a:rPr lang="uk-UA" altLang="uk-UA"/>
              <a:t>Стек протоколів та їх стандартизація</a:t>
            </a:r>
          </a:p>
          <a:p>
            <a:endParaRPr lang="uk-UA" altLang="uk-UA"/>
          </a:p>
          <a:p>
            <a:pPr>
              <a:buFont typeface="Wingdings" pitchFamily="2" charset="2"/>
              <a:buNone/>
            </a:pPr>
            <a:endParaRPr lang="en-US" altLang="uk-UA"/>
          </a:p>
          <a:p>
            <a:pPr lvl="1"/>
            <a:endParaRPr lang="en-US" altLang="uk-UA"/>
          </a:p>
          <a:p>
            <a:pPr lvl="1"/>
            <a:endParaRPr lang="en-US" altLang="uk-UA"/>
          </a:p>
          <a:p>
            <a:pPr lvl="1"/>
            <a:endParaRPr lang="en-US" altLang="uk-UA"/>
          </a:p>
          <a:p>
            <a:pPr lvl="1"/>
            <a:endParaRPr lang="en-US" altLang="uk-UA"/>
          </a:p>
          <a:p>
            <a:pPr lvl="1"/>
            <a:endParaRPr lang="en-US" altLang="uk-UA"/>
          </a:p>
          <a:p>
            <a:pPr lvl="1"/>
            <a:endParaRPr lang="en-US" altLang="uk-UA"/>
          </a:p>
        </p:txBody>
      </p:sp>
      <p:pic>
        <p:nvPicPr>
          <p:cNvPr id="131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436813"/>
            <a:ext cx="6626225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165100" y="457200"/>
            <a:ext cx="8845550" cy="639763"/>
          </a:xfrm>
          <a:noFill/>
          <a:ln/>
        </p:spPr>
        <p:txBody>
          <a:bodyPr/>
          <a:lstStyle/>
          <a:p>
            <a:r>
              <a:rPr lang="uk-UA" altLang="uk-UA" sz="3200"/>
              <a:t>Функції протоколів в мережевій взаємодії</a:t>
            </a:r>
            <a:endParaRPr lang="en-US" altLang="uk-UA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88988"/>
            <a:ext cx="8139113" cy="6169025"/>
          </a:xfrm>
        </p:spPr>
        <p:txBody>
          <a:bodyPr/>
          <a:lstStyle/>
          <a:p>
            <a:r>
              <a:rPr lang="uk-UA" altLang="uk-UA"/>
              <a:t>Стандарт – це процес або протокол, який схвалений індустрією та ратифікований органом стандартизації</a:t>
            </a:r>
            <a:endParaRPr lang="en-US" altLang="uk-UA"/>
          </a:p>
        </p:txBody>
      </p:sp>
      <p:sp>
        <p:nvSpPr>
          <p:cNvPr id="133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165100" y="236538"/>
            <a:ext cx="8845550" cy="527050"/>
          </a:xfrm>
          <a:noFill/>
          <a:ln/>
        </p:spPr>
        <p:txBody>
          <a:bodyPr/>
          <a:lstStyle/>
          <a:p>
            <a:r>
              <a:rPr lang="uk-UA" altLang="uk-UA" sz="3200"/>
              <a:t>Функції протоколів в мережевій взаємодії</a:t>
            </a:r>
            <a:endParaRPr lang="en-US" altLang="uk-UA" sz="3200"/>
          </a:p>
        </p:txBody>
      </p:sp>
      <p:pic>
        <p:nvPicPr>
          <p:cNvPr id="133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943100"/>
            <a:ext cx="72294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15963"/>
            <a:ext cx="8145462" cy="838200"/>
          </a:xfrm>
        </p:spPr>
        <p:txBody>
          <a:bodyPr/>
          <a:lstStyle/>
          <a:p>
            <a:r>
              <a:rPr lang="uk-UA" altLang="uk-UA" sz="3200"/>
              <a:t>Функції протоколів</a:t>
            </a:r>
            <a:endParaRPr lang="en-US" altLang="uk-UA" sz="3200"/>
          </a:p>
        </p:txBody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58925"/>
            <a:ext cx="7940675" cy="5076825"/>
          </a:xfrm>
        </p:spPr>
        <p:txBody>
          <a:bodyPr/>
          <a:lstStyle/>
          <a:p>
            <a:r>
              <a:rPr lang="uk-UA" altLang="uk-UA"/>
              <a:t>Протоколи та їх взаємодія</a:t>
            </a:r>
            <a:endParaRPr lang="en-US" altLang="uk-UA"/>
          </a:p>
          <a:p>
            <a:endParaRPr lang="en-US" altLang="uk-UA"/>
          </a:p>
        </p:txBody>
      </p:sp>
      <p:pic>
        <p:nvPicPr>
          <p:cNvPr id="128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373313"/>
            <a:ext cx="7250113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dirty="0" smtClean="0">
                <a:latin typeface="Arial" charset="0"/>
              </a:rPr>
              <a:t>Стеки протоколів</a:t>
            </a:r>
            <a:br>
              <a:rPr lang="uk-UA" dirty="0" smtClean="0">
                <a:latin typeface="Arial" charset="0"/>
              </a:rPr>
            </a:br>
            <a:r>
              <a:rPr lang="uk-UA" dirty="0" smtClean="0">
                <a:latin typeface="Arial" charset="0"/>
              </a:rPr>
              <a:t>та промислові стандарти</a:t>
            </a:r>
            <a:endParaRPr lang="en-US" dirty="0">
              <a:latin typeface="Arial" charset="0"/>
            </a:endParaRPr>
          </a:p>
        </p:txBody>
      </p:sp>
      <p:pic>
        <p:nvPicPr>
          <p:cNvPr id="31746" name="Content Placeholder 2" descr="NetBasics_Chp3_tabl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97" r="-143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53473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</a:t>
            </a:r>
            <a:r>
              <a:rPr lang="uk-UA" dirty="0" smtClean="0">
                <a:latin typeface="Arial" charset="0"/>
              </a:rPr>
              <a:t>тек протоколів </a:t>
            </a:r>
            <a:r>
              <a:rPr lang="en-US" dirty="0" smtClean="0">
                <a:latin typeface="Arial" charset="0"/>
              </a:rPr>
              <a:t>TCP/IP</a:t>
            </a:r>
            <a:endParaRPr lang="en-US" dirty="0">
              <a:latin typeface="Arial" charset="0"/>
            </a:endParaRPr>
          </a:p>
        </p:txBody>
      </p:sp>
      <p:pic>
        <p:nvPicPr>
          <p:cNvPr id="3584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6261" r="6691" b="14967"/>
          <a:stretch>
            <a:fillRect/>
          </a:stretch>
        </p:blipFill>
        <p:spPr>
          <a:xfrm>
            <a:off x="307975" y="1782763"/>
            <a:ext cx="8188325" cy="4006850"/>
          </a:xfrm>
        </p:spPr>
      </p:pic>
    </p:spTree>
    <p:extLst>
      <p:ext uri="{BB962C8B-B14F-4D97-AF65-F5344CB8AC3E}">
        <p14:creationId xmlns:p14="http://schemas.microsoft.com/office/powerpoint/2010/main" val="28019338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Органи стандартизації</a:t>
            </a:r>
            <a:endParaRPr lang="en-US" dirty="0">
              <a:latin typeface="Arial" charset="0"/>
            </a:endParaRPr>
          </a:p>
        </p:txBody>
      </p:sp>
      <p:pic>
        <p:nvPicPr>
          <p:cNvPr id="378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003425"/>
            <a:ext cx="28448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731963"/>
            <a:ext cx="26733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543300"/>
            <a:ext cx="184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394075"/>
            <a:ext cx="1968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4487863"/>
            <a:ext cx="123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4613275"/>
            <a:ext cx="186531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4613275"/>
            <a:ext cx="41275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5261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>
                <a:latin typeface="Arial" charset="0"/>
              </a:rPr>
              <a:t>Органи </a:t>
            </a:r>
            <a:r>
              <a:rPr lang="uk-UA" dirty="0" smtClean="0">
                <a:latin typeface="Arial" charset="0"/>
              </a:rPr>
              <a:t>стандартизації</a:t>
            </a:r>
            <a:br>
              <a:rPr lang="uk-UA" dirty="0" smtClean="0">
                <a:latin typeface="Arial" charset="0"/>
              </a:rPr>
            </a:br>
            <a:r>
              <a:rPr lang="uk-UA" dirty="0" smtClean="0">
                <a:latin typeface="Arial" charset="0"/>
              </a:rPr>
              <a:t>Відкриті стандарти</a:t>
            </a:r>
            <a:endParaRPr lang="en-US" dirty="0">
              <a:latin typeface="Arial" charset="0"/>
            </a:endParaRP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Internet Society (ISOC)</a:t>
            </a:r>
          </a:p>
          <a:p>
            <a:r>
              <a:rPr lang="en-US">
                <a:latin typeface="Arial" charset="0"/>
              </a:rPr>
              <a:t>The Internet Architecture Board (IAB)</a:t>
            </a:r>
          </a:p>
          <a:p>
            <a:r>
              <a:rPr lang="en-US">
                <a:latin typeface="Arial" charset="0"/>
              </a:rPr>
              <a:t>The Internet Engineering Task Force (IETF)</a:t>
            </a:r>
          </a:p>
          <a:p>
            <a:r>
              <a:rPr lang="en-US">
                <a:latin typeface="Arial" charset="0"/>
              </a:rPr>
              <a:t>Institute of Electrical and Electronics Engineers (IEEE)</a:t>
            </a:r>
          </a:p>
          <a:p>
            <a:r>
              <a:rPr lang="en-US">
                <a:latin typeface="Arial" charset="0"/>
              </a:rPr>
              <a:t>The International Organization for Standards (ISO)</a:t>
            </a:r>
          </a:p>
        </p:txBody>
      </p:sp>
    </p:spTree>
    <p:extLst>
      <p:ext uri="{BB962C8B-B14F-4D97-AF65-F5344CB8AC3E}">
        <p14:creationId xmlns:p14="http://schemas.microsoft.com/office/powerpoint/2010/main" val="11735971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1800" dirty="0">
                <a:latin typeface="Arial" charset="0"/>
              </a:rPr>
              <a:t>Органи стандартизації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>ISOC, IAB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>
                <a:latin typeface="Arial" charset="0"/>
              </a:rPr>
              <a:t>IETF</a:t>
            </a:r>
          </a:p>
        </p:txBody>
      </p:sp>
      <p:pic>
        <p:nvPicPr>
          <p:cNvPr id="4198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33575"/>
            <a:ext cx="53657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822450"/>
            <a:ext cx="19351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2908300"/>
            <a:ext cx="11398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214813"/>
            <a:ext cx="136842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214813"/>
            <a:ext cx="1658938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2977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57175"/>
            <a:ext cx="8145462" cy="666750"/>
          </a:xfrm>
        </p:spPr>
        <p:txBody>
          <a:bodyPr/>
          <a:lstStyle/>
          <a:p>
            <a:r>
              <a:rPr lang="uk-UA" altLang="uk-UA" dirty="0"/>
              <a:t>Протоколи комунікації</a:t>
            </a:r>
            <a:endParaRPr lang="en-US" altLang="uk-UA" dirty="0"/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066800"/>
            <a:ext cx="7940675" cy="5402263"/>
          </a:xfrm>
        </p:spPr>
        <p:txBody>
          <a:bodyPr/>
          <a:lstStyle/>
          <a:p>
            <a:r>
              <a:rPr lang="uk-UA" altLang="uk-UA"/>
              <a:t>Концепція комунікації з точки зору джерела, отримувача і каналу</a:t>
            </a:r>
            <a:endParaRPr lang="en-US" altLang="uk-UA"/>
          </a:p>
        </p:txBody>
      </p:sp>
      <p:pic>
        <p:nvPicPr>
          <p:cNvPr id="1179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124075"/>
            <a:ext cx="7529512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Органи стандартизації</a:t>
            </a:r>
            <a:endParaRPr lang="en-US" dirty="0">
              <a:latin typeface="Arial" charset="0"/>
            </a:endParaRP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Electronic Industries Alliance (EIA)</a:t>
            </a:r>
          </a:p>
          <a:p>
            <a:r>
              <a:rPr lang="en-US">
                <a:latin typeface="Arial" charset="0"/>
              </a:rPr>
              <a:t>The Telecommunications Industry Association (TIA)</a:t>
            </a:r>
          </a:p>
          <a:p>
            <a:r>
              <a:rPr lang="en-US">
                <a:latin typeface="Arial" charset="0"/>
              </a:rPr>
              <a:t>The International Telecommunications Union – Telecommunications Standardization Sector (ITU-T)</a:t>
            </a:r>
          </a:p>
          <a:p>
            <a:r>
              <a:rPr lang="en-US">
                <a:latin typeface="Arial" charset="0"/>
              </a:rPr>
              <a:t>The Internet Corporation for Assigned Names and Numbers (ICANN)</a:t>
            </a:r>
          </a:p>
          <a:p>
            <a:r>
              <a:rPr lang="en-US">
                <a:latin typeface="Arial" charset="0"/>
              </a:rPr>
              <a:t>The Internet Assigned Numbers Authority (IANA)</a:t>
            </a:r>
          </a:p>
        </p:txBody>
      </p:sp>
    </p:spTree>
    <p:extLst>
      <p:ext uri="{BB962C8B-B14F-4D97-AF65-F5344CB8AC3E}">
        <p14:creationId xmlns:p14="http://schemas.microsoft.com/office/powerpoint/2010/main" val="2878691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145462" cy="762000"/>
          </a:xfrm>
        </p:spPr>
        <p:txBody>
          <a:bodyPr/>
          <a:lstStyle/>
          <a:p>
            <a:r>
              <a:rPr lang="uk-UA" altLang="uk-UA"/>
              <a:t>Моделі</a:t>
            </a:r>
            <a:r>
              <a:rPr lang="en-US" altLang="uk-UA"/>
              <a:t> TCP/IP </a:t>
            </a:r>
            <a:r>
              <a:rPr lang="uk-UA" altLang="uk-UA"/>
              <a:t>та</a:t>
            </a:r>
            <a:r>
              <a:rPr lang="en-US" altLang="uk-UA"/>
              <a:t> OSI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138238"/>
            <a:ext cx="7940675" cy="5076825"/>
          </a:xfrm>
        </p:spPr>
        <p:txBody>
          <a:bodyPr/>
          <a:lstStyle/>
          <a:p>
            <a:r>
              <a:rPr lang="uk-UA" altLang="uk-UA" sz="2800"/>
              <a:t>Переваги використання багаторівневих моделей</a:t>
            </a:r>
            <a:endParaRPr lang="en-US" altLang="uk-UA" sz="2800"/>
          </a:p>
          <a:p>
            <a:pPr lvl="1">
              <a:buFontTx/>
              <a:buChar char="–"/>
            </a:pPr>
            <a:r>
              <a:rPr lang="uk-UA" altLang="uk-UA" sz="2400"/>
              <a:t> спрощують розробку протоколів</a:t>
            </a:r>
          </a:p>
          <a:p>
            <a:pPr lvl="1">
              <a:buFontTx/>
              <a:buChar char="–"/>
            </a:pPr>
            <a:r>
              <a:rPr lang="uk-UA" altLang="uk-UA" sz="2400"/>
              <a:t> допомагають при проектуванні</a:t>
            </a:r>
          </a:p>
          <a:p>
            <a:pPr lvl="1">
              <a:buFontTx/>
              <a:buChar char="–"/>
            </a:pPr>
            <a:r>
              <a:rPr lang="uk-UA" altLang="uk-UA" sz="2400"/>
              <a:t> зміни на одному рівні не впливають на решту рівнів</a:t>
            </a:r>
          </a:p>
          <a:p>
            <a:pPr lvl="1">
              <a:buFontTx/>
              <a:buChar char="–"/>
            </a:pPr>
            <a:r>
              <a:rPr lang="uk-UA" altLang="uk-UA" sz="2400"/>
              <a:t> змушують постачальників конкуруючих продуктів створювати уніфіковані рішення</a:t>
            </a:r>
          </a:p>
          <a:p>
            <a:pPr lvl="1">
              <a:buFontTx/>
              <a:buChar char="–"/>
            </a:pPr>
            <a:r>
              <a:rPr lang="uk-UA" altLang="uk-UA" sz="2400"/>
              <a:t> надають спільну мову для опису функцій мережевої взаємодії</a:t>
            </a:r>
            <a:endParaRPr lang="en-US" altLang="uk-UA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46088"/>
            <a:ext cx="8145462" cy="838200"/>
          </a:xfrm>
        </p:spPr>
        <p:txBody>
          <a:bodyPr/>
          <a:lstStyle/>
          <a:p>
            <a:r>
              <a:rPr lang="uk-UA" altLang="uk-UA"/>
              <a:t>Моделі</a:t>
            </a:r>
            <a:r>
              <a:rPr lang="en-US" altLang="uk-UA"/>
              <a:t> TCP/IP </a:t>
            </a:r>
            <a:r>
              <a:rPr lang="uk-UA" altLang="uk-UA"/>
              <a:t>та</a:t>
            </a:r>
            <a:r>
              <a:rPr lang="en-US" altLang="uk-UA"/>
              <a:t> OSI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31913"/>
            <a:ext cx="3724275" cy="5076825"/>
          </a:xfrm>
        </p:spPr>
        <p:txBody>
          <a:bodyPr/>
          <a:lstStyle/>
          <a:p>
            <a:r>
              <a:rPr lang="uk-UA" altLang="uk-UA"/>
              <a:t>Протокольна та еталонна моделі</a:t>
            </a:r>
            <a:endParaRPr lang="en-US" altLang="uk-UA"/>
          </a:p>
          <a:p>
            <a:pPr lvl="1"/>
            <a:r>
              <a:rPr lang="uk-UA" altLang="uk-UA"/>
              <a:t>Протокольна модель - </a:t>
            </a:r>
            <a:r>
              <a:rPr lang="en-US" altLang="uk-UA"/>
              <a:t> </a:t>
            </a:r>
          </a:p>
          <a:p>
            <a:pPr lvl="1"/>
            <a:r>
              <a:rPr lang="uk-UA" altLang="uk-UA"/>
              <a:t>	відповідає структурі певного стеку протоколів.</a:t>
            </a:r>
            <a:endParaRPr lang="en-US" altLang="uk-UA"/>
          </a:p>
          <a:p>
            <a:pPr lvl="1"/>
            <a:endParaRPr lang="en-US" altLang="uk-UA"/>
          </a:p>
          <a:p>
            <a:pPr lvl="1"/>
            <a:r>
              <a:rPr lang="uk-UA" altLang="uk-UA"/>
              <a:t>Еталонна модель - </a:t>
            </a:r>
            <a:endParaRPr lang="en-US" altLang="uk-UA"/>
          </a:p>
          <a:p>
            <a:pPr lvl="1"/>
            <a:r>
              <a:rPr lang="en-US" altLang="uk-UA"/>
              <a:t>	</a:t>
            </a:r>
            <a:r>
              <a:rPr lang="uk-UA" altLang="uk-UA"/>
              <a:t>надає загальні рекомендації для підтримки узгодженості в рамках всіх типів мережевих протоколів і служб . </a:t>
            </a:r>
            <a:endParaRPr lang="en-US" altLang="uk-UA"/>
          </a:p>
        </p:txBody>
      </p:sp>
      <p:pic>
        <p:nvPicPr>
          <p:cNvPr id="129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1362075"/>
            <a:ext cx="5521325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Модель</a:t>
            </a:r>
            <a:r>
              <a:rPr lang="en-US" dirty="0" smtClean="0">
                <a:latin typeface="Arial" charset="0"/>
              </a:rPr>
              <a:t> OSI</a:t>
            </a:r>
            <a:endParaRPr lang="en-US" dirty="0">
              <a:latin typeface="Arial" charset="0"/>
            </a:endParaRPr>
          </a:p>
        </p:txBody>
      </p:sp>
      <p:pic>
        <p:nvPicPr>
          <p:cNvPr id="52226" name="Content Placeholder 1" descr="Osi-mode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251" r="-492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79810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Моделі</a:t>
            </a:r>
            <a:r>
              <a:rPr lang="en-US" altLang="uk-UA"/>
              <a:t> TCP/IP </a:t>
            </a:r>
            <a:r>
              <a:rPr lang="uk-UA" altLang="uk-UA"/>
              <a:t>та</a:t>
            </a:r>
            <a:r>
              <a:rPr lang="en-US" altLang="uk-UA"/>
              <a:t> OSI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Модель </a:t>
            </a:r>
            <a:r>
              <a:rPr lang="en-US" altLang="uk-UA"/>
              <a:t>TCP/IP</a:t>
            </a:r>
          </a:p>
          <a:p>
            <a:endParaRPr lang="en-US" altLang="uk-UA"/>
          </a:p>
          <a:p>
            <a:endParaRPr lang="en-US" altLang="uk-UA" sz="2800"/>
          </a:p>
        </p:txBody>
      </p:sp>
      <p:pic>
        <p:nvPicPr>
          <p:cNvPr id="129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2105025"/>
            <a:ext cx="7016750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6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uk-UA" dirty="0" smtClean="0">
                <a:latin typeface="Arial" charset="0"/>
              </a:rPr>
              <a:t>Модель</a:t>
            </a:r>
            <a:r>
              <a:rPr lang="en-US" dirty="0" smtClean="0">
                <a:latin typeface="Arial" charset="0"/>
              </a:rPr>
              <a:t> TCP/IP</a:t>
            </a:r>
            <a:endParaRPr lang="en-US" dirty="0">
              <a:latin typeface="Arial" charset="0"/>
            </a:endParaRPr>
          </a:p>
        </p:txBody>
      </p:sp>
      <p:pic>
        <p:nvPicPr>
          <p:cNvPr id="54274" name="Content Placeholder 1" descr="tcp-ip-encapsulation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5" r="-124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272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Порівняння моделей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OSI </a:t>
            </a:r>
            <a:r>
              <a:rPr lang="uk-UA" dirty="0" smtClean="0">
                <a:latin typeface="Arial" charset="0"/>
              </a:rPr>
              <a:t>та</a:t>
            </a:r>
            <a:r>
              <a:rPr lang="en-US" dirty="0" smtClean="0">
                <a:latin typeface="Arial" charset="0"/>
              </a:rPr>
              <a:t> TCP/IP</a:t>
            </a:r>
            <a:endParaRPr lang="en-US" dirty="0">
              <a:latin typeface="Arial" charset="0"/>
            </a:endParaRPr>
          </a:p>
        </p:txBody>
      </p:sp>
      <p:pic>
        <p:nvPicPr>
          <p:cNvPr id="56322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61" r="-22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7751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Передавання даних в мережі</a:t>
            </a:r>
            <a:endParaRPr lang="en-US" altLang="uk-UA" dirty="0"/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Сегментація повідомлень</a:t>
            </a:r>
            <a:endParaRPr lang="en-US" altLang="uk-UA"/>
          </a:p>
          <a:p>
            <a:pPr lvl="1"/>
            <a:r>
              <a:rPr lang="uk-UA" altLang="uk-UA"/>
              <a:t>Дані передаються по мережі невеликими порціями - сегментами</a:t>
            </a:r>
            <a:endParaRPr lang="en-US" altLang="uk-UA"/>
          </a:p>
        </p:txBody>
      </p:sp>
      <p:pic>
        <p:nvPicPr>
          <p:cNvPr id="1253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840038"/>
            <a:ext cx="4981575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1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/>
              <a:t>Передавання </a:t>
            </a:r>
            <a:r>
              <a:rPr lang="uk-UA" dirty="0"/>
              <a:t>даних в мережі</a:t>
            </a:r>
            <a:endParaRPr lang="en-US" dirty="0">
              <a:latin typeface="Arial" charset="0"/>
            </a:endParaRPr>
          </a:p>
        </p:txBody>
      </p:sp>
      <p:sp>
        <p:nvSpPr>
          <p:cNvPr id="583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Arial" charset="0"/>
              </a:rPr>
              <a:t>Переваги сегментування повідомлень</a:t>
            </a:r>
            <a:endParaRPr lang="en-US" dirty="0">
              <a:latin typeface="Arial" charset="0"/>
            </a:endParaRPr>
          </a:p>
          <a:p>
            <a:pPr lvl="1"/>
            <a:r>
              <a:rPr lang="ru-RU" dirty="0" err="1" smtClean="0">
                <a:latin typeface="Arial" charset="0"/>
              </a:rPr>
              <a:t>Сегменти</a:t>
            </a:r>
            <a:r>
              <a:rPr lang="ru-RU" dirty="0" smtClean="0">
                <a:latin typeface="Arial" charset="0"/>
              </a:rPr>
              <a:t> </a:t>
            </a:r>
            <a:r>
              <a:rPr lang="ru-RU" dirty="0" err="1" smtClean="0">
                <a:latin typeface="Arial" charset="0"/>
              </a:rPr>
              <a:t>різних</a:t>
            </a:r>
            <a:r>
              <a:rPr lang="ru-RU" dirty="0" smtClean="0">
                <a:latin typeface="Arial" charset="0"/>
              </a:rPr>
              <a:t> </a:t>
            </a:r>
            <a:r>
              <a:rPr lang="ru-RU" dirty="0" err="1" smtClean="0">
                <a:latin typeface="Arial" charset="0"/>
              </a:rPr>
              <a:t>повідомлень</a:t>
            </a:r>
            <a:r>
              <a:rPr lang="ru-RU" dirty="0" smtClean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можуть</a:t>
            </a:r>
            <a:r>
              <a:rPr lang="ru-RU" dirty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чергуватися</a:t>
            </a:r>
            <a:r>
              <a:rPr lang="ru-RU" dirty="0">
                <a:latin typeface="Arial" charset="0"/>
              </a:rPr>
              <a:t> </a:t>
            </a:r>
          </a:p>
          <a:p>
            <a:pPr lvl="1"/>
            <a:r>
              <a:rPr lang="ru-RU" dirty="0" err="1">
                <a:latin typeface="Arial" charset="0"/>
              </a:rPr>
              <a:t>Підвищена</a:t>
            </a:r>
            <a:r>
              <a:rPr lang="ru-RU" dirty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надійність</a:t>
            </a:r>
            <a:r>
              <a:rPr lang="ru-RU" dirty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мережевих</a:t>
            </a:r>
            <a:r>
              <a:rPr lang="ru-RU" dirty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комунікацій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uk-UA" dirty="0" smtClean="0">
                <a:latin typeface="Arial" charset="0"/>
              </a:rPr>
              <a:t>Недоліки </a:t>
            </a:r>
            <a:r>
              <a:rPr lang="uk-UA" dirty="0">
                <a:latin typeface="Arial" charset="0"/>
              </a:rPr>
              <a:t>сегментування повідомлень</a:t>
            </a:r>
            <a:endParaRPr lang="en-US" dirty="0">
              <a:latin typeface="Arial" charset="0"/>
            </a:endParaRPr>
          </a:p>
          <a:p>
            <a:pPr lvl="1"/>
            <a:r>
              <a:rPr lang="uk-UA" dirty="0">
                <a:latin typeface="Arial" charset="0"/>
              </a:rPr>
              <a:t>Підвищення рівня </a:t>
            </a:r>
            <a:r>
              <a:rPr lang="uk-UA" dirty="0" smtClean="0">
                <a:latin typeface="Arial" charset="0"/>
              </a:rPr>
              <a:t>складності передавання та опрацювання повідомлень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190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15913"/>
            <a:ext cx="8145462" cy="623887"/>
          </a:xfrm>
        </p:spPr>
        <p:txBody>
          <a:bodyPr/>
          <a:lstStyle/>
          <a:p>
            <a:r>
              <a:rPr lang="uk-UA" altLang="uk-UA"/>
              <a:t>Протоколи комунікації</a:t>
            </a:r>
            <a:endParaRPr lang="en-US" altLang="uk-UA"/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025525"/>
            <a:ext cx="7940675" cy="5443538"/>
          </a:xfrm>
        </p:spPr>
        <p:txBody>
          <a:bodyPr/>
          <a:lstStyle/>
          <a:p>
            <a:r>
              <a:rPr lang="uk-UA" altLang="uk-UA"/>
              <a:t>Мультиплексування повідомлень</a:t>
            </a:r>
            <a:endParaRPr lang="en-US" altLang="uk-UA"/>
          </a:p>
        </p:txBody>
      </p:sp>
      <p:pic>
        <p:nvPicPr>
          <p:cNvPr id="1257477" name="Picture 5" descr="L_TKSM_2_1_Multiplex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2147888"/>
            <a:ext cx="7702550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04952"/>
            <a:ext cx="8145462" cy="838200"/>
          </a:xfrm>
        </p:spPr>
        <p:txBody>
          <a:bodyPr/>
          <a:lstStyle/>
          <a:p>
            <a:pPr eaLnBrk="1" hangingPunct="1"/>
            <a:r>
              <a:rPr lang="uk-UA" altLang="uk-UA" dirty="0" smtClean="0"/>
              <a:t>Протоколи комунікації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071727"/>
            <a:ext cx="7940675" cy="357187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uk-UA" dirty="0" smtClean="0"/>
              <a:t>Встановлення правил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 smtClean="0"/>
          </a:p>
          <a:p>
            <a:pPr lvl="0"/>
            <a:r>
              <a:rPr lang="uk-UA" dirty="0" smtClean="0"/>
              <a:t>ідентифікація </a:t>
            </a:r>
            <a:r>
              <a:rPr lang="uk-UA" dirty="0"/>
              <a:t>відправника та отримувача;</a:t>
            </a:r>
          </a:p>
          <a:p>
            <a:pPr lvl="0"/>
            <a:r>
              <a:rPr lang="uk-UA" dirty="0"/>
              <a:t>обраний засіб або канал зв'язку (особиста розмова, телефон, лист);</a:t>
            </a:r>
          </a:p>
          <a:p>
            <a:pPr lvl="0"/>
            <a:r>
              <a:rPr lang="uk-UA" dirty="0"/>
              <a:t>відповідний режим обміну даними (усна або письмова мова, ілюстрації, інтерактивний або односторонній зв'язок);</a:t>
            </a:r>
          </a:p>
          <a:p>
            <a:pPr lvl="0"/>
            <a:r>
              <a:rPr lang="uk-UA" dirty="0"/>
              <a:t>спільна мова;</a:t>
            </a:r>
          </a:p>
          <a:p>
            <a:pPr lvl="0"/>
            <a:r>
              <a:rPr lang="uk-UA" dirty="0"/>
              <a:t>граматична структура та структура речень;</a:t>
            </a:r>
          </a:p>
          <a:p>
            <a:pPr lvl="0"/>
            <a:r>
              <a:rPr lang="uk-UA" dirty="0"/>
              <a:t>швидкість і час </a:t>
            </a:r>
            <a:r>
              <a:rPr lang="uk-UA" dirty="0" smtClean="0"/>
              <a:t>доставки;</a:t>
            </a:r>
          </a:p>
          <a:p>
            <a:pPr lvl="0"/>
            <a:r>
              <a:rPr lang="uk-UA" dirty="0" smtClean="0"/>
              <a:t>Підтвердження отримання</a:t>
            </a:r>
            <a:endParaRPr lang="uk-UA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1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325438"/>
            <a:ext cx="8145463" cy="674687"/>
          </a:xfrm>
        </p:spPr>
        <p:txBody>
          <a:bodyPr/>
          <a:lstStyle/>
          <a:p>
            <a:r>
              <a:rPr lang="uk-UA" dirty="0"/>
              <a:t>Передавання даних в мережі</a:t>
            </a:r>
            <a:endParaRPr lang="en-US" altLang="uk-UA" dirty="0"/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08075"/>
            <a:ext cx="7940675" cy="5360988"/>
          </a:xfrm>
        </p:spPr>
        <p:txBody>
          <a:bodyPr/>
          <a:lstStyle/>
          <a:p>
            <a:r>
              <a:rPr lang="uk-UA" altLang="uk-UA"/>
              <a:t>Маркування повідомлень</a:t>
            </a:r>
            <a:r>
              <a:rPr lang="en-US" altLang="uk-UA"/>
              <a:t> </a:t>
            </a:r>
          </a:p>
        </p:txBody>
      </p:sp>
      <p:pic>
        <p:nvPicPr>
          <p:cNvPr id="1255429" name="Picture 5" descr="L_TKSM_2_1_Communicating_mess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963738"/>
            <a:ext cx="6681787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Передавання даних в мережі</a:t>
            </a:r>
            <a:endParaRPr lang="en-US" altLang="uk-UA" dirty="0"/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uk-UA"/>
              <a:t>Protocol data units (PDU) </a:t>
            </a:r>
            <a:r>
              <a:rPr lang="uk-UA" altLang="uk-UA"/>
              <a:t>та інкапсляція</a:t>
            </a:r>
            <a:endParaRPr lang="en-US" altLang="uk-UA" sz="2800"/>
          </a:p>
        </p:txBody>
      </p:sp>
      <p:pic>
        <p:nvPicPr>
          <p:cNvPr id="129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147888"/>
            <a:ext cx="6529388" cy="455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Передавання даних в мережі</a:t>
            </a:r>
            <a:endParaRPr lang="en-US" altLang="uk-UA" dirty="0"/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Процес відправки та отримання повідомлень</a:t>
            </a:r>
            <a:endParaRPr lang="en-US" altLang="uk-UA" sz="2800"/>
          </a:p>
        </p:txBody>
      </p:sp>
      <p:pic>
        <p:nvPicPr>
          <p:cNvPr id="129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901825"/>
            <a:ext cx="7942262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Передавання даних в мережі</a:t>
            </a:r>
            <a:endParaRPr lang="en-US" altLang="uk-UA" dirty="0"/>
          </a:p>
        </p:txBody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Процес відправки та отримання повідомлень</a:t>
            </a:r>
            <a:endParaRPr lang="en-US" altLang="uk-UA" sz="2800"/>
          </a:p>
        </p:txBody>
      </p:sp>
      <p:pic>
        <p:nvPicPr>
          <p:cNvPr id="13312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95488"/>
            <a:ext cx="8355013" cy="45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740978"/>
            <a:ext cx="8145462" cy="1087354"/>
          </a:xfrm>
        </p:spPr>
        <p:txBody>
          <a:bodyPr/>
          <a:lstStyle/>
          <a:p>
            <a:pPr eaLnBrk="1" hangingPunct="1"/>
            <a:r>
              <a:rPr lang="uk-UA" dirty="0">
                <a:latin typeface="Arial" charset="0"/>
              </a:rPr>
              <a:t>Передавання даних в мережі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  <p:pic>
        <p:nvPicPr>
          <p:cNvPr id="6656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195" b="-64195"/>
          <a:stretch>
            <a:fillRect/>
          </a:stretch>
        </p:blipFill>
        <p:spPr/>
      </p:pic>
      <p:sp>
        <p:nvSpPr>
          <p:cNvPr id="2" name="Прямоугольник 1"/>
          <p:cNvSpPr/>
          <p:nvPr/>
        </p:nvSpPr>
        <p:spPr>
          <a:xfrm>
            <a:off x="1738289" y="1955393"/>
            <a:ext cx="450078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Доступ до локальних ресурсів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77428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>
                <a:latin typeface="Arial" charset="0"/>
              </a:rPr>
              <a:t>Передавання даних в </a:t>
            </a:r>
            <a:r>
              <a:rPr lang="uk-UA" dirty="0" smtClean="0">
                <a:latin typeface="Arial" charset="0"/>
              </a:rPr>
              <a:t>мережі</a:t>
            </a:r>
            <a:endParaRPr lang="en-US" dirty="0">
              <a:latin typeface="Arial" charset="0"/>
            </a:endParaRPr>
          </a:p>
        </p:txBody>
      </p:sp>
      <p:sp>
        <p:nvSpPr>
          <p:cNvPr id="686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latin typeface="Arial" charset="0"/>
              </a:rPr>
              <a:t>Мережева адреса (</a:t>
            </a:r>
            <a:r>
              <a:rPr lang="en-US" dirty="0" smtClean="0">
                <a:latin typeface="Arial" charset="0"/>
              </a:rPr>
              <a:t>Network Address</a:t>
            </a:r>
            <a:r>
              <a:rPr lang="uk-UA" dirty="0">
                <a:latin typeface="Arial" charset="0"/>
              </a:rPr>
              <a:t>)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Source IP address</a:t>
            </a:r>
          </a:p>
          <a:p>
            <a:pPr lvl="1"/>
            <a:r>
              <a:rPr lang="en-US" dirty="0" smtClean="0">
                <a:latin typeface="Arial" charset="0"/>
              </a:rPr>
              <a:t>Destination </a:t>
            </a:r>
            <a:r>
              <a:rPr lang="en-US" dirty="0">
                <a:latin typeface="Arial" charset="0"/>
              </a:rPr>
              <a:t>IP address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uk-UA" dirty="0" smtClean="0">
                <a:latin typeface="Arial" charset="0"/>
              </a:rPr>
              <a:t>Фізична адреса (</a:t>
            </a:r>
            <a:r>
              <a:rPr lang="en-US" dirty="0" smtClean="0">
                <a:latin typeface="Arial" charset="0"/>
              </a:rPr>
              <a:t>Data </a:t>
            </a:r>
            <a:r>
              <a:rPr lang="en-US" dirty="0">
                <a:latin typeface="Arial" charset="0"/>
              </a:rPr>
              <a:t>Link </a:t>
            </a:r>
            <a:r>
              <a:rPr lang="en-US" dirty="0" smtClean="0">
                <a:latin typeface="Arial" charset="0"/>
              </a:rPr>
              <a:t>Address</a:t>
            </a:r>
            <a:r>
              <a:rPr lang="uk-UA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Source data link address</a:t>
            </a:r>
          </a:p>
          <a:p>
            <a:pPr lvl="1"/>
            <a:r>
              <a:rPr lang="en-US" dirty="0">
                <a:latin typeface="Arial" charset="0"/>
              </a:rPr>
              <a:t>Destination data link address</a:t>
            </a:r>
          </a:p>
        </p:txBody>
      </p:sp>
    </p:spTree>
    <p:extLst>
      <p:ext uri="{BB962C8B-B14F-4D97-AF65-F5344CB8AC3E}">
        <p14:creationId xmlns:p14="http://schemas.microsoft.com/office/powerpoint/2010/main" val="19699986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6028" y="457200"/>
            <a:ext cx="8265072" cy="662152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Передавання </a:t>
            </a:r>
            <a:r>
              <a:rPr lang="uk-UA" dirty="0">
                <a:latin typeface="Arial" charset="0"/>
              </a:rPr>
              <a:t>даних </a:t>
            </a:r>
            <a:r>
              <a:rPr lang="uk-UA" dirty="0" smtClean="0">
                <a:latin typeface="Arial" charset="0"/>
              </a:rPr>
              <a:t>в одній мережі </a:t>
            </a:r>
            <a:endParaRPr lang="en-US" dirty="0">
              <a:latin typeface="Arial" charset="0"/>
            </a:endParaRPr>
          </a:p>
        </p:txBody>
      </p:sp>
      <p:pic>
        <p:nvPicPr>
          <p:cNvPr id="70658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0660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432859"/>
            <a:ext cx="6981825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390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504498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Передавання </a:t>
            </a:r>
            <a:r>
              <a:rPr lang="uk-UA" dirty="0">
                <a:latin typeface="Arial" charset="0"/>
              </a:rPr>
              <a:t>даних в </a:t>
            </a:r>
            <a:r>
              <a:rPr lang="uk-UA" dirty="0" smtClean="0">
                <a:latin typeface="Arial" charset="0"/>
              </a:rPr>
              <a:t>мережі. </a:t>
            </a:r>
            <a:r>
              <a:rPr lang="uk-UA" dirty="0" smtClean="0">
                <a:latin typeface="Arial" charset="0"/>
              </a:rPr>
              <a:t>Протокол </a:t>
            </a:r>
            <a:r>
              <a:rPr lang="en-US" dirty="0" smtClean="0">
                <a:latin typeface="Arial" charset="0"/>
              </a:rPr>
              <a:t>ARP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3051175"/>
            <a:ext cx="457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0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402431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78606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051175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3071813" y="3208338"/>
            <a:ext cx="1454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37013" y="3360738"/>
            <a:ext cx="641350" cy="663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99038" y="3360738"/>
            <a:ext cx="577850" cy="1173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713" name="Picture 42" descr="File Server_Updated20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4533900"/>
            <a:ext cx="6175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 flipV="1">
            <a:off x="5260975" y="3208338"/>
            <a:ext cx="1389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15" name="TextBox 12"/>
          <p:cNvSpPr txBox="1">
            <a:spLocks noChangeArrowheads="1"/>
          </p:cNvSpPr>
          <p:nvPr/>
        </p:nvSpPr>
        <p:spPr bwMode="auto">
          <a:xfrm>
            <a:off x="203200" y="3084513"/>
            <a:ext cx="2084388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>
                <a:solidFill>
                  <a:srgbClr val="000000"/>
                </a:solidFill>
              </a:rPr>
              <a:t>AA-AA-AA-AA-AA-AA</a:t>
            </a:r>
          </a:p>
        </p:txBody>
      </p:sp>
      <p:sp>
        <p:nvSpPr>
          <p:cNvPr id="72716" name="TextBox 13"/>
          <p:cNvSpPr txBox="1">
            <a:spLocks noChangeArrowheads="1"/>
          </p:cNvSpPr>
          <p:nvPr/>
        </p:nvSpPr>
        <p:spPr bwMode="auto">
          <a:xfrm>
            <a:off x="1177925" y="4275138"/>
            <a:ext cx="2119313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PC2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>
                <a:solidFill>
                  <a:srgbClr val="000000"/>
                </a:solidFill>
              </a:rPr>
              <a:t>BB-BB-BB-BB-BB-BB</a:t>
            </a:r>
          </a:p>
        </p:txBody>
      </p:sp>
      <p:sp>
        <p:nvSpPr>
          <p:cNvPr id="72717" name="TextBox 14"/>
          <p:cNvSpPr txBox="1">
            <a:spLocks noChangeArrowheads="1"/>
          </p:cNvSpPr>
          <p:nvPr/>
        </p:nvSpPr>
        <p:spPr bwMode="auto">
          <a:xfrm>
            <a:off x="5210175" y="5426075"/>
            <a:ext cx="2182813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>
                <a:solidFill>
                  <a:srgbClr val="000000"/>
                </a:solidFill>
              </a:rPr>
              <a:t>CC-CC-CC-CC-CC-CC</a:t>
            </a:r>
          </a:p>
        </p:txBody>
      </p:sp>
      <p:sp>
        <p:nvSpPr>
          <p:cNvPr id="72718" name="TextBox 15"/>
          <p:cNvSpPr txBox="1">
            <a:spLocks noChangeArrowheads="1"/>
          </p:cNvSpPr>
          <p:nvPr/>
        </p:nvSpPr>
        <p:spPr bwMode="auto">
          <a:xfrm>
            <a:off x="6218238" y="2114550"/>
            <a:ext cx="21193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grpSp>
        <p:nvGrpSpPr>
          <p:cNvPr id="72719" name="Group 16"/>
          <p:cNvGrpSpPr>
            <a:grpSpLocks/>
          </p:cNvGrpSpPr>
          <p:nvPr/>
        </p:nvGrpSpPr>
        <p:grpSpPr bwMode="auto">
          <a:xfrm>
            <a:off x="2851150" y="2490788"/>
            <a:ext cx="1222375" cy="1122362"/>
            <a:chOff x="2845469" y="1283663"/>
            <a:chExt cx="1222475" cy="1122322"/>
          </a:xfrm>
        </p:grpSpPr>
        <p:pic>
          <p:nvPicPr>
            <p:cNvPr id="72722" name="Picture 2" descr="C:\Users\socoker\AppData\Local\Microsoft\Windows\Temporary Internet Files\Content.IE5\Y3AZB7XE\MC900441455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469" y="1283663"/>
              <a:ext cx="1122322" cy="112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3" name="TextBox 18"/>
            <p:cNvSpPr txBox="1">
              <a:spLocks noChangeArrowheads="1"/>
            </p:cNvSpPr>
            <p:nvPr/>
          </p:nvSpPr>
          <p:spPr bwMode="auto">
            <a:xfrm>
              <a:off x="3128145" y="1437298"/>
              <a:ext cx="9397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/>
                <a:t>ARP </a:t>
              </a:r>
            </a:p>
            <a:p>
              <a:r>
                <a:rPr lang="en-US" sz="1400" b="1"/>
                <a:t>Request</a:t>
              </a:r>
            </a:p>
          </p:txBody>
        </p:sp>
      </p:grpSp>
      <p:sp>
        <p:nvSpPr>
          <p:cNvPr id="72720" name="TextBox 19"/>
          <p:cNvSpPr txBox="1">
            <a:spLocks noChangeArrowheads="1"/>
          </p:cNvSpPr>
          <p:nvPr/>
        </p:nvSpPr>
        <p:spPr bwMode="auto">
          <a:xfrm>
            <a:off x="4665663" y="3084513"/>
            <a:ext cx="371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S1</a:t>
            </a:r>
          </a:p>
        </p:txBody>
      </p:sp>
      <p:sp>
        <p:nvSpPr>
          <p:cNvPr id="72721" name="TextBox 20"/>
          <p:cNvSpPr txBox="1">
            <a:spLocks noChangeArrowheads="1"/>
          </p:cNvSpPr>
          <p:nvPr/>
        </p:nvSpPr>
        <p:spPr bwMode="auto">
          <a:xfrm>
            <a:off x="6724650" y="3084513"/>
            <a:ext cx="379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859129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930165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Передавання даних </a:t>
            </a:r>
            <a:br>
              <a:rPr lang="uk-UA" dirty="0" smtClean="0">
                <a:latin typeface="Arial" charset="0"/>
              </a:rPr>
            </a:br>
            <a:r>
              <a:rPr lang="uk-UA" dirty="0" smtClean="0">
                <a:latin typeface="Arial" charset="0"/>
              </a:rPr>
              <a:t>Шлюз за замовчуванням</a:t>
            </a:r>
            <a:br>
              <a:rPr lang="uk-UA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Default </a:t>
            </a:r>
            <a:r>
              <a:rPr lang="en-US" dirty="0">
                <a:latin typeface="Arial" charset="0"/>
              </a:rPr>
              <a:t>Gateway</a:t>
            </a:r>
          </a:p>
        </p:txBody>
      </p:sp>
      <p:pic>
        <p:nvPicPr>
          <p:cNvPr id="74754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82" y="3135436"/>
            <a:ext cx="26622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07" y="3597398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07" y="3981573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Line 40"/>
          <p:cNvSpPr>
            <a:spLocks noChangeShapeType="1"/>
          </p:cNvSpPr>
          <p:nvPr/>
        </p:nvSpPr>
        <p:spPr bwMode="auto">
          <a:xfrm flipH="1">
            <a:off x="4860707" y="3829173"/>
            <a:ext cx="6096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 flipH="1" flipV="1">
            <a:off x="3946307" y="3829173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" name="Picture 4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07" y="3597398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476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2" y="4608636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2" y="3278311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32" y="3637086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1384082" y="3794248"/>
            <a:ext cx="641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36482" y="3946648"/>
            <a:ext cx="641350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498507" y="3946648"/>
            <a:ext cx="261938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407" y="3381498"/>
            <a:ext cx="271463" cy="411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767" name="Picture 42" descr="File Server_Updated200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20" y="4580061"/>
            <a:ext cx="61753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760445" y="3792661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51307" y="3195761"/>
            <a:ext cx="304800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75107" y="3716461"/>
            <a:ext cx="735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87945" y="3716461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070" y="3598986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4773" name="Picture 42" descr="File Server_Updated200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982" y="3484686"/>
            <a:ext cx="61595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4" name="TextBox 25"/>
          <p:cNvSpPr txBox="1">
            <a:spLocks noChangeArrowheads="1"/>
          </p:cNvSpPr>
          <p:nvPr/>
        </p:nvSpPr>
        <p:spPr bwMode="auto">
          <a:xfrm>
            <a:off x="179170" y="2589336"/>
            <a:ext cx="2085975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00"/>
                </a:solidFill>
              </a:rPr>
              <a:t>PC 1</a:t>
            </a:r>
          </a:p>
          <a:p>
            <a:r>
              <a:rPr lang="en-US" sz="1400" dirty="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 dirty="0">
                <a:solidFill>
                  <a:srgbClr val="000000"/>
                </a:solidFill>
              </a:rPr>
              <a:t>AA-AA-AA-AA-AA-AA</a:t>
            </a:r>
          </a:p>
        </p:txBody>
      </p:sp>
      <p:sp>
        <p:nvSpPr>
          <p:cNvPr id="74775" name="TextBox 26"/>
          <p:cNvSpPr txBox="1">
            <a:spLocks noChangeArrowheads="1"/>
          </p:cNvSpPr>
          <p:nvPr/>
        </p:nvSpPr>
        <p:spPr bwMode="auto">
          <a:xfrm>
            <a:off x="147420" y="5542086"/>
            <a:ext cx="2117725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 2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>
                <a:solidFill>
                  <a:srgbClr val="000000"/>
                </a:solidFill>
              </a:rPr>
              <a:t>BB-BB-BB-BB-BB-BB</a:t>
            </a:r>
          </a:p>
        </p:txBody>
      </p:sp>
      <p:sp>
        <p:nvSpPr>
          <p:cNvPr id="74776" name="TextBox 27"/>
          <p:cNvSpPr txBox="1">
            <a:spLocks noChangeArrowheads="1"/>
          </p:cNvSpPr>
          <p:nvPr/>
        </p:nvSpPr>
        <p:spPr bwMode="auto">
          <a:xfrm>
            <a:off x="2703295" y="5470648"/>
            <a:ext cx="21828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>
                <a:solidFill>
                  <a:srgbClr val="000000"/>
                </a:solidFill>
              </a:rPr>
              <a:t>CC-CC-CC-CC-CC-CC</a:t>
            </a:r>
          </a:p>
        </p:txBody>
      </p:sp>
      <p:sp>
        <p:nvSpPr>
          <p:cNvPr id="74777" name="TextBox 28"/>
          <p:cNvSpPr txBox="1">
            <a:spLocks noChangeArrowheads="1"/>
          </p:cNvSpPr>
          <p:nvPr/>
        </p:nvSpPr>
        <p:spPr bwMode="auto">
          <a:xfrm>
            <a:off x="2703295" y="2662361"/>
            <a:ext cx="21177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sp>
        <p:nvSpPr>
          <p:cNvPr id="74778" name="TextBox 29"/>
          <p:cNvSpPr txBox="1">
            <a:spLocks noChangeArrowheads="1"/>
          </p:cNvSpPr>
          <p:nvPr/>
        </p:nvSpPr>
        <p:spPr bwMode="auto">
          <a:xfrm>
            <a:off x="5511582" y="2517898"/>
            <a:ext cx="184308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R2</a:t>
            </a:r>
          </a:p>
          <a:p>
            <a:r>
              <a:rPr lang="en-US" sz="1400">
                <a:solidFill>
                  <a:srgbClr val="000000"/>
                </a:solidFill>
              </a:rPr>
              <a:t>172.16.1.99</a:t>
            </a:r>
          </a:p>
          <a:p>
            <a:r>
              <a:rPr lang="en-US" sz="1400">
                <a:solidFill>
                  <a:srgbClr val="000000"/>
                </a:solidFill>
              </a:rPr>
              <a:t>22-22-22-22-22-22</a:t>
            </a:r>
          </a:p>
        </p:txBody>
      </p:sp>
      <p:sp>
        <p:nvSpPr>
          <p:cNvPr id="74779" name="TextBox 30"/>
          <p:cNvSpPr txBox="1">
            <a:spLocks noChangeArrowheads="1"/>
          </p:cNvSpPr>
          <p:nvPr/>
        </p:nvSpPr>
        <p:spPr bwMode="auto">
          <a:xfrm>
            <a:off x="7095907" y="4318123"/>
            <a:ext cx="184308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Web Server</a:t>
            </a:r>
          </a:p>
          <a:p>
            <a:r>
              <a:rPr lang="en-US" sz="1400">
                <a:solidFill>
                  <a:srgbClr val="000000"/>
                </a:solidFill>
              </a:rPr>
              <a:t>172.16.1.99</a:t>
            </a:r>
          </a:p>
          <a:p>
            <a:r>
              <a:rPr lang="en-US" sz="1400">
                <a:solidFill>
                  <a:srgbClr val="000000"/>
                </a:solidFill>
              </a:rPr>
              <a:t>AB-CD-EF-12-34-56</a:t>
            </a:r>
          </a:p>
        </p:txBody>
      </p:sp>
    </p:spTree>
    <p:extLst>
      <p:ext uri="{BB962C8B-B14F-4D97-AF65-F5344CB8AC3E}">
        <p14:creationId xmlns:p14="http://schemas.microsoft.com/office/powerpoint/2010/main" val="14457861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425674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Передавання </a:t>
            </a:r>
            <a:r>
              <a:rPr lang="uk-UA" dirty="0">
                <a:latin typeface="Arial" charset="0"/>
              </a:rPr>
              <a:t>даних </a:t>
            </a:r>
            <a:r>
              <a:rPr lang="uk-UA" dirty="0" smtClean="0">
                <a:latin typeface="Arial" charset="0"/>
              </a:rPr>
              <a:t/>
            </a:r>
            <a:br>
              <a:rPr lang="uk-UA" dirty="0" smtClean="0">
                <a:latin typeface="Arial" charset="0"/>
              </a:rPr>
            </a:br>
            <a:r>
              <a:rPr lang="uk-UA" dirty="0" smtClean="0">
                <a:latin typeface="Arial" charset="0"/>
              </a:rPr>
              <a:t>у віддалену мережу </a:t>
            </a:r>
            <a:endParaRPr lang="en-US" dirty="0">
              <a:latin typeface="Arial" charset="0"/>
            </a:endParaRPr>
          </a:p>
        </p:txBody>
      </p:sp>
      <p:pic>
        <p:nvPicPr>
          <p:cNvPr id="76802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503315"/>
            <a:ext cx="786923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7589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0"/>
              <a:t>Правила обміну даними</a:t>
            </a:r>
            <a:endParaRPr lang="en-US" altLang="uk-UA" b="0"/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Кодування</a:t>
            </a:r>
          </a:p>
          <a:p>
            <a:r>
              <a:rPr lang="uk-UA" altLang="uk-UA"/>
              <a:t>Форматування</a:t>
            </a:r>
          </a:p>
          <a:p>
            <a:r>
              <a:rPr lang="uk-UA" altLang="uk-UA"/>
              <a:t>Розмір повідомлення</a:t>
            </a:r>
          </a:p>
          <a:p>
            <a:pPr algn="just"/>
            <a:r>
              <a:rPr lang="uk-UA" altLang="uk-UA"/>
              <a:t>Синхронізація повідомлень</a:t>
            </a:r>
          </a:p>
          <a:p>
            <a:pPr>
              <a:buFont typeface="Arial" charset="0"/>
              <a:buChar char="–"/>
            </a:pPr>
            <a:r>
              <a:rPr lang="uk-UA" altLang="uk-UA" sz="1800"/>
              <a:t>Метод доступу</a:t>
            </a:r>
          </a:p>
          <a:p>
            <a:pPr>
              <a:buFont typeface="Arial" charset="0"/>
              <a:buChar char="–"/>
            </a:pPr>
            <a:r>
              <a:rPr lang="uk-UA" altLang="uk-UA" sz="1800"/>
              <a:t>Керування потоком</a:t>
            </a:r>
          </a:p>
          <a:p>
            <a:pPr>
              <a:buFont typeface="Arial" charset="0"/>
              <a:buChar char="–"/>
            </a:pPr>
            <a:r>
              <a:rPr lang="uk-UA" altLang="uk-UA" sz="1800"/>
              <a:t>Тайм-аут відповіді</a:t>
            </a:r>
          </a:p>
          <a:p>
            <a:pPr algn="just"/>
            <a:r>
              <a:rPr lang="uk-UA" altLang="uk-UA"/>
              <a:t>Методи розсилки повідомлень</a:t>
            </a:r>
          </a:p>
          <a:p>
            <a:pPr>
              <a:buFont typeface="Arial" charset="0"/>
              <a:buChar char="–"/>
            </a:pPr>
            <a:r>
              <a:rPr lang="uk-UA" altLang="uk-UA" sz="1800"/>
              <a:t>Одноадресна</a:t>
            </a:r>
          </a:p>
          <a:p>
            <a:pPr>
              <a:buFont typeface="Arial" charset="0"/>
              <a:buChar char="–"/>
            </a:pPr>
            <a:r>
              <a:rPr lang="uk-UA" altLang="uk-UA" sz="1800"/>
              <a:t>Багатоадресна</a:t>
            </a:r>
          </a:p>
          <a:p>
            <a:pPr>
              <a:buFont typeface="Arial" charset="0"/>
              <a:buChar char="–"/>
            </a:pPr>
            <a:r>
              <a:rPr lang="uk-UA" altLang="uk-UA" sz="1800"/>
              <a:t>Широкомовна</a:t>
            </a:r>
            <a:endParaRPr lang="en-US" altLang="uk-UA" sz="1800"/>
          </a:p>
          <a:p>
            <a:pPr>
              <a:buFont typeface="Arial" charset="0"/>
              <a:buChar char="–"/>
            </a:pPr>
            <a:endParaRPr lang="en-US" altLang="uk-UA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Wireshark</a:t>
            </a:r>
            <a:r>
              <a:rPr lang="en-US" dirty="0" smtClean="0">
                <a:latin typeface="Arial" charset="0"/>
              </a:rPr>
              <a:t> </a:t>
            </a:r>
            <a:r>
              <a:rPr lang="uk-UA" dirty="0" smtClean="0">
                <a:latin typeface="Arial" charset="0"/>
              </a:rPr>
              <a:t>для перегляду мережевого </a:t>
            </a:r>
            <a:r>
              <a:rPr lang="uk-UA" dirty="0" err="1" smtClean="0">
                <a:latin typeface="Arial" charset="0"/>
              </a:rPr>
              <a:t>трафіку</a:t>
            </a:r>
            <a:endParaRPr lang="en-US" dirty="0">
              <a:latin typeface="Arial" charset="0"/>
            </a:endParaRPr>
          </a:p>
        </p:txBody>
      </p:sp>
      <p:pic>
        <p:nvPicPr>
          <p:cNvPr id="78850" name="Content Placeholder 1" descr="wireshark__x64bit_-18817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07" r="-13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30724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Підсумки</a:t>
            </a:r>
            <a:endParaRPr lang="en-US" altLang="uk-UA"/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92225"/>
            <a:ext cx="7940675" cy="5230813"/>
          </a:xfrm>
        </p:spPr>
        <p:txBody>
          <a:bodyPr/>
          <a:lstStyle/>
          <a:p>
            <a:r>
              <a:rPr lang="uk-UA" altLang="uk-UA" dirty="0"/>
              <a:t>Протоколи визначають правила взаємодії</a:t>
            </a:r>
          </a:p>
          <a:p>
            <a:r>
              <a:rPr lang="uk-UA" altLang="uk-UA" dirty="0"/>
              <a:t>Протоколи визначають: формати та розмір повідомлень, синхронізацію, характеристики інкапсуляції, кодування й метод розсилання стандартного </a:t>
            </a:r>
            <a:r>
              <a:rPr lang="uk-UA" altLang="uk-UA" dirty="0" smtClean="0"/>
              <a:t>повідомлення</a:t>
            </a:r>
          </a:p>
          <a:p>
            <a:r>
              <a:rPr lang="uk-UA" altLang="uk-UA" dirty="0" smtClean="0"/>
              <a:t>Мережеві </a:t>
            </a:r>
            <a:r>
              <a:rPr lang="uk-UA" altLang="uk-UA" dirty="0"/>
              <a:t>протоколи визначають порядок взаємодії між мережевими пристроями</a:t>
            </a:r>
          </a:p>
          <a:p>
            <a:r>
              <a:rPr lang="uk-UA" altLang="uk-UA" dirty="0"/>
              <a:t>Рівневі моделі допомагають при проектуванні, зміни на одному рівні не впливають на решту </a:t>
            </a:r>
            <a:r>
              <a:rPr lang="uk-UA" altLang="uk-UA" dirty="0" smtClean="0"/>
              <a:t>рівнів</a:t>
            </a:r>
          </a:p>
          <a:p>
            <a:r>
              <a:rPr lang="uk-UA" altLang="uk-UA" dirty="0" smtClean="0"/>
              <a:t>Для передавання даних в мережі необхідна адресація</a:t>
            </a:r>
            <a:endParaRPr lang="uk-UA" altLang="uk-UA" dirty="0" smtClean="0"/>
          </a:p>
          <a:p>
            <a:pPr>
              <a:buFont typeface="Wingdings" pitchFamily="2" charset="2"/>
              <a:buNone/>
            </a:pPr>
            <a:endParaRPr lang="en-US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Підсумки</a:t>
            </a:r>
            <a:endParaRPr lang="en-US" altLang="uk-UA"/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92225"/>
            <a:ext cx="7940675" cy="5230813"/>
          </a:xfrm>
        </p:spPr>
        <p:txBody>
          <a:bodyPr/>
          <a:lstStyle/>
          <a:p>
            <a:endParaRPr lang="uk-UA" dirty="0" smtClean="0"/>
          </a:p>
          <a:p>
            <a:r>
              <a:rPr lang="uk-UA" dirty="0" err="1" smtClean="0"/>
              <a:t>Більшість</a:t>
            </a:r>
            <a:r>
              <a:rPr lang="uk-UA" dirty="0" err="1"/>
              <a:t> протоколів ство</a:t>
            </a:r>
            <a:r>
              <a:rPr lang="uk-UA" dirty="0"/>
              <a:t>рюються за допомогою  </a:t>
            </a:r>
            <a:r>
              <a:rPr lang="uk-UA" dirty="0" smtClean="0"/>
              <a:t>органів стандартизації</a:t>
            </a:r>
          </a:p>
          <a:p>
            <a:r>
              <a:rPr lang="en-US" dirty="0"/>
              <a:t> </a:t>
            </a:r>
            <a:r>
              <a:rPr lang="uk-UA" dirty="0" err="1" smtClean="0"/>
              <a:t>Найбільш</a:t>
            </a:r>
            <a:r>
              <a:rPr lang="uk-UA" dirty="0" err="1"/>
              <a:t> широко </a:t>
            </a:r>
            <a:r>
              <a:rPr lang="uk-UA" dirty="0" err="1" smtClean="0"/>
              <a:t>використовються</a:t>
            </a:r>
            <a:r>
              <a:rPr lang="uk-UA" dirty="0"/>
              <a:t> </a:t>
            </a:r>
            <a:r>
              <a:rPr lang="uk-UA" dirty="0" smtClean="0"/>
              <a:t>мережеві моделі</a:t>
            </a:r>
            <a:r>
              <a:rPr lang="uk-UA" dirty="0"/>
              <a:t> </a:t>
            </a:r>
            <a:r>
              <a:rPr lang="en-US" dirty="0" smtClean="0"/>
              <a:t>OSI</a:t>
            </a:r>
            <a:r>
              <a:rPr lang="en-US" dirty="0"/>
              <a:t> </a:t>
            </a:r>
            <a:r>
              <a:rPr lang="uk-UA" dirty="0" smtClean="0"/>
              <a:t>та</a:t>
            </a:r>
            <a:r>
              <a:rPr lang="uk-UA" dirty="0"/>
              <a:t> </a:t>
            </a:r>
            <a:r>
              <a:rPr lang="en-US" dirty="0" smtClean="0"/>
              <a:t>TCP</a:t>
            </a:r>
            <a:r>
              <a:rPr lang="uk-UA" dirty="0" smtClean="0"/>
              <a:t>/</a:t>
            </a:r>
            <a:r>
              <a:rPr lang="en-US" dirty="0" smtClean="0"/>
              <a:t>IP</a:t>
            </a:r>
            <a:endParaRPr lang="uk-UA" dirty="0" smtClean="0"/>
          </a:p>
          <a:p>
            <a:r>
              <a:rPr lang="uk-UA" dirty="0" err="1" smtClean="0"/>
              <a:t>Блоки</a:t>
            </a:r>
            <a:r>
              <a:rPr lang="uk-UA" dirty="0" err="1"/>
              <a:t> даних про</a:t>
            </a:r>
            <a:r>
              <a:rPr lang="uk-UA" dirty="0"/>
              <a:t>токолу (</a:t>
            </a:r>
            <a:r>
              <a:rPr lang="en-US" dirty="0"/>
              <a:t>PDU) </a:t>
            </a:r>
            <a:r>
              <a:rPr lang="uk-UA" dirty="0"/>
              <a:t>названі відповідно до </a:t>
            </a:r>
            <a:r>
              <a:rPr lang="uk-UA" dirty="0" smtClean="0"/>
              <a:t>стеку протоколів</a:t>
            </a:r>
            <a:r>
              <a:rPr lang="uk-UA" dirty="0"/>
              <a:t> </a:t>
            </a:r>
            <a:r>
              <a:rPr lang="en-US" dirty="0" smtClean="0"/>
              <a:t>TCP/IP</a:t>
            </a:r>
            <a:r>
              <a:rPr lang="uk-UA" dirty="0" smtClean="0"/>
              <a:t>: дані</a:t>
            </a:r>
            <a:r>
              <a:rPr lang="uk-UA" dirty="0"/>
              <a:t>, сегмент, пакет, кадр, і біти</a:t>
            </a:r>
            <a:r>
              <a:rPr lang="uk-UA" dirty="0" smtClean="0"/>
              <a:t>.</a:t>
            </a:r>
            <a:endParaRPr lang="uk-UA" altLang="uk-UA" dirty="0"/>
          </a:p>
          <a:p>
            <a:pPr>
              <a:buFont typeface="Wingdings" pitchFamily="2" charset="2"/>
              <a:buNone/>
            </a:pPr>
            <a:endParaRPr lang="en-US" altLang="uk-UA" dirty="0"/>
          </a:p>
        </p:txBody>
      </p:sp>
    </p:spTree>
    <p:extLst>
      <p:ext uri="{BB962C8B-B14F-4D97-AF65-F5344CB8AC3E}">
        <p14:creationId xmlns:p14="http://schemas.microsoft.com/office/powerpoint/2010/main" val="13002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0"/>
              <a:t>Правила обміну даними</a:t>
            </a:r>
            <a:endParaRPr lang="en-US" altLang="uk-UA" b="0"/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Концепція кодування</a:t>
            </a:r>
            <a:endParaRPr lang="en-US" altLang="uk-UA"/>
          </a:p>
        </p:txBody>
      </p:sp>
      <p:pic>
        <p:nvPicPr>
          <p:cNvPr id="132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268538"/>
            <a:ext cx="698976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Протоколи комунікації</a:t>
            </a:r>
            <a:endParaRPr lang="en-US" altLang="uk-UA"/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Поняття форматування повідомлень та інкапсуляції </a:t>
            </a:r>
            <a:endParaRPr lang="en-US" altLang="uk-UA"/>
          </a:p>
        </p:txBody>
      </p:sp>
      <p:pic>
        <p:nvPicPr>
          <p:cNvPr id="131891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062288"/>
            <a:ext cx="84677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Протоколи комунікації</a:t>
            </a:r>
            <a:endParaRPr lang="en-US" altLang="uk-UA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Повідомлення мають обмеження на розмір в залежності від використовуваного каналу </a:t>
            </a:r>
            <a:endParaRPr lang="en-US" altLang="uk-UA"/>
          </a:p>
        </p:txBody>
      </p:sp>
      <p:pic>
        <p:nvPicPr>
          <p:cNvPr id="130662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76575"/>
            <a:ext cx="4049713" cy="26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90513"/>
            <a:ext cx="8145462" cy="604837"/>
          </a:xfrm>
        </p:spPr>
        <p:txBody>
          <a:bodyPr/>
          <a:lstStyle/>
          <a:p>
            <a:r>
              <a:rPr lang="uk-UA" altLang="uk-UA"/>
              <a:t>Протоколи комунікації</a:t>
            </a:r>
            <a:endParaRPr lang="en-US" altLang="uk-UA"/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884238"/>
            <a:ext cx="7940675" cy="5584825"/>
          </a:xfrm>
        </p:spPr>
        <p:txBody>
          <a:bodyPr/>
          <a:lstStyle/>
          <a:p>
            <a:pPr marL="457200" indent="-457200"/>
            <a:r>
              <a:rPr lang="uk-UA" altLang="uk-UA"/>
              <a:t>Синхронізація повідомлень</a:t>
            </a:r>
            <a:endParaRPr lang="en-US" altLang="uk-UA"/>
          </a:p>
          <a:p>
            <a:pPr marL="457200" indent="-457200">
              <a:buFontTx/>
              <a:buChar char="-"/>
            </a:pPr>
            <a:r>
              <a:rPr lang="uk-UA" altLang="uk-UA"/>
              <a:t>методи доступу</a:t>
            </a:r>
          </a:p>
          <a:p>
            <a:pPr marL="457200" indent="-457200">
              <a:buFontTx/>
              <a:buChar char="-"/>
            </a:pPr>
            <a:r>
              <a:rPr lang="uk-UA" altLang="uk-UA"/>
              <a:t>керування потоком</a:t>
            </a:r>
            <a:endParaRPr lang="en-US" altLang="uk-UA"/>
          </a:p>
          <a:p>
            <a:pPr marL="457200" indent="-457200">
              <a:buFont typeface="Wingdings" pitchFamily="2" charset="2"/>
              <a:buNone/>
            </a:pPr>
            <a:endParaRPr lang="en-US" altLang="uk-UA"/>
          </a:p>
        </p:txBody>
      </p:sp>
      <p:pic>
        <p:nvPicPr>
          <p:cNvPr id="130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419350"/>
            <a:ext cx="6831013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324225"/>
            <a:ext cx="6973888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Протоколи комунікації</a:t>
            </a:r>
            <a:endParaRPr lang="en-US" altLang="uk-UA"/>
          </a:p>
        </p:txBody>
      </p:sp>
      <p:sp>
        <p:nvSpPr>
          <p:cNvPr id="131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Методи розсилки повідомлень </a:t>
            </a:r>
            <a:endParaRPr lang="en-US" altLang="uk-UA"/>
          </a:p>
          <a:p>
            <a:pPr lvl="1"/>
            <a:r>
              <a:rPr lang="en-US" altLang="uk-UA"/>
              <a:t>Unicast</a:t>
            </a:r>
          </a:p>
          <a:p>
            <a:pPr lvl="1"/>
            <a:r>
              <a:rPr lang="en-US" altLang="uk-UA"/>
              <a:t>Multicast</a:t>
            </a:r>
          </a:p>
          <a:p>
            <a:pPr lvl="1"/>
            <a:r>
              <a:rPr lang="en-US" altLang="uk-UA"/>
              <a:t>Broadcast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11109</TotalTime>
  <Pages>28</Pages>
  <Words>683</Words>
  <Application>Microsoft Office PowerPoint</Application>
  <PresentationFormat>Экран (4:3)</PresentationFormat>
  <Paragraphs>244</Paragraphs>
  <Slides>42</Slides>
  <Notes>42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44" baseType="lpstr">
      <vt:lpstr>2006_Title/Bullet_Cisco White Temp</vt:lpstr>
      <vt:lpstr>2006_Segue/Q&amp;A_Cisco White Temp</vt:lpstr>
      <vt:lpstr>Організація та принципи функціонування мережі</vt:lpstr>
      <vt:lpstr>Протоколи комунікації</vt:lpstr>
      <vt:lpstr>Протоколи комунікації</vt:lpstr>
      <vt:lpstr>Правила обміну даними</vt:lpstr>
      <vt:lpstr>Правила обміну даними</vt:lpstr>
      <vt:lpstr>Протоколи комунікації</vt:lpstr>
      <vt:lpstr>Протоколи комунікації</vt:lpstr>
      <vt:lpstr>Протоколи комунікації</vt:lpstr>
      <vt:lpstr>Протоколи комунікації</vt:lpstr>
      <vt:lpstr>Протоколи комунікації</vt:lpstr>
      <vt:lpstr>Мережеві протоколи</vt:lpstr>
      <vt:lpstr>Функції протоколів в мережевій взаємодії</vt:lpstr>
      <vt:lpstr>Функції протоколів в мережевій взаємодії</vt:lpstr>
      <vt:lpstr>Функції протоколів</vt:lpstr>
      <vt:lpstr> Стеки протоколів та промислові стандарти</vt:lpstr>
      <vt:lpstr>Cтек протоколів TCP/IP</vt:lpstr>
      <vt:lpstr>Органи стандартизації</vt:lpstr>
      <vt:lpstr>Органи стандартизації Відкриті стандарти</vt:lpstr>
      <vt:lpstr>Органи стандартизації ISOC, IAB, IETF</vt:lpstr>
      <vt:lpstr>Органи стандартизації</vt:lpstr>
      <vt:lpstr>Моделі TCP/IP та OSI</vt:lpstr>
      <vt:lpstr>Моделі TCP/IP та OSI</vt:lpstr>
      <vt:lpstr>Модель OSI</vt:lpstr>
      <vt:lpstr>Моделі TCP/IP та OSI</vt:lpstr>
      <vt:lpstr> Модель TCP/IP</vt:lpstr>
      <vt:lpstr>Порівняння моделей OSI та TCP/IP</vt:lpstr>
      <vt:lpstr>Передавання даних в мережі</vt:lpstr>
      <vt:lpstr>Передавання даних в мережі</vt:lpstr>
      <vt:lpstr>Протоколи комунікації</vt:lpstr>
      <vt:lpstr>Передавання даних в мережі</vt:lpstr>
      <vt:lpstr>Передавання даних в мережі</vt:lpstr>
      <vt:lpstr>Передавання даних в мережі</vt:lpstr>
      <vt:lpstr>Передавання даних в мережі</vt:lpstr>
      <vt:lpstr>Передавання даних в мережі </vt:lpstr>
      <vt:lpstr>Передавання даних в мережі</vt:lpstr>
      <vt:lpstr>Передавання даних в одній мережі </vt:lpstr>
      <vt:lpstr>Передавання даних в мережі. Протокол ARP</vt:lpstr>
      <vt:lpstr>Передавання даних  Шлюз за замовчуванням Default Gateway</vt:lpstr>
      <vt:lpstr>Передавання даних  у віддалену мережу </vt:lpstr>
      <vt:lpstr>Wireshark для перегляду мережевого трафіку</vt:lpstr>
      <vt:lpstr>Підсумки</vt:lpstr>
      <vt:lpstr>Підсумки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and Its Uses</dc:title>
  <dc:creator>CLI</dc:creator>
  <cp:lastModifiedBy>MIK</cp:lastModifiedBy>
  <cp:revision>338</cp:revision>
  <cp:lastPrinted>1999-01-27T00:54:54Z</cp:lastPrinted>
  <dcterms:created xsi:type="dcterms:W3CDTF">2002-08-27T12:04:17Z</dcterms:created>
  <dcterms:modified xsi:type="dcterms:W3CDTF">2014-09-21T21:11:27Z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