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3" r:id="rId3"/>
    <p:sldId id="275" r:id="rId4"/>
    <p:sldId id="261" r:id="rId5"/>
    <p:sldId id="258" r:id="rId6"/>
    <p:sldId id="260" r:id="rId7"/>
    <p:sldId id="272" r:id="rId8"/>
    <p:sldId id="274" r:id="rId9"/>
    <p:sldId id="259" r:id="rId10"/>
    <p:sldId id="257" r:id="rId11"/>
    <p:sldId id="270" r:id="rId12"/>
    <p:sldId id="262" r:id="rId13"/>
    <p:sldId id="264" r:id="rId14"/>
    <p:sldId id="266" r:id="rId15"/>
    <p:sldId id="265" r:id="rId16"/>
    <p:sldId id="277" r:id="rId17"/>
    <p:sldId id="279" r:id="rId18"/>
    <p:sldId id="273" r:id="rId19"/>
    <p:sldId id="276" r:id="rId20"/>
    <p:sldId id="278"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5"/>
    <p:restoredTop sz="94697"/>
  </p:normalViewPr>
  <p:slideViewPr>
    <p:cSldViewPr snapToGrid="0" snapToObjects="1">
      <p:cViewPr>
        <p:scale>
          <a:sx n="56" d="100"/>
          <a:sy n="56" d="100"/>
        </p:scale>
        <p:origin x="-78" y="-3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437ACF-78BA-2249-851F-4F89FD00994D}"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C3793-BD83-D045-B462-A7B998B32DC6}" type="slidenum">
              <a:rPr lang="en-US" smtClean="0"/>
              <a:t>‹#›</a:t>
            </a:fld>
            <a:endParaRPr lang="en-US"/>
          </a:p>
        </p:txBody>
      </p:sp>
    </p:spTree>
    <p:extLst>
      <p:ext uri="{BB962C8B-B14F-4D97-AF65-F5344CB8AC3E}">
        <p14:creationId xmlns:p14="http://schemas.microsoft.com/office/powerpoint/2010/main" val="403006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F30C3793-BD83-D045-B462-A7B998B32DC6}" type="slidenum">
              <a:rPr lang="en-US" smtClean="0"/>
              <a:t>4</a:t>
            </a:fld>
            <a:endParaRPr lang="en-US"/>
          </a:p>
        </p:txBody>
      </p:sp>
    </p:spTree>
    <p:extLst>
      <p:ext uri="{BB962C8B-B14F-4D97-AF65-F5344CB8AC3E}">
        <p14:creationId xmlns:p14="http://schemas.microsoft.com/office/powerpoint/2010/main" val="147899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C3793-BD83-D045-B462-A7B998B32DC6}" type="slidenum">
              <a:rPr lang="en-US" smtClean="0"/>
              <a:t>6</a:t>
            </a:fld>
            <a:endParaRPr lang="en-US"/>
          </a:p>
        </p:txBody>
      </p:sp>
    </p:spTree>
    <p:extLst>
      <p:ext uri="{BB962C8B-B14F-4D97-AF65-F5344CB8AC3E}">
        <p14:creationId xmlns:p14="http://schemas.microsoft.com/office/powerpoint/2010/main" val="132573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0C3793-BD83-D045-B462-A7B998B32DC6}" type="slidenum">
              <a:rPr lang="en-US" smtClean="0"/>
              <a:t>20</a:t>
            </a:fld>
            <a:endParaRPr lang="en-US"/>
          </a:p>
        </p:txBody>
      </p:sp>
    </p:spTree>
    <p:extLst>
      <p:ext uri="{BB962C8B-B14F-4D97-AF65-F5344CB8AC3E}">
        <p14:creationId xmlns:p14="http://schemas.microsoft.com/office/powerpoint/2010/main" val="149571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508C27-5057-D24F-8FF0-9B04F70BC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DEB13B2-AEFA-BE4C-B4BC-7F806BCD7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D1CCE05-3F76-FC48-8FB9-E6EAD9845971}"/>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859C20D5-B639-F044-A078-6E00E259F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2E58D1-6D34-D542-B3BF-9FF5E2B99284}"/>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338880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75F2B-333C-CC45-B95A-D07FC87464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8877DC5-0729-4448-B709-0ED73426B3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601364-3B4B-C441-A492-2AD74379FF92}"/>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3BA059F1-C099-B34E-92A1-8B276DFFC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64E19BB-0B99-4D45-B7DA-29292C5E5AC4}"/>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203907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A0BD702-05C8-CF49-80C4-18DB2294A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93A0E5F-A3AF-2941-99A4-60FB3E2F91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1A41F5-B66E-524D-90C0-FF23BC202B61}"/>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77551894-84E2-2142-9A57-C04A45DFB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4BDDB3-BE0D-974D-80D9-649604B571DF}"/>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241627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C45C3-9092-9F49-8320-0391FBF10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333AA54-2B4A-E54A-A1F1-2FD51E097C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5CC289-324D-6D4C-8A52-0288EC2176E9}"/>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A045AF9B-E49B-924B-BA03-3073C0548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26695-6D91-8E43-BFF8-D7C483E95950}"/>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120529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C3F70-3D1D-204F-802F-A4BEE936D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94B9457-4C4D-D442-A0CE-93DBD1C60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1BF8443-1469-E54E-B39F-F710E94D6DA2}"/>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B121C80A-85F6-8F48-9DAB-E01DB82D0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AC11FA-797A-FB40-AAEE-B3E79A52BA70}"/>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339262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45F07-4EB6-6241-8F19-BDCF22D89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405DF5D-E51C-974C-85F0-EFC6FD17D0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3BB5AD5-C8E5-DC4C-9CB6-8576537A5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7E388EE-D937-B646-BF3D-7E3525B49FC6}"/>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6" name="Footer Placeholder 5">
            <a:extLst>
              <a:ext uri="{FF2B5EF4-FFF2-40B4-BE49-F238E27FC236}">
                <a16:creationId xmlns:a16="http://schemas.microsoft.com/office/drawing/2014/main" xmlns="" id="{6BA4CDCE-6F3E-B541-BB15-4160BFE96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6968AA-F66A-EE4F-9999-E42386DFCFD8}"/>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184962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205DD-D211-FB41-B315-6B3B5CB3F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2F781FE-EB5C-F249-8136-E48C9F83F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34EB90-C552-5E49-A742-38478394EE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EE4F668-4CDA-5640-94BC-3F7EB6043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CA46DA3-4ED0-7B4F-9298-C2A41EC5FC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EBA65F4-C55C-B745-ADA4-FA247D4DBA0A}"/>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8" name="Footer Placeholder 7">
            <a:extLst>
              <a:ext uri="{FF2B5EF4-FFF2-40B4-BE49-F238E27FC236}">
                <a16:creationId xmlns:a16="http://schemas.microsoft.com/office/drawing/2014/main" xmlns="" id="{508A921C-D6D1-B148-8D68-09F868992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BFF8F6D-403F-B14E-844C-AEE08D45AF91}"/>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37643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0E1964-619B-5E49-9E76-9505E069F0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15C6548-F799-3444-A0B8-5BF362AA7B68}"/>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4" name="Footer Placeholder 3">
            <a:extLst>
              <a:ext uri="{FF2B5EF4-FFF2-40B4-BE49-F238E27FC236}">
                <a16:creationId xmlns:a16="http://schemas.microsoft.com/office/drawing/2014/main" xmlns="" id="{DA562551-E5AB-834B-A0B6-84319DFDDB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8BD37C9-E708-CC40-B754-1B9CBB1F9B53}"/>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173563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0391966-3AD3-094E-A385-BA2D042C67A0}"/>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3" name="Footer Placeholder 2">
            <a:extLst>
              <a:ext uri="{FF2B5EF4-FFF2-40B4-BE49-F238E27FC236}">
                <a16:creationId xmlns:a16="http://schemas.microsoft.com/office/drawing/2014/main" xmlns="" id="{51EAE4B7-C7FF-084C-A430-FB2E14F3FD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3E3691C-537B-7140-8555-B10C50015652}"/>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10675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BEA62-8AD6-D847-BF70-F36265A01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62F0903-6EA5-2D46-8F78-F43D1D56F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F6A9D22-A9EF-AB47-B5F3-006B7517C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0FC5D5B-E241-D64C-B627-DBE70F1E497C}"/>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6" name="Footer Placeholder 5">
            <a:extLst>
              <a:ext uri="{FF2B5EF4-FFF2-40B4-BE49-F238E27FC236}">
                <a16:creationId xmlns:a16="http://schemas.microsoft.com/office/drawing/2014/main" xmlns="" id="{3FA90DB0-4E8D-B848-98E2-7BED6293C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F9F022-2D3A-2748-BAC3-66F7662845C0}"/>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30305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E19D8-C324-534B-93B0-5CA6F4486F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B2E7E8C-9E3A-D141-A9DD-DD7FAB2A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B8D983A-9D53-DA4E-9700-263EA733F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EDEDCC2-9B7A-9241-A7E6-978F6F2D487D}"/>
              </a:ext>
            </a:extLst>
          </p:cNvPr>
          <p:cNvSpPr>
            <a:spLocks noGrp="1"/>
          </p:cNvSpPr>
          <p:nvPr>
            <p:ph type="dt" sz="half" idx="10"/>
          </p:nvPr>
        </p:nvSpPr>
        <p:spPr/>
        <p:txBody>
          <a:bodyPr/>
          <a:lstStyle/>
          <a:p>
            <a:fld id="{25999E2E-B01B-B741-BB8A-7B43F7762C7F}" type="datetimeFigureOut">
              <a:rPr lang="en-US" smtClean="0"/>
              <a:t>3/26/2019</a:t>
            </a:fld>
            <a:endParaRPr lang="en-US"/>
          </a:p>
        </p:txBody>
      </p:sp>
      <p:sp>
        <p:nvSpPr>
          <p:cNvPr id="6" name="Footer Placeholder 5">
            <a:extLst>
              <a:ext uri="{FF2B5EF4-FFF2-40B4-BE49-F238E27FC236}">
                <a16:creationId xmlns:a16="http://schemas.microsoft.com/office/drawing/2014/main" xmlns="" id="{CCB4C61F-6A98-BA4B-97DB-13FCA5950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385AC1E-76DB-A848-A08C-A83022FB1481}"/>
              </a:ext>
            </a:extLst>
          </p:cNvPr>
          <p:cNvSpPr>
            <a:spLocks noGrp="1"/>
          </p:cNvSpPr>
          <p:nvPr>
            <p:ph type="sldNum" sz="quarter" idx="12"/>
          </p:nvPr>
        </p:nvSpPr>
        <p:spPr/>
        <p:txBody>
          <a:bodyPr/>
          <a:lstStyle/>
          <a:p>
            <a:fld id="{20BC4963-D8D9-314F-BB14-6048DD716208}" type="slidenum">
              <a:rPr lang="en-US" smtClean="0"/>
              <a:t>‹#›</a:t>
            </a:fld>
            <a:endParaRPr lang="en-US"/>
          </a:p>
        </p:txBody>
      </p:sp>
    </p:spTree>
    <p:extLst>
      <p:ext uri="{BB962C8B-B14F-4D97-AF65-F5344CB8AC3E}">
        <p14:creationId xmlns:p14="http://schemas.microsoft.com/office/powerpoint/2010/main" val="169687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BE3935-28B3-1E47-9315-376C7B96E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E71B004-E699-BC43-A59E-54E4528AB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DC2357-0533-794B-8103-9BA1AB95E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99E2E-B01B-B741-BB8A-7B43F7762C7F}" type="datetimeFigureOut">
              <a:rPr lang="en-US" smtClean="0"/>
              <a:t>3/26/2019</a:t>
            </a:fld>
            <a:endParaRPr lang="en-US"/>
          </a:p>
        </p:txBody>
      </p:sp>
      <p:sp>
        <p:nvSpPr>
          <p:cNvPr id="5" name="Footer Placeholder 4">
            <a:extLst>
              <a:ext uri="{FF2B5EF4-FFF2-40B4-BE49-F238E27FC236}">
                <a16:creationId xmlns:a16="http://schemas.microsoft.com/office/drawing/2014/main" xmlns="" id="{31AC2A4A-73C1-E541-90FD-9B54B682A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B6769C8-6819-DF47-94F7-CF9586101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C4963-D8D9-314F-BB14-6048DD716208}" type="slidenum">
              <a:rPr lang="en-US" smtClean="0"/>
              <a:t>‹#›</a:t>
            </a:fld>
            <a:endParaRPr lang="en-US"/>
          </a:p>
        </p:txBody>
      </p:sp>
    </p:spTree>
    <p:extLst>
      <p:ext uri="{BB962C8B-B14F-4D97-AF65-F5344CB8AC3E}">
        <p14:creationId xmlns:p14="http://schemas.microsoft.com/office/powerpoint/2010/main" val="70213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2.tif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s://www.youtube.com/watch?v=Rck3BALhI5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6uEwzkfVi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omain_Name_System#DNS_resource_recor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13.xml"/><Relationship Id="rId3" Type="http://schemas.openxmlformats.org/officeDocument/2006/relationships/slide" Target="slide8.xml"/><Relationship Id="rId7" Type="http://schemas.openxmlformats.org/officeDocument/2006/relationships/slide" Target="slide9.xml"/><Relationship Id="rId12" Type="http://schemas.openxmlformats.org/officeDocument/2006/relationships/slide" Target="slide1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10.xml"/><Relationship Id="rId5" Type="http://schemas.openxmlformats.org/officeDocument/2006/relationships/slide" Target="slide6.xml"/><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71BEC6-EFBA-6C4F-9EDD-92E820309587}"/>
              </a:ext>
            </a:extLst>
          </p:cNvPr>
          <p:cNvSpPr>
            <a:spLocks noGrp="1"/>
          </p:cNvSpPr>
          <p:nvPr>
            <p:ph type="ctrTitle"/>
          </p:nvPr>
        </p:nvSpPr>
        <p:spPr/>
        <p:txBody>
          <a:bodyPr/>
          <a:lstStyle/>
          <a:p>
            <a:r>
              <a:rPr lang="en-US" dirty="0"/>
              <a:t>Domain Name System</a:t>
            </a:r>
          </a:p>
        </p:txBody>
      </p:sp>
      <p:sp>
        <p:nvSpPr>
          <p:cNvPr id="5" name="Подзаголовок 4"/>
          <p:cNvSpPr>
            <a:spLocks noGrp="1"/>
          </p:cNvSpPr>
          <p:nvPr>
            <p:ph type="subTitle" idx="1"/>
          </p:nvPr>
        </p:nvSpPr>
        <p:spPr/>
        <p:txBody>
          <a:bodyPr/>
          <a:lstStyle/>
          <a:p>
            <a:r>
              <a:rPr lang="en-US" dirty="0" smtClean="0"/>
              <a:t>DNS</a:t>
            </a:r>
            <a:endParaRPr lang="uk-UA" dirty="0"/>
          </a:p>
        </p:txBody>
      </p:sp>
    </p:spTree>
    <p:extLst>
      <p:ext uri="{BB962C8B-B14F-4D97-AF65-F5344CB8AC3E}">
        <p14:creationId xmlns:p14="http://schemas.microsoft.com/office/powerpoint/2010/main" val="146092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1F126F5-1B97-8642-93C3-6715E8BFCA95}"/>
              </a:ext>
            </a:extLst>
          </p:cNvPr>
          <p:cNvPicPr>
            <a:picLocks noChangeAspect="1"/>
          </p:cNvPicPr>
          <p:nvPr/>
        </p:nvPicPr>
        <p:blipFill>
          <a:blip r:embed="rId2"/>
          <a:stretch>
            <a:fillRect/>
          </a:stretch>
        </p:blipFill>
        <p:spPr>
          <a:xfrm>
            <a:off x="1750276" y="3358818"/>
            <a:ext cx="7489861" cy="3499182"/>
          </a:xfrm>
          <a:prstGeom prst="rect">
            <a:avLst/>
          </a:prstGeom>
        </p:spPr>
      </p:pic>
      <p:sp>
        <p:nvSpPr>
          <p:cNvPr id="2" name="Title 1">
            <a:extLst>
              <a:ext uri="{FF2B5EF4-FFF2-40B4-BE49-F238E27FC236}">
                <a16:creationId xmlns:a16="http://schemas.microsoft.com/office/drawing/2014/main" xmlns="" id="{679EB250-3FF1-8346-B38B-83CD8E11DF5C}"/>
              </a:ext>
            </a:extLst>
          </p:cNvPr>
          <p:cNvSpPr>
            <a:spLocks noGrp="1"/>
          </p:cNvSpPr>
          <p:nvPr>
            <p:ph type="title"/>
          </p:nvPr>
        </p:nvSpPr>
        <p:spPr/>
        <p:txBody>
          <a:bodyPr/>
          <a:lstStyle/>
          <a:p>
            <a:r>
              <a:rPr lang="en-US" dirty="0"/>
              <a:t>Root hints</a:t>
            </a:r>
          </a:p>
        </p:txBody>
      </p:sp>
      <p:sp>
        <p:nvSpPr>
          <p:cNvPr id="3" name="Content Placeholder 2">
            <a:extLst>
              <a:ext uri="{FF2B5EF4-FFF2-40B4-BE49-F238E27FC236}">
                <a16:creationId xmlns:a16="http://schemas.microsoft.com/office/drawing/2014/main" xmlns="" id="{2740D098-2E3D-1C4D-BADC-528E5539C931}"/>
              </a:ext>
            </a:extLst>
          </p:cNvPr>
          <p:cNvSpPr>
            <a:spLocks noGrp="1"/>
          </p:cNvSpPr>
          <p:nvPr>
            <p:ph idx="1"/>
          </p:nvPr>
        </p:nvSpPr>
        <p:spPr/>
        <p:txBody>
          <a:bodyPr>
            <a:normAutofit/>
          </a:bodyPr>
          <a:lstStyle/>
          <a:p>
            <a:pPr marL="0" indent="0">
              <a:buNone/>
            </a:pPr>
            <a:r>
              <a:rPr lang="en-US" dirty="0"/>
              <a:t>There are thirteen </a:t>
            </a:r>
            <a:r>
              <a:rPr lang="en-US" b="1" dirty="0"/>
              <a:t>root servers</a:t>
            </a:r>
            <a:r>
              <a:rPr lang="en-US" dirty="0"/>
              <a:t> on the internet, they are named </a:t>
            </a:r>
            <a:r>
              <a:rPr lang="en-US" b="1" dirty="0"/>
              <a:t>A</a:t>
            </a:r>
            <a:r>
              <a:rPr lang="en-US" dirty="0"/>
              <a:t> to </a:t>
            </a:r>
            <a:r>
              <a:rPr lang="en-US" b="1" dirty="0"/>
              <a:t>M</a:t>
            </a:r>
            <a:r>
              <a:rPr lang="en-US" dirty="0"/>
              <a:t>. (use Anycast) </a:t>
            </a:r>
          </a:p>
          <a:p>
            <a:pPr marL="0" indent="0">
              <a:buNone/>
            </a:pPr>
            <a:r>
              <a:rPr lang="en-US" i="1" dirty="0"/>
              <a:t>http://</a:t>
            </a:r>
            <a:r>
              <a:rPr lang="en-US" i="1" dirty="0" err="1"/>
              <a:t>www.internic.net</a:t>
            </a:r>
            <a:r>
              <a:rPr lang="en-US" i="1" dirty="0"/>
              <a:t>/domain/</a:t>
            </a:r>
            <a:r>
              <a:rPr lang="en-US" i="1" dirty="0" err="1"/>
              <a:t>named.root</a:t>
            </a:r>
            <a:endParaRPr lang="en-US" i="1" dirty="0"/>
          </a:p>
        </p:txBody>
      </p:sp>
    </p:spTree>
    <p:extLst>
      <p:ext uri="{BB962C8B-B14F-4D97-AF65-F5344CB8AC3E}">
        <p14:creationId xmlns:p14="http://schemas.microsoft.com/office/powerpoint/2010/main" val="647639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25DD1-F189-8542-8264-0982B0526D93}"/>
              </a:ext>
            </a:extLst>
          </p:cNvPr>
          <p:cNvSpPr>
            <a:spLocks noGrp="1"/>
          </p:cNvSpPr>
          <p:nvPr>
            <p:ph type="title"/>
          </p:nvPr>
        </p:nvSpPr>
        <p:spPr/>
        <p:txBody>
          <a:bodyPr/>
          <a:lstStyle/>
          <a:p>
            <a:r>
              <a:rPr lang="en-US" dirty="0"/>
              <a:t>Anycast DNS</a:t>
            </a:r>
          </a:p>
        </p:txBody>
      </p:sp>
      <p:sp>
        <p:nvSpPr>
          <p:cNvPr id="3" name="Content Placeholder 2">
            <a:extLst>
              <a:ext uri="{FF2B5EF4-FFF2-40B4-BE49-F238E27FC236}">
                <a16:creationId xmlns:a16="http://schemas.microsoft.com/office/drawing/2014/main" xmlns="" id="{D0182AFD-0BE3-BE4A-A613-862EEF3A83FC}"/>
              </a:ext>
            </a:extLst>
          </p:cNvPr>
          <p:cNvSpPr>
            <a:spLocks noGrp="1"/>
          </p:cNvSpPr>
          <p:nvPr>
            <p:ph idx="1"/>
          </p:nvPr>
        </p:nvSpPr>
        <p:spPr/>
        <p:txBody>
          <a:bodyPr/>
          <a:lstStyle/>
          <a:p>
            <a:pPr marL="0" indent="0">
              <a:buNone/>
            </a:pPr>
            <a:r>
              <a:rPr lang="en-US" dirty="0"/>
              <a:t>Anycast is a routing method where one IP is used by many servers. The routers decide to which server to connect based on their routing tables. It will fast connect the user to the chosen server and reduce the latency.</a:t>
            </a:r>
          </a:p>
        </p:txBody>
      </p:sp>
      <p:pic>
        <p:nvPicPr>
          <p:cNvPr id="4" name="Picture 3">
            <a:extLst>
              <a:ext uri="{FF2B5EF4-FFF2-40B4-BE49-F238E27FC236}">
                <a16:creationId xmlns:a16="http://schemas.microsoft.com/office/drawing/2014/main" xmlns="" id="{DBF72A39-3984-4245-B7FC-3A0CF80B2927}"/>
              </a:ext>
            </a:extLst>
          </p:cNvPr>
          <p:cNvPicPr>
            <a:picLocks noChangeAspect="1"/>
          </p:cNvPicPr>
          <p:nvPr/>
        </p:nvPicPr>
        <p:blipFill>
          <a:blip r:embed="rId2"/>
          <a:stretch>
            <a:fillRect/>
          </a:stretch>
        </p:blipFill>
        <p:spPr>
          <a:xfrm>
            <a:off x="2924140" y="3072936"/>
            <a:ext cx="5691018" cy="3785064"/>
          </a:xfrm>
          <a:prstGeom prst="rect">
            <a:avLst/>
          </a:prstGeom>
        </p:spPr>
      </p:pic>
      <p:pic>
        <p:nvPicPr>
          <p:cNvPr id="5" name="Picture 4">
            <a:hlinkClick r:id="rId3" action="ppaction://hlinksldjump"/>
            <a:extLst>
              <a:ext uri="{FF2B5EF4-FFF2-40B4-BE49-F238E27FC236}">
                <a16:creationId xmlns:a16="http://schemas.microsoft.com/office/drawing/2014/main" xmlns="" id="{21166954-5E97-8844-82DD-E199E669D44B}"/>
              </a:ext>
            </a:extLst>
          </p:cNvPr>
          <p:cNvPicPr>
            <a:picLocks noChangeAspect="1"/>
          </p:cNvPicPr>
          <p:nvPr/>
        </p:nvPicPr>
        <p:blipFill>
          <a:blip r:embed="rId4"/>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16314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BD1FB-718C-274C-AD91-2348AB6856C8}"/>
              </a:ext>
            </a:extLst>
          </p:cNvPr>
          <p:cNvSpPr>
            <a:spLocks noGrp="1"/>
          </p:cNvSpPr>
          <p:nvPr>
            <p:ph type="title"/>
          </p:nvPr>
        </p:nvSpPr>
        <p:spPr/>
        <p:txBody>
          <a:bodyPr/>
          <a:lstStyle/>
          <a:p>
            <a:r>
              <a:rPr lang="en-US" dirty="0"/>
              <a:t>Top Level Domain DNS</a:t>
            </a:r>
          </a:p>
        </p:txBody>
      </p:sp>
      <p:sp>
        <p:nvSpPr>
          <p:cNvPr id="3" name="Content Placeholder 2">
            <a:extLst>
              <a:ext uri="{FF2B5EF4-FFF2-40B4-BE49-F238E27FC236}">
                <a16:creationId xmlns:a16="http://schemas.microsoft.com/office/drawing/2014/main" xmlns="" id="{436DD85E-FE12-7440-8CE7-917E2E89D79B}"/>
              </a:ext>
            </a:extLst>
          </p:cNvPr>
          <p:cNvSpPr>
            <a:spLocks noGrp="1"/>
          </p:cNvSpPr>
          <p:nvPr>
            <p:ph idx="1"/>
          </p:nvPr>
        </p:nvSpPr>
        <p:spPr/>
        <p:txBody>
          <a:bodyPr>
            <a:normAutofit lnSpcReduction="10000"/>
          </a:bodyPr>
          <a:lstStyle/>
          <a:p>
            <a:pPr marL="0" indent="0">
              <a:buNone/>
            </a:pPr>
            <a:r>
              <a:rPr lang="en-US" dirty="0"/>
              <a:t>Top Level Domain</a:t>
            </a:r>
            <a:r>
              <a:rPr lang="uk-UA" dirty="0"/>
              <a:t> (</a:t>
            </a:r>
            <a:r>
              <a:rPr lang="en-US" dirty="0"/>
              <a:t>TLD) is the last part of an FQDN.</a:t>
            </a:r>
          </a:p>
          <a:p>
            <a:pPr marL="0" indent="0">
              <a:buNone/>
            </a:pPr>
            <a:r>
              <a:rPr lang="en-US" dirty="0"/>
              <a:t>TLD DNS knows where to find the nameserver that hosts the zone for the domain under this TLD.</a:t>
            </a:r>
          </a:p>
          <a:p>
            <a:pPr marL="0" indent="0">
              <a:buNone/>
            </a:pPr>
            <a:endParaRPr lang="en-US" dirty="0"/>
          </a:p>
          <a:p>
            <a:pPr marL="0" indent="0">
              <a:buNone/>
            </a:pPr>
            <a:r>
              <a:rPr lang="en-US" b="1" dirty="0"/>
              <a:t>Glue record</a:t>
            </a:r>
          </a:p>
          <a:p>
            <a:pPr marL="0" indent="0">
              <a:buNone/>
            </a:pPr>
            <a:r>
              <a:rPr lang="en-US" dirty="0"/>
              <a:t>It is an association of the hostname (nameserver) with IP address at the registry. It is sent by TLD server in their response to the query when a domain's nameservers is set to a hostname that is a subdomain of the domain itself</a:t>
            </a:r>
            <a:r>
              <a:rPr lang="en-US" dirty="0" smtClean="0"/>
              <a:t>.</a:t>
            </a:r>
          </a:p>
          <a:p>
            <a:pPr marL="0" indent="0">
              <a:buNone/>
            </a:pPr>
            <a:r>
              <a:rPr lang="en-US" dirty="0">
                <a:hlinkClick r:id="rId2"/>
              </a:rPr>
              <a:t>https://</a:t>
            </a:r>
            <a:r>
              <a:rPr lang="en-US" dirty="0" smtClean="0">
                <a:hlinkClick r:id="rId2"/>
              </a:rPr>
              <a:t>www.youtube.com/watch?v=Rck3BALhI5c</a:t>
            </a:r>
            <a:endParaRPr lang="en-US" dirty="0" smtClean="0"/>
          </a:p>
          <a:p>
            <a:pPr marL="0" indent="0">
              <a:buNone/>
            </a:pPr>
            <a:endParaRPr lang="en-US" dirty="0"/>
          </a:p>
        </p:txBody>
      </p:sp>
      <p:pic>
        <p:nvPicPr>
          <p:cNvPr id="4" name="Picture 3">
            <a:hlinkClick r:id="rId3" action="ppaction://hlinksldjump"/>
            <a:extLst>
              <a:ext uri="{FF2B5EF4-FFF2-40B4-BE49-F238E27FC236}">
                <a16:creationId xmlns:a16="http://schemas.microsoft.com/office/drawing/2014/main" xmlns="" id="{A3847465-5246-A54B-9C4D-2B7A9AD7EDC0}"/>
              </a:ext>
            </a:extLst>
          </p:cNvPr>
          <p:cNvPicPr>
            <a:picLocks noChangeAspect="1"/>
          </p:cNvPicPr>
          <p:nvPr/>
        </p:nvPicPr>
        <p:blipFill>
          <a:blip r:embed="rId4"/>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26158950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CAB7D-2ABD-D44B-84F8-AEB5FAAB8BDF}"/>
              </a:ext>
            </a:extLst>
          </p:cNvPr>
          <p:cNvSpPr>
            <a:spLocks noGrp="1"/>
          </p:cNvSpPr>
          <p:nvPr>
            <p:ph type="title"/>
          </p:nvPr>
        </p:nvSpPr>
        <p:spPr/>
        <p:txBody>
          <a:bodyPr/>
          <a:lstStyle/>
          <a:p>
            <a:r>
              <a:rPr lang="en-US" dirty="0"/>
              <a:t>Authoritative DNS</a:t>
            </a:r>
          </a:p>
        </p:txBody>
      </p:sp>
      <p:sp>
        <p:nvSpPr>
          <p:cNvPr id="3" name="Content Placeholder 2">
            <a:extLst>
              <a:ext uri="{FF2B5EF4-FFF2-40B4-BE49-F238E27FC236}">
                <a16:creationId xmlns:a16="http://schemas.microsoft.com/office/drawing/2014/main" xmlns="" id="{EC80A742-E245-524C-AC0B-1B968271EADE}"/>
              </a:ext>
            </a:extLst>
          </p:cNvPr>
          <p:cNvSpPr>
            <a:spLocks noGrp="1"/>
          </p:cNvSpPr>
          <p:nvPr>
            <p:ph idx="1"/>
          </p:nvPr>
        </p:nvSpPr>
        <p:spPr/>
        <p:txBody>
          <a:bodyPr/>
          <a:lstStyle/>
          <a:p>
            <a:pPr marL="0" indent="0">
              <a:buNone/>
            </a:pPr>
            <a:r>
              <a:rPr lang="en-US" dirty="0"/>
              <a:t>DNS server that is controlling a zone for a domain name.</a:t>
            </a:r>
          </a:p>
          <a:p>
            <a:pPr marL="0" indent="0">
              <a:buNone/>
            </a:pPr>
            <a:endParaRPr lang="en-US" dirty="0"/>
          </a:p>
          <a:p>
            <a:pPr marL="285750" indent="-285750">
              <a:buFontTx/>
              <a:buChar char="-"/>
            </a:pPr>
            <a:r>
              <a:rPr lang="en-US" sz="2400" dirty="0"/>
              <a:t>Host</a:t>
            </a:r>
          </a:p>
          <a:p>
            <a:pPr marL="285750" indent="-285750">
              <a:buFontTx/>
              <a:buChar char="-"/>
            </a:pPr>
            <a:r>
              <a:rPr lang="en-US" sz="2400" dirty="0"/>
              <a:t>DNS Class</a:t>
            </a:r>
          </a:p>
          <a:p>
            <a:pPr marL="285750" indent="-285750">
              <a:buFontTx/>
              <a:buChar char="-"/>
            </a:pPr>
            <a:r>
              <a:rPr lang="en-US" sz="2400" dirty="0"/>
              <a:t>DNS Record type</a:t>
            </a:r>
          </a:p>
          <a:p>
            <a:pPr marL="285750" indent="-285750">
              <a:buFontTx/>
              <a:buChar char="-"/>
            </a:pPr>
            <a:r>
              <a:rPr lang="en-US" sz="2400" dirty="0"/>
              <a:t>Value</a:t>
            </a:r>
          </a:p>
        </p:txBody>
      </p:sp>
      <p:pic>
        <p:nvPicPr>
          <p:cNvPr id="4" name="Picture 3">
            <a:extLst>
              <a:ext uri="{FF2B5EF4-FFF2-40B4-BE49-F238E27FC236}">
                <a16:creationId xmlns:a16="http://schemas.microsoft.com/office/drawing/2014/main" xmlns="" id="{5166C4BE-4F21-8649-94A8-9DA71D7DE772}"/>
              </a:ext>
            </a:extLst>
          </p:cNvPr>
          <p:cNvPicPr>
            <a:picLocks noChangeAspect="1"/>
          </p:cNvPicPr>
          <p:nvPr/>
        </p:nvPicPr>
        <p:blipFill>
          <a:blip r:embed="rId2"/>
          <a:stretch>
            <a:fillRect/>
          </a:stretch>
        </p:blipFill>
        <p:spPr>
          <a:xfrm>
            <a:off x="4207939" y="2286239"/>
            <a:ext cx="4861113" cy="4571761"/>
          </a:xfrm>
          <a:prstGeom prst="rect">
            <a:avLst/>
          </a:prstGeom>
        </p:spPr>
      </p:pic>
    </p:spTree>
    <p:extLst>
      <p:ext uri="{BB962C8B-B14F-4D97-AF65-F5344CB8AC3E}">
        <p14:creationId xmlns:p14="http://schemas.microsoft.com/office/powerpoint/2010/main" val="40139716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56220-E513-7C4A-AE1E-49A9CC415CC0}"/>
              </a:ext>
            </a:extLst>
          </p:cNvPr>
          <p:cNvSpPr>
            <a:spLocks noGrp="1"/>
          </p:cNvSpPr>
          <p:nvPr>
            <p:ph type="title"/>
          </p:nvPr>
        </p:nvSpPr>
        <p:spPr/>
        <p:txBody>
          <a:bodyPr/>
          <a:lstStyle/>
          <a:p>
            <a:r>
              <a:rPr lang="en-US" dirty="0"/>
              <a:t>DNS records</a:t>
            </a:r>
          </a:p>
        </p:txBody>
      </p:sp>
      <p:sp>
        <p:nvSpPr>
          <p:cNvPr id="3" name="Content Placeholder 2">
            <a:extLst>
              <a:ext uri="{FF2B5EF4-FFF2-40B4-BE49-F238E27FC236}">
                <a16:creationId xmlns:a16="http://schemas.microsoft.com/office/drawing/2014/main" xmlns="" id="{22FE2AA0-D156-7E4C-8DCB-00CBBF508198}"/>
              </a:ext>
            </a:extLst>
          </p:cNvPr>
          <p:cNvSpPr>
            <a:spLocks noGrp="1"/>
          </p:cNvSpPr>
          <p:nvPr>
            <p:ph idx="1"/>
          </p:nvPr>
        </p:nvSpPr>
        <p:spPr/>
        <p:txBody>
          <a:bodyPr/>
          <a:lstStyle/>
          <a:p>
            <a:r>
              <a:rPr lang="en-US" dirty="0"/>
              <a:t>A - </a:t>
            </a:r>
            <a:r>
              <a:rPr lang="en-US" i="1" dirty="0"/>
              <a:t>contains IPv4 address of a server</a:t>
            </a:r>
          </a:p>
          <a:p>
            <a:r>
              <a:rPr lang="en-US" i="1" dirty="0"/>
              <a:t>AAAA - contains IPv6 address of a server</a:t>
            </a:r>
          </a:p>
          <a:p>
            <a:r>
              <a:rPr lang="en-US" dirty="0"/>
              <a:t>MX - </a:t>
            </a:r>
            <a:r>
              <a:rPr lang="en-US" i="1" dirty="0"/>
              <a:t>points to an SMTP server</a:t>
            </a:r>
          </a:p>
          <a:p>
            <a:r>
              <a:rPr lang="en-US" dirty="0" smtClean="0"/>
              <a:t>CNAME </a:t>
            </a:r>
            <a:r>
              <a:rPr lang="en-US" dirty="0"/>
              <a:t>- </a:t>
            </a:r>
            <a:r>
              <a:rPr lang="en-US" i="1" dirty="0"/>
              <a:t>maps a hostname to a hostname, creating effectively an alias for an existing hostname</a:t>
            </a:r>
          </a:p>
          <a:p>
            <a:r>
              <a:rPr lang="en-US" dirty="0"/>
              <a:t>SOA</a:t>
            </a:r>
            <a:r>
              <a:rPr lang="en-US" i="1" dirty="0"/>
              <a:t> - contains meta information about the zone </a:t>
            </a:r>
            <a:r>
              <a:rPr lang="en-US" i="1" dirty="0" smtClean="0"/>
              <a:t>itself</a:t>
            </a:r>
          </a:p>
          <a:p>
            <a:endParaRPr lang="en-US" i="1" dirty="0"/>
          </a:p>
          <a:p>
            <a:r>
              <a:rPr lang="en-US" i="1" dirty="0">
                <a:hlinkClick r:id="rId2"/>
              </a:rPr>
              <a:t>https://</a:t>
            </a:r>
            <a:r>
              <a:rPr lang="en-US" i="1" dirty="0" smtClean="0">
                <a:hlinkClick r:id="rId2"/>
              </a:rPr>
              <a:t>www.youtube.com/watch?v=6uEwzkfViSM</a:t>
            </a:r>
            <a:endParaRPr lang="en-US" i="1" dirty="0" smtClean="0"/>
          </a:p>
          <a:p>
            <a:endParaRPr lang="en-US" i="1" dirty="0"/>
          </a:p>
          <a:p>
            <a:endParaRPr lang="en-US" dirty="0"/>
          </a:p>
        </p:txBody>
      </p:sp>
    </p:spTree>
    <p:extLst>
      <p:ext uri="{BB962C8B-B14F-4D97-AF65-F5344CB8AC3E}">
        <p14:creationId xmlns:p14="http://schemas.microsoft.com/office/powerpoint/2010/main" val="247082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DAD8A-CEC7-694E-B84F-C1A01838A1CF}"/>
              </a:ext>
            </a:extLst>
          </p:cNvPr>
          <p:cNvSpPr>
            <a:spLocks noGrp="1"/>
          </p:cNvSpPr>
          <p:nvPr>
            <p:ph type="title"/>
          </p:nvPr>
        </p:nvSpPr>
        <p:spPr/>
        <p:txBody>
          <a:bodyPr/>
          <a:lstStyle/>
          <a:p>
            <a:r>
              <a:rPr lang="en-US" dirty="0"/>
              <a:t>SOA (Start of Authority)</a:t>
            </a:r>
          </a:p>
        </p:txBody>
      </p:sp>
      <p:sp>
        <p:nvSpPr>
          <p:cNvPr id="3" name="Content Placeholder 2">
            <a:extLst>
              <a:ext uri="{FF2B5EF4-FFF2-40B4-BE49-F238E27FC236}">
                <a16:creationId xmlns:a16="http://schemas.microsoft.com/office/drawing/2014/main" xmlns="" id="{9310967C-908E-9F4C-86BA-FBD7147840CC}"/>
              </a:ext>
            </a:extLst>
          </p:cNvPr>
          <p:cNvSpPr>
            <a:spLocks noGrp="1"/>
          </p:cNvSpPr>
          <p:nvPr>
            <p:ph idx="1"/>
          </p:nvPr>
        </p:nvSpPr>
        <p:spPr>
          <a:xfrm>
            <a:off x="838200" y="1825625"/>
            <a:ext cx="10515600" cy="4351338"/>
          </a:xfrm>
        </p:spPr>
        <p:txBody>
          <a:bodyPr>
            <a:normAutofit fontScale="92500"/>
          </a:bodyPr>
          <a:lstStyle/>
          <a:p>
            <a:pPr>
              <a:buFontTx/>
              <a:buChar char="-"/>
            </a:pPr>
            <a:r>
              <a:rPr lang="en-US" dirty="0"/>
              <a:t>Serial – serial number for the zone. </a:t>
            </a:r>
          </a:p>
          <a:p>
            <a:pPr>
              <a:buFontTx/>
              <a:buChar char="-"/>
            </a:pPr>
            <a:r>
              <a:rPr lang="en-US" dirty="0"/>
              <a:t>Refresh - number of seconds after which secondary name servers should query the master for the SOA record, to detect zone changes</a:t>
            </a:r>
          </a:p>
          <a:p>
            <a:pPr>
              <a:buFontTx/>
              <a:buChar char="-"/>
            </a:pPr>
            <a:r>
              <a:rPr lang="en-US" dirty="0"/>
              <a:t>Retry - number of seconds after which secondary name servers should retry to request the serial number from the master if the master does not respond.</a:t>
            </a:r>
          </a:p>
          <a:p>
            <a:pPr>
              <a:buFontTx/>
              <a:buChar char="-"/>
            </a:pPr>
            <a:r>
              <a:rPr lang="en-US" dirty="0"/>
              <a:t>Expire - number of seconds after which secondary name servers should stop answering request for this zone if the master does not respond </a:t>
            </a:r>
          </a:p>
          <a:p>
            <a:pPr>
              <a:buFontTx/>
              <a:buChar char="-"/>
            </a:pPr>
            <a:r>
              <a:rPr lang="en-US" dirty="0"/>
              <a:t>TTL (Time To Live) – number of seconds for which the DNS data is considered up-to-date.</a:t>
            </a:r>
          </a:p>
        </p:txBody>
      </p:sp>
    </p:spTree>
    <p:extLst>
      <p:ext uri="{BB962C8B-B14F-4D97-AF65-F5344CB8AC3E}">
        <p14:creationId xmlns:p14="http://schemas.microsoft.com/office/powerpoint/2010/main" val="389248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CC273-4C71-DE4F-9071-4A88CBC5DFA7}"/>
              </a:ext>
            </a:extLst>
          </p:cNvPr>
          <p:cNvSpPr>
            <a:spLocks noGrp="1"/>
          </p:cNvSpPr>
          <p:nvPr>
            <p:ph type="title"/>
          </p:nvPr>
        </p:nvSpPr>
        <p:spPr/>
        <p:txBody>
          <a:bodyPr/>
          <a:lstStyle/>
          <a:p>
            <a:r>
              <a:rPr lang="en-US" dirty="0"/>
              <a:t>BIND (Berkeley Internet Name Daemon)</a:t>
            </a:r>
          </a:p>
        </p:txBody>
      </p:sp>
      <p:sp>
        <p:nvSpPr>
          <p:cNvPr id="3" name="Content Placeholder 2">
            <a:extLst>
              <a:ext uri="{FF2B5EF4-FFF2-40B4-BE49-F238E27FC236}">
                <a16:creationId xmlns:a16="http://schemas.microsoft.com/office/drawing/2014/main" xmlns="" id="{5C0962CB-71B0-094D-870C-094C0C2535A7}"/>
              </a:ext>
            </a:extLst>
          </p:cNvPr>
          <p:cNvSpPr>
            <a:spLocks noGrp="1"/>
          </p:cNvSpPr>
          <p:nvPr>
            <p:ph idx="1"/>
          </p:nvPr>
        </p:nvSpPr>
        <p:spPr/>
        <p:txBody>
          <a:bodyPr/>
          <a:lstStyle/>
          <a:p>
            <a:pPr marL="0" indent="0">
              <a:buNone/>
            </a:pPr>
            <a:r>
              <a:rPr lang="en-US" i="1" dirty="0"/>
              <a:t>de facto </a:t>
            </a:r>
            <a:r>
              <a:rPr lang="en-US" dirty="0"/>
              <a:t>standard DNS server on Unix-like systems.</a:t>
            </a:r>
          </a:p>
          <a:p>
            <a:pPr marL="0" indent="0">
              <a:buNone/>
            </a:pPr>
            <a:r>
              <a:rPr lang="en-US" dirty="0"/>
              <a:t>It performs both of the main DNS server roles: </a:t>
            </a:r>
          </a:p>
          <a:p>
            <a:pPr>
              <a:buFontTx/>
              <a:buChar char="-"/>
            </a:pPr>
            <a:r>
              <a:rPr lang="en-US" dirty="0"/>
              <a:t>authoritative name server for one or more specific domains, </a:t>
            </a:r>
          </a:p>
          <a:p>
            <a:pPr>
              <a:buFontTx/>
              <a:buChar char="-"/>
            </a:pPr>
            <a:r>
              <a:rPr lang="en-US" dirty="0"/>
              <a:t>recursive resolver for the DNS system generally.</a:t>
            </a:r>
          </a:p>
          <a:p>
            <a:pPr marL="0" indent="0">
              <a:buNone/>
            </a:pPr>
            <a:endParaRPr lang="en-US" dirty="0"/>
          </a:p>
          <a:p>
            <a:pPr marL="0" indent="0">
              <a:buNone/>
            </a:pPr>
            <a:r>
              <a:rPr lang="en-US" dirty="0"/>
              <a:t>Designed at the University of California, Berkeley (UCB) in the early 1980s. </a:t>
            </a:r>
          </a:p>
        </p:txBody>
      </p:sp>
    </p:spTree>
    <p:extLst>
      <p:ext uri="{BB962C8B-B14F-4D97-AF65-F5344CB8AC3E}">
        <p14:creationId xmlns:p14="http://schemas.microsoft.com/office/powerpoint/2010/main" val="99704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2C24FF-6D68-7C49-AA55-490205AF2A80}"/>
              </a:ext>
            </a:extLst>
          </p:cNvPr>
          <p:cNvSpPr>
            <a:spLocks noGrp="1"/>
          </p:cNvSpPr>
          <p:nvPr>
            <p:ph type="title"/>
          </p:nvPr>
        </p:nvSpPr>
        <p:spPr/>
        <p:txBody>
          <a:bodyPr/>
          <a:lstStyle/>
          <a:p>
            <a:r>
              <a:rPr lang="en-US" dirty="0"/>
              <a:t>Unbound</a:t>
            </a:r>
          </a:p>
        </p:txBody>
      </p:sp>
      <p:sp>
        <p:nvSpPr>
          <p:cNvPr id="3" name="Content Placeholder 2">
            <a:extLst>
              <a:ext uri="{FF2B5EF4-FFF2-40B4-BE49-F238E27FC236}">
                <a16:creationId xmlns:a16="http://schemas.microsoft.com/office/drawing/2014/main" xmlns="" id="{97BAACA2-50DE-6443-A711-6BB99827D1D2}"/>
              </a:ext>
            </a:extLst>
          </p:cNvPr>
          <p:cNvSpPr>
            <a:spLocks noGrp="1"/>
          </p:cNvSpPr>
          <p:nvPr>
            <p:ph idx="1"/>
          </p:nvPr>
        </p:nvSpPr>
        <p:spPr/>
        <p:txBody>
          <a:bodyPr/>
          <a:lstStyle/>
          <a:p>
            <a:pPr marL="0" indent="0">
              <a:buNone/>
            </a:pPr>
            <a:r>
              <a:rPr lang="en-US" dirty="0"/>
              <a:t>Unbound is a validating, recursive, and caching DNS resolver product from NLnet Labs.</a:t>
            </a:r>
          </a:p>
          <a:p>
            <a:pPr marL="0" indent="0">
              <a:buNone/>
            </a:pPr>
            <a:r>
              <a:rPr lang="en-US" dirty="0"/>
              <a:t>It is smaller, more modern, and more secure for most applications.</a:t>
            </a:r>
          </a:p>
          <a:p>
            <a:pPr marL="0" indent="0">
              <a:buNone/>
            </a:pPr>
            <a:endParaRPr lang="en-US" dirty="0"/>
          </a:p>
          <a:p>
            <a:pPr marL="0" indent="0">
              <a:buNone/>
            </a:pPr>
            <a:r>
              <a:rPr lang="en-US" dirty="0"/>
              <a:t>Cannot be used as an </a:t>
            </a:r>
            <a:r>
              <a:rPr lang="en-US" dirty="0" err="1"/>
              <a:t>authorative</a:t>
            </a:r>
            <a:r>
              <a:rPr lang="en-US" dirty="0"/>
              <a:t> nameserver.</a:t>
            </a:r>
          </a:p>
          <a:p>
            <a:pPr marL="0" indent="0">
              <a:buNone/>
            </a:pPr>
            <a:endParaRPr lang="en-US" dirty="0"/>
          </a:p>
          <a:p>
            <a:pPr marL="0" indent="0">
              <a:buNone/>
            </a:pPr>
            <a:r>
              <a:rPr lang="en-US" dirty="0"/>
              <a:t>Used for resolving other CDN cache nodes and origin in Ericsson UDN.</a:t>
            </a:r>
          </a:p>
        </p:txBody>
      </p:sp>
    </p:spTree>
    <p:extLst>
      <p:ext uri="{BB962C8B-B14F-4D97-AF65-F5344CB8AC3E}">
        <p14:creationId xmlns:p14="http://schemas.microsoft.com/office/powerpoint/2010/main" val="97099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AD745-F61E-B444-9327-A819E524F572}"/>
              </a:ext>
            </a:extLst>
          </p:cNvPr>
          <p:cNvSpPr>
            <a:spLocks noGrp="1"/>
          </p:cNvSpPr>
          <p:nvPr>
            <p:ph type="title"/>
          </p:nvPr>
        </p:nvSpPr>
        <p:spPr/>
        <p:txBody>
          <a:bodyPr/>
          <a:lstStyle/>
          <a:p>
            <a:r>
              <a:rPr lang="en-US" dirty="0"/>
              <a:t>Reverse DNS lookup</a:t>
            </a:r>
          </a:p>
        </p:txBody>
      </p:sp>
      <p:sp>
        <p:nvSpPr>
          <p:cNvPr id="3" name="Content Placeholder 2">
            <a:extLst>
              <a:ext uri="{FF2B5EF4-FFF2-40B4-BE49-F238E27FC236}">
                <a16:creationId xmlns:a16="http://schemas.microsoft.com/office/drawing/2014/main" xmlns="" id="{92BF8C4D-D720-ED4E-935A-3DE7483ECE5A}"/>
              </a:ext>
            </a:extLst>
          </p:cNvPr>
          <p:cNvSpPr>
            <a:spLocks noGrp="1"/>
          </p:cNvSpPr>
          <p:nvPr>
            <p:ph idx="1"/>
          </p:nvPr>
        </p:nvSpPr>
        <p:spPr/>
        <p:txBody>
          <a:bodyPr/>
          <a:lstStyle/>
          <a:p>
            <a:pPr marL="0" indent="0">
              <a:buNone/>
            </a:pPr>
            <a:r>
              <a:rPr lang="en-US" dirty="0"/>
              <a:t>Reverse DNS lookups for IPv4 addresses use the special domain </a:t>
            </a:r>
            <a:r>
              <a:rPr lang="en-US" i="1" dirty="0"/>
              <a:t>in-</a:t>
            </a:r>
            <a:r>
              <a:rPr lang="en-US" i="1" dirty="0" err="1"/>
              <a:t>addr.arpa</a:t>
            </a:r>
            <a:r>
              <a:rPr lang="en-US" dirty="0"/>
              <a:t> (IPv6 addresses use the </a:t>
            </a:r>
            <a:r>
              <a:rPr lang="en-US" i="1" dirty="0"/>
              <a:t>ip6.arpa</a:t>
            </a:r>
            <a:r>
              <a:rPr lang="en-US" dirty="0"/>
              <a:t> domain). </a:t>
            </a:r>
          </a:p>
          <a:p>
            <a:pPr marL="0" indent="0">
              <a:buNone/>
            </a:pPr>
            <a:r>
              <a:rPr lang="en-US" dirty="0"/>
              <a:t>Within that domain are subdomains for each network, based on network number. For consistency and natural groupings, the four octets of the number are reversed. </a:t>
            </a:r>
          </a:p>
        </p:txBody>
      </p:sp>
      <p:pic>
        <p:nvPicPr>
          <p:cNvPr id="4" name="Picture 3">
            <a:extLst>
              <a:ext uri="{FF2B5EF4-FFF2-40B4-BE49-F238E27FC236}">
                <a16:creationId xmlns:a16="http://schemas.microsoft.com/office/drawing/2014/main" xmlns="" id="{28493088-5D82-094E-A553-FA59FA48405C}"/>
              </a:ext>
            </a:extLst>
          </p:cNvPr>
          <p:cNvPicPr>
            <a:picLocks noChangeAspect="1"/>
          </p:cNvPicPr>
          <p:nvPr/>
        </p:nvPicPr>
        <p:blipFill>
          <a:blip r:embed="rId2"/>
          <a:stretch>
            <a:fillRect/>
          </a:stretch>
        </p:blipFill>
        <p:spPr>
          <a:xfrm>
            <a:off x="2917931" y="3988645"/>
            <a:ext cx="5459451" cy="2678746"/>
          </a:xfrm>
          <a:prstGeom prst="rect">
            <a:avLst/>
          </a:prstGeom>
        </p:spPr>
      </p:pic>
    </p:spTree>
    <p:extLst>
      <p:ext uri="{BB962C8B-B14F-4D97-AF65-F5344CB8AC3E}">
        <p14:creationId xmlns:p14="http://schemas.microsoft.com/office/powerpoint/2010/main" val="51347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5295AC-9ECC-124B-91A4-8DE20A736437}"/>
              </a:ext>
            </a:extLst>
          </p:cNvPr>
          <p:cNvSpPr>
            <a:spLocks noGrp="1"/>
          </p:cNvSpPr>
          <p:nvPr>
            <p:ph type="title"/>
          </p:nvPr>
        </p:nvSpPr>
        <p:spPr/>
        <p:txBody>
          <a:bodyPr/>
          <a:lstStyle/>
          <a:p>
            <a:r>
              <a:rPr lang="en-US" dirty="0"/>
              <a:t>PTR record</a:t>
            </a:r>
          </a:p>
        </p:txBody>
      </p:sp>
      <p:sp>
        <p:nvSpPr>
          <p:cNvPr id="3" name="Content Placeholder 2">
            <a:extLst>
              <a:ext uri="{FF2B5EF4-FFF2-40B4-BE49-F238E27FC236}">
                <a16:creationId xmlns:a16="http://schemas.microsoft.com/office/drawing/2014/main" xmlns="" id="{040F277A-5951-0543-B866-4326BA8B1434}"/>
              </a:ext>
            </a:extLst>
          </p:cNvPr>
          <p:cNvSpPr>
            <a:spLocks noGrp="1"/>
          </p:cNvSpPr>
          <p:nvPr>
            <p:ph idx="1"/>
          </p:nvPr>
        </p:nvSpPr>
        <p:spPr/>
        <p:txBody>
          <a:bodyPr/>
          <a:lstStyle/>
          <a:p>
            <a:pPr marL="0" indent="0">
              <a:buNone/>
            </a:pPr>
            <a:r>
              <a:rPr lang="en-US" dirty="0"/>
              <a:t>192.168.0.1 - </a:t>
            </a:r>
            <a:r>
              <a:rPr lang="en-US" dirty="0" err="1"/>
              <a:t>hostname.example.com</a:t>
            </a:r>
            <a:endParaRPr lang="en-US" dirty="0"/>
          </a:p>
          <a:p>
            <a:pPr marL="0" indent="0">
              <a:buNone/>
            </a:pPr>
            <a:endParaRPr lang="en-US" dirty="0"/>
          </a:p>
          <a:p>
            <a:pPr marL="0" indent="0">
              <a:buNone/>
            </a:pPr>
            <a:r>
              <a:rPr lang="en-US" dirty="0"/>
              <a:t>Zone for 0.168.192.in-addr.arpa</a:t>
            </a:r>
          </a:p>
          <a:p>
            <a:endParaRPr lang="en-US" dirty="0"/>
          </a:p>
          <a:p>
            <a:pPr marL="0" indent="0">
              <a:buNone/>
            </a:pPr>
            <a:r>
              <a:rPr lang="en-US" dirty="0"/>
              <a:t>Type: PTR</a:t>
            </a:r>
            <a:br>
              <a:rPr lang="en-US" dirty="0"/>
            </a:br>
            <a:r>
              <a:rPr lang="en-US" dirty="0"/>
              <a:t>Host: 1</a:t>
            </a:r>
            <a:br>
              <a:rPr lang="en-US" dirty="0"/>
            </a:br>
            <a:r>
              <a:rPr lang="en-US" dirty="0"/>
              <a:t>Points to: </a:t>
            </a:r>
            <a:r>
              <a:rPr lang="en-US" dirty="0" err="1"/>
              <a:t>hostname.example.com</a:t>
            </a:r>
            <a:endParaRPr lang="en-US" dirty="0"/>
          </a:p>
          <a:p>
            <a:pPr marL="0" indent="0">
              <a:buNone/>
            </a:pPr>
            <a:endParaRPr lang="en-US" dirty="0"/>
          </a:p>
        </p:txBody>
      </p:sp>
    </p:spTree>
    <p:extLst>
      <p:ext uri="{BB962C8B-B14F-4D97-AF65-F5344CB8AC3E}">
        <p14:creationId xmlns:p14="http://schemas.microsoft.com/office/powerpoint/2010/main" val="25388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39A9D1-F640-FF4A-852E-DE41641DF522}"/>
              </a:ext>
            </a:extLst>
          </p:cNvPr>
          <p:cNvSpPr>
            <a:spLocks noGrp="1"/>
          </p:cNvSpPr>
          <p:nvPr>
            <p:ph idx="1"/>
          </p:nvPr>
        </p:nvSpPr>
        <p:spPr>
          <a:xfrm>
            <a:off x="838200" y="1253330"/>
            <a:ext cx="10515600" cy="4777599"/>
          </a:xfrm>
        </p:spPr>
        <p:txBody>
          <a:bodyPr>
            <a:normAutofit fontScale="92500" lnSpcReduction="10000"/>
          </a:bodyPr>
          <a:lstStyle/>
          <a:p>
            <a:pPr marL="0" indent="0">
              <a:buNone/>
            </a:pPr>
            <a:r>
              <a:rPr lang="en-US" dirty="0"/>
              <a:t>The </a:t>
            </a:r>
            <a:r>
              <a:rPr lang="en-US" b="1" dirty="0"/>
              <a:t>Domain Name System</a:t>
            </a:r>
            <a:r>
              <a:rPr lang="en-US" dirty="0"/>
              <a:t> (</a:t>
            </a:r>
            <a:r>
              <a:rPr lang="en-US" b="1" dirty="0"/>
              <a:t>DNS</a:t>
            </a:r>
            <a:r>
              <a:rPr lang="en-US" dirty="0"/>
              <a:t>) is a hierarchical decentralized naming system for computers, services, or other resources connected to the Internet or a private network. </a:t>
            </a:r>
          </a:p>
          <a:p>
            <a:pPr marL="0" indent="0">
              <a:buNone/>
            </a:pPr>
            <a:endParaRPr lang="en-US" dirty="0"/>
          </a:p>
          <a:p>
            <a:pPr marL="0" indent="0">
              <a:buNone/>
            </a:pPr>
            <a:r>
              <a:rPr lang="en-US" dirty="0"/>
              <a:t>By the early 1980s, maintaining a single, centralized host table had become slow and unwieldy and the emerging network required an automated naming system to address technical and personnel issues. </a:t>
            </a:r>
          </a:p>
          <a:p>
            <a:pPr marL="0" indent="0">
              <a:buNone/>
            </a:pPr>
            <a:endParaRPr lang="en-US" dirty="0"/>
          </a:p>
          <a:p>
            <a:pPr marL="0" indent="0">
              <a:buNone/>
            </a:pPr>
            <a:r>
              <a:rPr lang="en-US" dirty="0"/>
              <a:t>DNS was first described in 1983 and implemented in 1984.</a:t>
            </a:r>
          </a:p>
          <a:p>
            <a:pPr marL="0" indent="0">
              <a:buNone/>
            </a:pPr>
            <a:endParaRPr lang="en-US" sz="2000" dirty="0"/>
          </a:p>
          <a:p>
            <a:pPr marL="0" indent="0">
              <a:buNone/>
            </a:pPr>
            <a:endParaRPr lang="en-US" sz="2000" dirty="0"/>
          </a:p>
          <a:p>
            <a:pPr marL="0" indent="0">
              <a:buNone/>
            </a:pPr>
            <a:r>
              <a:rPr lang="en-US" sz="2000" dirty="0"/>
              <a:t>RFC 882/883 – November 1983</a:t>
            </a:r>
          </a:p>
          <a:p>
            <a:pPr marL="0" indent="0">
              <a:buNone/>
            </a:pPr>
            <a:endParaRPr lang="en-US" dirty="0"/>
          </a:p>
        </p:txBody>
      </p:sp>
    </p:spTree>
    <p:extLst>
      <p:ext uri="{BB962C8B-B14F-4D97-AF65-F5344CB8AC3E}">
        <p14:creationId xmlns:p14="http://schemas.microsoft.com/office/powerpoint/2010/main" val="297357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ED59FB-5E42-FE43-A33D-C7FB2B05269B}"/>
              </a:ext>
            </a:extLst>
          </p:cNvPr>
          <p:cNvSpPr>
            <a:spLocks noGrp="1"/>
          </p:cNvSpPr>
          <p:nvPr>
            <p:ph type="title"/>
          </p:nvPr>
        </p:nvSpPr>
        <p:spPr/>
        <p:txBody>
          <a:bodyPr/>
          <a:lstStyle/>
          <a:p>
            <a:r>
              <a:rPr lang="en-US" dirty="0" err="1"/>
              <a:t>dnsutils</a:t>
            </a:r>
            <a:endParaRPr lang="en-US" dirty="0"/>
          </a:p>
        </p:txBody>
      </p:sp>
      <p:sp>
        <p:nvSpPr>
          <p:cNvPr id="3" name="Content Placeholder 2">
            <a:extLst>
              <a:ext uri="{FF2B5EF4-FFF2-40B4-BE49-F238E27FC236}">
                <a16:creationId xmlns:a16="http://schemas.microsoft.com/office/drawing/2014/main" xmlns="" id="{DC6FE9ED-4E06-1643-9CED-3FCFBD9E9418}"/>
              </a:ext>
            </a:extLst>
          </p:cNvPr>
          <p:cNvSpPr>
            <a:spLocks noGrp="1"/>
          </p:cNvSpPr>
          <p:nvPr>
            <p:ph idx="1"/>
          </p:nvPr>
        </p:nvSpPr>
        <p:spPr/>
        <p:txBody>
          <a:bodyPr/>
          <a:lstStyle/>
          <a:p>
            <a:pPr marL="0" indent="0">
              <a:buNone/>
            </a:pPr>
            <a:r>
              <a:rPr lang="en-US" dirty="0" err="1"/>
              <a:t>nslookup</a:t>
            </a:r>
            <a:r>
              <a:rPr lang="en-US" dirty="0"/>
              <a:t> – tool for querying DNS servers. Internet Systems Consortium planned to deprecate it in favor of </a:t>
            </a:r>
            <a:r>
              <a:rPr lang="en-US" i="1" dirty="0"/>
              <a:t>dig</a:t>
            </a:r>
            <a:r>
              <a:rPr lang="en-US" dirty="0"/>
              <a:t>, however, this decision was reversed.</a:t>
            </a:r>
          </a:p>
          <a:p>
            <a:pPr marL="0" indent="0">
              <a:buNone/>
            </a:pPr>
            <a:r>
              <a:rPr lang="en-US" dirty="0"/>
              <a:t>dig – Domain Information Groper:</a:t>
            </a:r>
          </a:p>
          <a:p>
            <a:pPr marL="0" indent="0">
              <a:buNone/>
            </a:pPr>
            <a:r>
              <a:rPr lang="en-US" i="1" dirty="0"/>
              <a:t>+trace - trace delegation down from root</a:t>
            </a:r>
          </a:p>
          <a:p>
            <a:pPr marL="0" indent="0">
              <a:buNone/>
            </a:pPr>
            <a:r>
              <a:rPr lang="en-US" i="1" dirty="0"/>
              <a:t>+x - reverse lookup</a:t>
            </a:r>
          </a:p>
        </p:txBody>
      </p:sp>
      <p:sp>
        <p:nvSpPr>
          <p:cNvPr id="4" name="Vertical Scroll 3">
            <a:extLst>
              <a:ext uri="{FF2B5EF4-FFF2-40B4-BE49-F238E27FC236}">
                <a16:creationId xmlns:a16="http://schemas.microsoft.com/office/drawing/2014/main" xmlns="" id="{B3576595-A270-484F-A401-DB38539E1C17}"/>
              </a:ext>
            </a:extLst>
          </p:cNvPr>
          <p:cNvSpPr/>
          <p:nvPr/>
        </p:nvSpPr>
        <p:spPr>
          <a:xfrm>
            <a:off x="1903049" y="4897762"/>
            <a:ext cx="7760677" cy="111369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 [@global-server] domain [q-type] [q-class]</a:t>
            </a:r>
          </a:p>
        </p:txBody>
      </p:sp>
    </p:spTree>
    <p:extLst>
      <p:ext uri="{BB962C8B-B14F-4D97-AF65-F5344CB8AC3E}">
        <p14:creationId xmlns:p14="http://schemas.microsoft.com/office/powerpoint/2010/main" val="919234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74022-1927-A549-B684-8A814A02182C}"/>
              </a:ext>
            </a:extLst>
          </p:cNvPr>
          <p:cNvSpPr>
            <a:spLocks noGrp="1"/>
          </p:cNvSpPr>
          <p:nvPr>
            <p:ph type="title"/>
          </p:nvPr>
        </p:nvSpPr>
        <p:spPr/>
        <p:txBody>
          <a:bodyPr/>
          <a:lstStyle/>
          <a:p>
            <a:r>
              <a:rPr lang="en-US" dirty="0"/>
              <a:t>EDNS</a:t>
            </a:r>
          </a:p>
        </p:txBody>
      </p:sp>
      <p:sp>
        <p:nvSpPr>
          <p:cNvPr id="3" name="Content Placeholder 2">
            <a:extLst>
              <a:ext uri="{FF2B5EF4-FFF2-40B4-BE49-F238E27FC236}">
                <a16:creationId xmlns:a16="http://schemas.microsoft.com/office/drawing/2014/main" xmlns="" id="{7FDA9124-578B-AA44-85FC-08E8D7CFEC69}"/>
              </a:ext>
            </a:extLst>
          </p:cNvPr>
          <p:cNvSpPr>
            <a:spLocks noGrp="1"/>
          </p:cNvSpPr>
          <p:nvPr>
            <p:ph idx="1"/>
          </p:nvPr>
        </p:nvSpPr>
        <p:spPr/>
        <p:txBody>
          <a:bodyPr>
            <a:normAutofit fontScale="92500" lnSpcReduction="20000"/>
          </a:bodyPr>
          <a:lstStyle/>
          <a:p>
            <a:pPr marL="0" indent="0">
              <a:buNone/>
            </a:pPr>
            <a:r>
              <a:rPr lang="en-US" dirty="0"/>
              <a:t>A specification for expanding the size of several parameters available in the basic DNS protocol that prevented the support of some desirable features.</a:t>
            </a:r>
          </a:p>
          <a:p>
            <a:pPr marL="0" indent="0">
              <a:buNone/>
            </a:pPr>
            <a:r>
              <a:rPr lang="en-US" dirty="0"/>
              <a:t>First published in 1999 - </a:t>
            </a:r>
            <a:r>
              <a:rPr lang="en-US" sz="2200" dirty="0"/>
              <a:t>RFC 2671</a:t>
            </a:r>
            <a:endParaRPr lang="en-US" dirty="0"/>
          </a:p>
          <a:p>
            <a:pPr marL="0" indent="0">
              <a:buNone/>
            </a:pPr>
            <a:r>
              <a:rPr lang="en-US" dirty="0"/>
              <a:t>Since no new flags could be added in the DNS header, EDNS adds information to DNS messages in the form of </a:t>
            </a:r>
            <a:r>
              <a:rPr lang="en-US" i="1" dirty="0"/>
              <a:t>pseudo-</a:t>
            </a:r>
            <a:r>
              <a:rPr lang="en-US" i="1" dirty="0">
                <a:hlinkClick r:id="rId2" tooltip="Domain Name System"/>
              </a:rPr>
              <a:t>Resource Records</a:t>
            </a:r>
            <a:r>
              <a:rPr lang="en-US" i="1" dirty="0"/>
              <a:t> ("pseudo-RR"s)</a:t>
            </a:r>
            <a:r>
              <a:rPr lang="en-US" dirty="0"/>
              <a:t> included in the "additional data" section of a DNS message. </a:t>
            </a:r>
          </a:p>
          <a:p>
            <a:pPr marL="0" indent="0">
              <a:buNone/>
            </a:pPr>
            <a:r>
              <a:rPr lang="en-US" dirty="0"/>
              <a:t> </a:t>
            </a:r>
          </a:p>
          <a:p>
            <a:pPr>
              <a:buFont typeface="Wingdings" pitchFamily="2" charset="2"/>
              <a:buChar char="q"/>
            </a:pPr>
            <a:r>
              <a:rPr lang="en-US" dirty="0"/>
              <a:t>is essential for the implementation of </a:t>
            </a:r>
            <a:r>
              <a:rPr lang="en-US" dirty="0" err="1"/>
              <a:t>DNSSec</a:t>
            </a:r>
            <a:r>
              <a:rPr lang="en-US" dirty="0"/>
              <a:t>;</a:t>
            </a:r>
          </a:p>
          <a:p>
            <a:pPr>
              <a:buFont typeface="Wingdings" pitchFamily="2" charset="2"/>
              <a:buChar char="q"/>
            </a:pPr>
            <a:r>
              <a:rPr lang="en-US" dirty="0"/>
              <a:t>used for sending general information from resolvers to name servers about clients' geographic location in the form of the EDNS Client Subnet option </a:t>
            </a:r>
            <a:r>
              <a:rPr lang="en-US" sz="2400" dirty="0"/>
              <a:t>(Authoritative Nameservers then use the ECS as a hint to the end user’s network location and provide a geographically-aware answer).</a:t>
            </a:r>
          </a:p>
        </p:txBody>
      </p:sp>
    </p:spTree>
    <p:extLst>
      <p:ext uri="{BB962C8B-B14F-4D97-AF65-F5344CB8AC3E}">
        <p14:creationId xmlns:p14="http://schemas.microsoft.com/office/powerpoint/2010/main" val="280124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12F0D-07D6-E940-8B9B-90AE460754EA}"/>
              </a:ext>
            </a:extLst>
          </p:cNvPr>
          <p:cNvSpPr>
            <a:spLocks noGrp="1"/>
          </p:cNvSpPr>
          <p:nvPr>
            <p:ph type="title"/>
          </p:nvPr>
        </p:nvSpPr>
        <p:spPr/>
        <p:txBody>
          <a:bodyPr/>
          <a:lstStyle/>
          <a:p>
            <a:r>
              <a:rPr lang="en-US" b="1" dirty="0"/>
              <a:t>FQDN</a:t>
            </a:r>
            <a:endParaRPr lang="en-US" dirty="0"/>
          </a:p>
        </p:txBody>
      </p:sp>
      <p:sp>
        <p:nvSpPr>
          <p:cNvPr id="3" name="Content Placeholder 2">
            <a:extLst>
              <a:ext uri="{FF2B5EF4-FFF2-40B4-BE49-F238E27FC236}">
                <a16:creationId xmlns:a16="http://schemas.microsoft.com/office/drawing/2014/main" xmlns="" id="{0EFBA36A-8AF0-9A4B-8145-FB05F87D92A2}"/>
              </a:ext>
            </a:extLst>
          </p:cNvPr>
          <p:cNvSpPr>
            <a:spLocks noGrp="1"/>
          </p:cNvSpPr>
          <p:nvPr>
            <p:ph idx="1"/>
          </p:nvPr>
        </p:nvSpPr>
        <p:spPr/>
        <p:txBody>
          <a:bodyPr/>
          <a:lstStyle/>
          <a:p>
            <a:pPr marL="0" indent="0">
              <a:buNone/>
            </a:pPr>
            <a:r>
              <a:rPr lang="en-US" dirty="0"/>
              <a:t>A </a:t>
            </a:r>
            <a:r>
              <a:rPr lang="en-US" b="1" dirty="0"/>
              <a:t>domain name</a:t>
            </a:r>
            <a:r>
              <a:rPr lang="en-US" dirty="0"/>
              <a:t> is an identification string that represents IP address of a resource.</a:t>
            </a:r>
          </a:p>
          <a:p>
            <a:pPr marL="0" indent="0">
              <a:buNone/>
            </a:pPr>
            <a:r>
              <a:rPr lang="en-US" dirty="0"/>
              <a:t>A </a:t>
            </a:r>
            <a:r>
              <a:rPr lang="en-US" b="1" dirty="0"/>
              <a:t>fully qualified domain name</a:t>
            </a:r>
            <a:r>
              <a:rPr lang="en-US" dirty="0"/>
              <a:t> is a domain name that specifies its exact location in the tree hierarchy of the Domain Name System.</a:t>
            </a:r>
            <a:endParaRPr lang="uk-UA"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a:t>1987 - RFC 1035 (suppressed RFC 882/883 specifications)</a:t>
            </a:r>
          </a:p>
        </p:txBody>
      </p:sp>
      <p:sp>
        <p:nvSpPr>
          <p:cNvPr id="5" name="TextBox 4">
            <a:extLst>
              <a:ext uri="{FF2B5EF4-FFF2-40B4-BE49-F238E27FC236}">
                <a16:creationId xmlns:a16="http://schemas.microsoft.com/office/drawing/2014/main" xmlns="" id="{3332C979-8143-9241-AB0C-A0D617C5129A}"/>
              </a:ext>
            </a:extLst>
          </p:cNvPr>
          <p:cNvSpPr txBox="1"/>
          <p:nvPr/>
        </p:nvSpPr>
        <p:spPr>
          <a:xfrm>
            <a:off x="8307977" y="5810171"/>
            <a:ext cx="1357744" cy="369332"/>
          </a:xfrm>
          <a:prstGeom prst="rect">
            <a:avLst/>
          </a:prstGeom>
          <a:noFill/>
        </p:spPr>
        <p:txBody>
          <a:bodyPr wrap="none" rtlCol="0">
            <a:spAutoFit/>
          </a:bodyPr>
          <a:lstStyle/>
          <a:p>
            <a:r>
              <a:rPr lang="en-US" dirty="0" err="1"/>
              <a:t>domain.com</a:t>
            </a:r>
            <a:endParaRPr lang="en-US" dirty="0"/>
          </a:p>
        </p:txBody>
      </p:sp>
      <p:sp>
        <p:nvSpPr>
          <p:cNvPr id="6" name="TextBox 5">
            <a:extLst>
              <a:ext uri="{FF2B5EF4-FFF2-40B4-BE49-F238E27FC236}">
                <a16:creationId xmlns:a16="http://schemas.microsoft.com/office/drawing/2014/main" xmlns="" id="{46A49470-6F90-B846-888E-AD8C3BB04B24}"/>
              </a:ext>
            </a:extLst>
          </p:cNvPr>
          <p:cNvSpPr txBox="1"/>
          <p:nvPr/>
        </p:nvSpPr>
        <p:spPr>
          <a:xfrm>
            <a:off x="10165654" y="5807631"/>
            <a:ext cx="1188146" cy="369332"/>
          </a:xfrm>
          <a:prstGeom prst="rect">
            <a:avLst/>
          </a:prstGeom>
          <a:noFill/>
        </p:spPr>
        <p:txBody>
          <a:bodyPr wrap="none" rtlCol="0">
            <a:spAutoFit/>
          </a:bodyPr>
          <a:lstStyle/>
          <a:p>
            <a:r>
              <a:rPr lang="en-US" dirty="0" err="1"/>
              <a:t>domain.ua</a:t>
            </a:r>
            <a:endParaRPr lang="en-US" dirty="0"/>
          </a:p>
        </p:txBody>
      </p:sp>
      <p:sp>
        <p:nvSpPr>
          <p:cNvPr id="7" name="TextBox 6">
            <a:extLst>
              <a:ext uri="{FF2B5EF4-FFF2-40B4-BE49-F238E27FC236}">
                <a16:creationId xmlns:a16="http://schemas.microsoft.com/office/drawing/2014/main" xmlns="" id="{ED39604F-7D27-0F46-B6AF-BD3C2D8203D0}"/>
              </a:ext>
            </a:extLst>
          </p:cNvPr>
          <p:cNvSpPr txBox="1"/>
          <p:nvPr/>
        </p:nvSpPr>
        <p:spPr>
          <a:xfrm>
            <a:off x="8882743" y="5055325"/>
            <a:ext cx="644407" cy="369332"/>
          </a:xfrm>
          <a:prstGeom prst="rect">
            <a:avLst/>
          </a:prstGeom>
          <a:noFill/>
        </p:spPr>
        <p:txBody>
          <a:bodyPr wrap="none" rtlCol="0">
            <a:spAutoFit/>
          </a:bodyPr>
          <a:lstStyle/>
          <a:p>
            <a:r>
              <a:rPr lang="en-US" dirty="0"/>
              <a:t>.com</a:t>
            </a:r>
          </a:p>
        </p:txBody>
      </p:sp>
      <p:sp>
        <p:nvSpPr>
          <p:cNvPr id="8" name="TextBox 7">
            <a:extLst>
              <a:ext uri="{FF2B5EF4-FFF2-40B4-BE49-F238E27FC236}">
                <a16:creationId xmlns:a16="http://schemas.microsoft.com/office/drawing/2014/main" xmlns="" id="{140B64B8-8A43-D646-A95A-DBC095975BAC}"/>
              </a:ext>
            </a:extLst>
          </p:cNvPr>
          <p:cNvSpPr txBox="1"/>
          <p:nvPr/>
        </p:nvSpPr>
        <p:spPr>
          <a:xfrm>
            <a:off x="10165654" y="5055325"/>
            <a:ext cx="474810" cy="369332"/>
          </a:xfrm>
          <a:prstGeom prst="rect">
            <a:avLst/>
          </a:prstGeom>
          <a:noFill/>
        </p:spPr>
        <p:txBody>
          <a:bodyPr wrap="none" rtlCol="0">
            <a:spAutoFit/>
          </a:bodyPr>
          <a:lstStyle/>
          <a:p>
            <a:r>
              <a:rPr lang="en-US" dirty="0"/>
              <a:t>.</a:t>
            </a:r>
            <a:r>
              <a:rPr lang="en-US" dirty="0" err="1"/>
              <a:t>ua</a:t>
            </a:r>
            <a:endParaRPr lang="en-US" dirty="0"/>
          </a:p>
        </p:txBody>
      </p:sp>
      <p:sp>
        <p:nvSpPr>
          <p:cNvPr id="9" name="TextBox 8">
            <a:extLst>
              <a:ext uri="{FF2B5EF4-FFF2-40B4-BE49-F238E27FC236}">
                <a16:creationId xmlns:a16="http://schemas.microsoft.com/office/drawing/2014/main" xmlns="" id="{4A6E75BE-8291-A549-8DD8-2F4E3628C7BB}"/>
              </a:ext>
            </a:extLst>
          </p:cNvPr>
          <p:cNvSpPr txBox="1"/>
          <p:nvPr/>
        </p:nvSpPr>
        <p:spPr>
          <a:xfrm>
            <a:off x="9665721" y="4493623"/>
            <a:ext cx="409536" cy="369332"/>
          </a:xfrm>
          <a:prstGeom prst="rect">
            <a:avLst/>
          </a:prstGeom>
          <a:noFill/>
        </p:spPr>
        <p:txBody>
          <a:bodyPr wrap="none" rtlCol="0">
            <a:spAutoFit/>
          </a:bodyPr>
          <a:lstStyle/>
          <a:p>
            <a:r>
              <a:rPr lang="en-US" dirty="0"/>
              <a:t>”.”</a:t>
            </a:r>
          </a:p>
        </p:txBody>
      </p:sp>
      <p:cxnSp>
        <p:nvCxnSpPr>
          <p:cNvPr id="11" name="Straight Connector 10">
            <a:extLst>
              <a:ext uri="{FF2B5EF4-FFF2-40B4-BE49-F238E27FC236}">
                <a16:creationId xmlns:a16="http://schemas.microsoft.com/office/drawing/2014/main" xmlns="" id="{DB8A4393-434B-E948-8DC2-99DC847979B2}"/>
              </a:ext>
            </a:extLst>
          </p:cNvPr>
          <p:cNvCxnSpPr>
            <a:cxnSpLocks/>
          </p:cNvCxnSpPr>
          <p:nvPr/>
        </p:nvCxnSpPr>
        <p:spPr>
          <a:xfrm flipH="1">
            <a:off x="9362296" y="4859383"/>
            <a:ext cx="500161"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01E870B6-0FDC-7A43-BA0E-7B54879475DD}"/>
              </a:ext>
            </a:extLst>
          </p:cNvPr>
          <p:cNvCxnSpPr>
            <a:cxnSpLocks/>
            <a:stCxn id="9" idx="2"/>
            <a:endCxn id="8" idx="0"/>
          </p:cNvCxnSpPr>
          <p:nvPr/>
        </p:nvCxnSpPr>
        <p:spPr>
          <a:xfrm>
            <a:off x="9870489" y="4862955"/>
            <a:ext cx="532570" cy="192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C977C9F-DF4D-3944-B8ED-6F1C494BE5BA}"/>
              </a:ext>
            </a:extLst>
          </p:cNvPr>
          <p:cNvCxnSpPr>
            <a:stCxn id="7" idx="2"/>
          </p:cNvCxnSpPr>
          <p:nvPr/>
        </p:nvCxnSpPr>
        <p:spPr>
          <a:xfrm flipH="1">
            <a:off x="8987246" y="5424657"/>
            <a:ext cx="217701" cy="38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B15F2F23-212B-574E-9D07-C34AEB6EDF49}"/>
              </a:ext>
            </a:extLst>
          </p:cNvPr>
          <p:cNvCxnSpPr>
            <a:cxnSpLocks/>
          </p:cNvCxnSpPr>
          <p:nvPr/>
        </p:nvCxnSpPr>
        <p:spPr>
          <a:xfrm>
            <a:off x="10487857" y="5466102"/>
            <a:ext cx="138571" cy="4131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06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6CC4F-ADDE-8C42-83F4-A8A55CE17FD4}"/>
              </a:ext>
            </a:extLst>
          </p:cNvPr>
          <p:cNvSpPr>
            <a:spLocks noGrp="1"/>
          </p:cNvSpPr>
          <p:nvPr>
            <p:ph type="title"/>
          </p:nvPr>
        </p:nvSpPr>
        <p:spPr/>
        <p:txBody>
          <a:bodyPr/>
          <a:lstStyle/>
          <a:p>
            <a:r>
              <a:rPr lang="en-US" dirty="0"/>
              <a:t>Recursive / Iterative DNS lookup</a:t>
            </a:r>
          </a:p>
        </p:txBody>
      </p:sp>
      <p:sp>
        <p:nvSpPr>
          <p:cNvPr id="3" name="Content Placeholder 2">
            <a:extLst>
              <a:ext uri="{FF2B5EF4-FFF2-40B4-BE49-F238E27FC236}">
                <a16:creationId xmlns:a16="http://schemas.microsoft.com/office/drawing/2014/main" xmlns="" id="{5C4CF834-A6F2-3C4B-8443-B6472164FE7F}"/>
              </a:ext>
            </a:extLst>
          </p:cNvPr>
          <p:cNvSpPr>
            <a:spLocks noGrp="1"/>
          </p:cNvSpPr>
          <p:nvPr>
            <p:ph idx="1"/>
          </p:nvPr>
        </p:nvSpPr>
        <p:spPr>
          <a:xfrm>
            <a:off x="838200" y="1825625"/>
            <a:ext cx="10515600" cy="4351338"/>
          </a:xfrm>
        </p:spPr>
        <p:txBody>
          <a:bodyPr/>
          <a:lstStyle/>
          <a:p>
            <a:pPr marL="0" indent="0">
              <a:buNone/>
            </a:pPr>
            <a:r>
              <a:rPr lang="en-US" dirty="0"/>
              <a:t>The question a client asks a </a:t>
            </a:r>
            <a:r>
              <a:rPr lang="en-US" dirty="0" err="1"/>
              <a:t>dns</a:t>
            </a:r>
            <a:r>
              <a:rPr lang="en-US" dirty="0"/>
              <a:t> server is called a </a:t>
            </a:r>
            <a:r>
              <a:rPr lang="en-US" b="1" dirty="0"/>
              <a:t>query</a:t>
            </a:r>
            <a:r>
              <a:rPr lang="en-US" dirty="0"/>
              <a:t>. When a client queries for an IP address, this is called a </a:t>
            </a:r>
            <a:r>
              <a:rPr lang="en-US" b="1" dirty="0"/>
              <a:t>forward lookup query</a:t>
            </a:r>
            <a:r>
              <a:rPr lang="en-US" dirty="0"/>
              <a:t>.</a:t>
            </a:r>
          </a:p>
          <a:p>
            <a:pPr marL="0" indent="0">
              <a:buNone/>
            </a:pPr>
            <a:endParaRPr lang="en-US" dirty="0"/>
          </a:p>
        </p:txBody>
      </p:sp>
      <p:pic>
        <p:nvPicPr>
          <p:cNvPr id="16" name="Picture 15">
            <a:extLst>
              <a:ext uri="{FF2B5EF4-FFF2-40B4-BE49-F238E27FC236}">
                <a16:creationId xmlns:a16="http://schemas.microsoft.com/office/drawing/2014/main" xmlns="" id="{1B72203D-951C-7248-AE82-8AB24BAC6319}"/>
              </a:ext>
            </a:extLst>
          </p:cNvPr>
          <p:cNvPicPr>
            <a:picLocks noChangeAspect="1"/>
          </p:cNvPicPr>
          <p:nvPr/>
        </p:nvPicPr>
        <p:blipFill>
          <a:blip r:embed="rId3"/>
          <a:stretch>
            <a:fillRect/>
          </a:stretch>
        </p:blipFill>
        <p:spPr>
          <a:xfrm>
            <a:off x="5926499" y="4175475"/>
            <a:ext cx="1218712" cy="1218712"/>
          </a:xfrm>
          <a:prstGeom prst="rect">
            <a:avLst/>
          </a:prstGeom>
        </p:spPr>
      </p:pic>
      <p:pic>
        <p:nvPicPr>
          <p:cNvPr id="17" name="Picture 16">
            <a:extLst>
              <a:ext uri="{FF2B5EF4-FFF2-40B4-BE49-F238E27FC236}">
                <a16:creationId xmlns:a16="http://schemas.microsoft.com/office/drawing/2014/main" xmlns="" id="{94E7A1E2-E1BA-F545-AF02-BB9DCC7A0F6F}"/>
              </a:ext>
            </a:extLst>
          </p:cNvPr>
          <p:cNvPicPr>
            <a:picLocks noChangeAspect="1"/>
          </p:cNvPicPr>
          <p:nvPr/>
        </p:nvPicPr>
        <p:blipFill>
          <a:blip r:embed="rId4"/>
          <a:stretch>
            <a:fillRect/>
          </a:stretch>
        </p:blipFill>
        <p:spPr>
          <a:xfrm>
            <a:off x="8656264" y="4355454"/>
            <a:ext cx="1090245" cy="858755"/>
          </a:xfrm>
          <a:prstGeom prst="rect">
            <a:avLst/>
          </a:prstGeom>
        </p:spPr>
      </p:pic>
      <p:sp>
        <p:nvSpPr>
          <p:cNvPr id="18" name="Rounded Rectangular Callout 17">
            <a:extLst>
              <a:ext uri="{FF2B5EF4-FFF2-40B4-BE49-F238E27FC236}">
                <a16:creationId xmlns:a16="http://schemas.microsoft.com/office/drawing/2014/main" xmlns="" id="{116FE785-88DF-E545-BF8C-6F0E2966F3B0}"/>
              </a:ext>
            </a:extLst>
          </p:cNvPr>
          <p:cNvSpPr/>
          <p:nvPr/>
        </p:nvSpPr>
        <p:spPr>
          <a:xfrm>
            <a:off x="5929675" y="3436379"/>
            <a:ext cx="1981687" cy="77675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What’s IP address of </a:t>
            </a:r>
            <a:r>
              <a:rPr lang="en-US" dirty="0" err="1"/>
              <a:t>domain.com</a:t>
            </a:r>
            <a:r>
              <a:rPr lang="en-US" dirty="0"/>
              <a:t>?</a:t>
            </a:r>
          </a:p>
        </p:txBody>
      </p:sp>
      <p:sp>
        <p:nvSpPr>
          <p:cNvPr id="19" name="Rounded Rectangular Callout 18">
            <a:extLst>
              <a:ext uri="{FF2B5EF4-FFF2-40B4-BE49-F238E27FC236}">
                <a16:creationId xmlns:a16="http://schemas.microsoft.com/office/drawing/2014/main" xmlns="" id="{926479A6-B8B9-6F41-B616-12709F20DADF}"/>
              </a:ext>
            </a:extLst>
          </p:cNvPr>
          <p:cNvSpPr/>
          <p:nvPr/>
        </p:nvSpPr>
        <p:spPr>
          <a:xfrm flipH="1">
            <a:off x="8027617" y="3443758"/>
            <a:ext cx="1843214" cy="77675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it is / </a:t>
            </a:r>
            <a:br>
              <a:rPr lang="en-US" dirty="0"/>
            </a:br>
            <a:r>
              <a:rPr lang="en-US" dirty="0"/>
              <a:t>This server may</a:t>
            </a:r>
          </a:p>
        </p:txBody>
      </p:sp>
      <p:sp>
        <p:nvSpPr>
          <p:cNvPr id="21" name="Rectangle 20">
            <a:extLst>
              <a:ext uri="{FF2B5EF4-FFF2-40B4-BE49-F238E27FC236}">
                <a16:creationId xmlns:a16="http://schemas.microsoft.com/office/drawing/2014/main" xmlns="" id="{B39D5E53-7015-D24F-813E-2AEC46ECE2FB}"/>
              </a:ext>
            </a:extLst>
          </p:cNvPr>
          <p:cNvSpPr/>
          <p:nvPr/>
        </p:nvSpPr>
        <p:spPr>
          <a:xfrm>
            <a:off x="7331176" y="5577040"/>
            <a:ext cx="1392882" cy="523220"/>
          </a:xfrm>
          <a:prstGeom prst="rect">
            <a:avLst/>
          </a:prstGeom>
        </p:spPr>
        <p:txBody>
          <a:bodyPr wrap="none">
            <a:spAutoFit/>
          </a:bodyPr>
          <a:lstStyle/>
          <a:p>
            <a:pPr algn="ctr"/>
            <a:r>
              <a:rPr lang="en-US" sz="2800" dirty="0"/>
              <a:t>Iterative</a:t>
            </a:r>
          </a:p>
        </p:txBody>
      </p:sp>
    </p:spTree>
    <p:extLst>
      <p:ext uri="{BB962C8B-B14F-4D97-AF65-F5344CB8AC3E}">
        <p14:creationId xmlns:p14="http://schemas.microsoft.com/office/powerpoint/2010/main" val="21589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AD8011-5743-C64C-92E5-68B48EFAD19A}"/>
              </a:ext>
            </a:extLst>
          </p:cNvPr>
          <p:cNvSpPr>
            <a:spLocks noGrp="1"/>
          </p:cNvSpPr>
          <p:nvPr>
            <p:ph type="title"/>
          </p:nvPr>
        </p:nvSpPr>
        <p:spPr>
          <a:xfrm>
            <a:off x="662354" y="0"/>
            <a:ext cx="10515600" cy="1325563"/>
          </a:xfrm>
        </p:spPr>
        <p:txBody>
          <a:bodyPr/>
          <a:lstStyle/>
          <a:p>
            <a:r>
              <a:rPr lang="en-US" dirty="0"/>
              <a:t>Forward DNS lookup</a:t>
            </a:r>
          </a:p>
        </p:txBody>
      </p:sp>
      <p:pic>
        <p:nvPicPr>
          <p:cNvPr id="6" name="Picture 5">
            <a:extLst>
              <a:ext uri="{FF2B5EF4-FFF2-40B4-BE49-F238E27FC236}">
                <a16:creationId xmlns:a16="http://schemas.microsoft.com/office/drawing/2014/main" xmlns="" id="{8E6D05B7-B4A4-3748-A943-F36AC2B302AF}"/>
              </a:ext>
            </a:extLst>
          </p:cNvPr>
          <p:cNvPicPr>
            <a:picLocks noChangeAspect="1"/>
          </p:cNvPicPr>
          <p:nvPr/>
        </p:nvPicPr>
        <p:blipFill>
          <a:blip r:embed="rId2"/>
          <a:stretch>
            <a:fillRect/>
          </a:stretch>
        </p:blipFill>
        <p:spPr>
          <a:xfrm flipV="1">
            <a:off x="345341" y="3838165"/>
            <a:ext cx="2617273" cy="281565"/>
          </a:xfrm>
          <a:prstGeom prst="rect">
            <a:avLst/>
          </a:prstGeom>
        </p:spPr>
      </p:pic>
      <p:pic>
        <p:nvPicPr>
          <p:cNvPr id="8" name="Picture 7">
            <a:hlinkClick r:id="rId3" action="ppaction://hlinksldjump"/>
            <a:extLst>
              <a:ext uri="{FF2B5EF4-FFF2-40B4-BE49-F238E27FC236}">
                <a16:creationId xmlns:a16="http://schemas.microsoft.com/office/drawing/2014/main" xmlns="" id="{10B510F9-F4CB-4841-ADBB-F8991D1A0DE7}"/>
              </a:ext>
            </a:extLst>
          </p:cNvPr>
          <p:cNvPicPr>
            <a:picLocks noChangeAspect="1"/>
          </p:cNvPicPr>
          <p:nvPr/>
        </p:nvPicPr>
        <p:blipFill>
          <a:blip r:embed="rId4"/>
          <a:stretch>
            <a:fillRect/>
          </a:stretch>
        </p:blipFill>
        <p:spPr>
          <a:xfrm>
            <a:off x="3104357" y="4416366"/>
            <a:ext cx="559298" cy="559298"/>
          </a:xfrm>
          <a:prstGeom prst="rect">
            <a:avLst/>
          </a:prstGeom>
        </p:spPr>
      </p:pic>
      <p:pic>
        <p:nvPicPr>
          <p:cNvPr id="10" name="Picture 9">
            <a:hlinkClick r:id="rId5" action="ppaction://hlinksldjump"/>
            <a:extLst>
              <a:ext uri="{FF2B5EF4-FFF2-40B4-BE49-F238E27FC236}">
                <a16:creationId xmlns:a16="http://schemas.microsoft.com/office/drawing/2014/main" xmlns="" id="{C7198141-5684-CD4D-8383-EC23E5839709}"/>
              </a:ext>
            </a:extLst>
          </p:cNvPr>
          <p:cNvPicPr>
            <a:picLocks noChangeAspect="1"/>
          </p:cNvPicPr>
          <p:nvPr/>
        </p:nvPicPr>
        <p:blipFill>
          <a:blip r:embed="rId6"/>
          <a:stretch>
            <a:fillRect/>
          </a:stretch>
        </p:blipFill>
        <p:spPr>
          <a:xfrm>
            <a:off x="3018929" y="2953068"/>
            <a:ext cx="730155" cy="730155"/>
          </a:xfrm>
          <a:prstGeom prst="rect">
            <a:avLst/>
          </a:prstGeom>
        </p:spPr>
      </p:pic>
      <p:pic>
        <p:nvPicPr>
          <p:cNvPr id="12" name="Picture 11">
            <a:hlinkClick r:id="rId7" action="ppaction://hlinksldjump"/>
            <a:extLst>
              <a:ext uri="{FF2B5EF4-FFF2-40B4-BE49-F238E27FC236}">
                <a16:creationId xmlns:a16="http://schemas.microsoft.com/office/drawing/2014/main" xmlns="" id="{496C1CD1-D14D-6045-86D3-AA452B27F65F}"/>
              </a:ext>
            </a:extLst>
          </p:cNvPr>
          <p:cNvPicPr>
            <a:picLocks noChangeAspect="1"/>
          </p:cNvPicPr>
          <p:nvPr/>
        </p:nvPicPr>
        <p:blipFill>
          <a:blip r:embed="rId8"/>
          <a:stretch>
            <a:fillRect/>
          </a:stretch>
        </p:blipFill>
        <p:spPr>
          <a:xfrm>
            <a:off x="5315927" y="2953068"/>
            <a:ext cx="1208453" cy="951864"/>
          </a:xfrm>
          <a:prstGeom prst="rect">
            <a:avLst/>
          </a:prstGeom>
        </p:spPr>
      </p:pic>
      <p:pic>
        <p:nvPicPr>
          <p:cNvPr id="14" name="Picture 13">
            <a:hlinkClick r:id="rId9" action="ppaction://hlinksldjump"/>
            <a:extLst>
              <a:ext uri="{FF2B5EF4-FFF2-40B4-BE49-F238E27FC236}">
                <a16:creationId xmlns:a16="http://schemas.microsoft.com/office/drawing/2014/main" xmlns="" id="{9AD00F5E-41C7-6947-99F0-888B7BE0E1AD}"/>
              </a:ext>
            </a:extLst>
          </p:cNvPr>
          <p:cNvPicPr>
            <a:picLocks noChangeAspect="1"/>
          </p:cNvPicPr>
          <p:nvPr/>
        </p:nvPicPr>
        <p:blipFill>
          <a:blip r:embed="rId10"/>
          <a:stretch>
            <a:fillRect/>
          </a:stretch>
        </p:blipFill>
        <p:spPr>
          <a:xfrm>
            <a:off x="3018929" y="3613869"/>
            <a:ext cx="730155" cy="730155"/>
          </a:xfrm>
          <a:prstGeom prst="rect">
            <a:avLst/>
          </a:prstGeom>
        </p:spPr>
      </p:pic>
      <p:pic>
        <p:nvPicPr>
          <p:cNvPr id="15" name="Picture 14">
            <a:hlinkClick r:id="rId11" action="ppaction://hlinksldjump"/>
            <a:extLst>
              <a:ext uri="{FF2B5EF4-FFF2-40B4-BE49-F238E27FC236}">
                <a16:creationId xmlns:a16="http://schemas.microsoft.com/office/drawing/2014/main" xmlns="" id="{E3EE847F-F918-184D-98BB-001EAA07D0F7}"/>
              </a:ext>
            </a:extLst>
          </p:cNvPr>
          <p:cNvPicPr>
            <a:picLocks noChangeAspect="1"/>
          </p:cNvPicPr>
          <p:nvPr/>
        </p:nvPicPr>
        <p:blipFill>
          <a:blip r:embed="rId8"/>
          <a:stretch>
            <a:fillRect/>
          </a:stretch>
        </p:blipFill>
        <p:spPr>
          <a:xfrm>
            <a:off x="8044379" y="1663383"/>
            <a:ext cx="1208453" cy="951864"/>
          </a:xfrm>
          <a:prstGeom prst="rect">
            <a:avLst/>
          </a:prstGeom>
        </p:spPr>
      </p:pic>
      <p:pic>
        <p:nvPicPr>
          <p:cNvPr id="16" name="Picture 15">
            <a:hlinkClick r:id="rId12" action="ppaction://hlinksldjump"/>
            <a:extLst>
              <a:ext uri="{FF2B5EF4-FFF2-40B4-BE49-F238E27FC236}">
                <a16:creationId xmlns:a16="http://schemas.microsoft.com/office/drawing/2014/main" xmlns="" id="{75443F1E-BFE8-D646-A63A-504B0135CAE0}"/>
              </a:ext>
            </a:extLst>
          </p:cNvPr>
          <p:cNvPicPr>
            <a:picLocks noChangeAspect="1"/>
          </p:cNvPicPr>
          <p:nvPr/>
        </p:nvPicPr>
        <p:blipFill>
          <a:blip r:embed="rId8"/>
          <a:stretch>
            <a:fillRect/>
          </a:stretch>
        </p:blipFill>
        <p:spPr>
          <a:xfrm>
            <a:off x="8044377" y="3065413"/>
            <a:ext cx="1208453" cy="951864"/>
          </a:xfrm>
          <a:prstGeom prst="rect">
            <a:avLst/>
          </a:prstGeom>
        </p:spPr>
      </p:pic>
      <p:pic>
        <p:nvPicPr>
          <p:cNvPr id="17" name="Picture 16">
            <a:hlinkClick r:id="rId13" action="ppaction://hlinksldjump"/>
            <a:extLst>
              <a:ext uri="{FF2B5EF4-FFF2-40B4-BE49-F238E27FC236}">
                <a16:creationId xmlns:a16="http://schemas.microsoft.com/office/drawing/2014/main" xmlns="" id="{C26E63A4-27A6-7E42-9172-6BEBCCD54A9B}"/>
              </a:ext>
            </a:extLst>
          </p:cNvPr>
          <p:cNvPicPr>
            <a:picLocks noChangeAspect="1"/>
          </p:cNvPicPr>
          <p:nvPr/>
        </p:nvPicPr>
        <p:blipFill>
          <a:blip r:embed="rId8"/>
          <a:stretch>
            <a:fillRect/>
          </a:stretch>
        </p:blipFill>
        <p:spPr>
          <a:xfrm>
            <a:off x="8044377" y="4467443"/>
            <a:ext cx="1208453" cy="951864"/>
          </a:xfrm>
          <a:prstGeom prst="rect">
            <a:avLst/>
          </a:prstGeom>
        </p:spPr>
      </p:pic>
      <p:sp>
        <p:nvSpPr>
          <p:cNvPr id="18" name="TextBox 17">
            <a:extLst>
              <a:ext uri="{FF2B5EF4-FFF2-40B4-BE49-F238E27FC236}">
                <a16:creationId xmlns:a16="http://schemas.microsoft.com/office/drawing/2014/main" xmlns="" id="{E6727FE0-D12A-D445-A164-78D098DEEF57}"/>
              </a:ext>
            </a:extLst>
          </p:cNvPr>
          <p:cNvSpPr txBox="1"/>
          <p:nvPr/>
        </p:nvSpPr>
        <p:spPr>
          <a:xfrm>
            <a:off x="5203386" y="4036841"/>
            <a:ext cx="1433534" cy="369332"/>
          </a:xfrm>
          <a:prstGeom prst="rect">
            <a:avLst/>
          </a:prstGeom>
          <a:noFill/>
        </p:spPr>
        <p:txBody>
          <a:bodyPr wrap="none" rtlCol="0">
            <a:spAutoFit/>
          </a:bodyPr>
          <a:lstStyle/>
          <a:p>
            <a:r>
              <a:rPr lang="en-US" dirty="0"/>
              <a:t>DNS Resolver</a:t>
            </a:r>
          </a:p>
        </p:txBody>
      </p:sp>
      <p:sp>
        <p:nvSpPr>
          <p:cNvPr id="19" name="TextBox 18">
            <a:extLst>
              <a:ext uri="{FF2B5EF4-FFF2-40B4-BE49-F238E27FC236}">
                <a16:creationId xmlns:a16="http://schemas.microsoft.com/office/drawing/2014/main" xmlns="" id="{9293511F-9F4B-1242-800E-2E0758D7E9EE}"/>
              </a:ext>
            </a:extLst>
          </p:cNvPr>
          <p:cNvSpPr txBox="1"/>
          <p:nvPr/>
        </p:nvSpPr>
        <p:spPr>
          <a:xfrm>
            <a:off x="9401908" y="1915718"/>
            <a:ext cx="1263423" cy="369332"/>
          </a:xfrm>
          <a:prstGeom prst="rect">
            <a:avLst/>
          </a:prstGeom>
          <a:noFill/>
        </p:spPr>
        <p:txBody>
          <a:bodyPr wrap="none" rtlCol="0">
            <a:spAutoFit/>
          </a:bodyPr>
          <a:lstStyle/>
          <a:p>
            <a:r>
              <a:rPr lang="en-US" dirty="0"/>
              <a:t>Root server</a:t>
            </a:r>
          </a:p>
        </p:txBody>
      </p:sp>
      <p:sp>
        <p:nvSpPr>
          <p:cNvPr id="20" name="TextBox 19">
            <a:extLst>
              <a:ext uri="{FF2B5EF4-FFF2-40B4-BE49-F238E27FC236}">
                <a16:creationId xmlns:a16="http://schemas.microsoft.com/office/drawing/2014/main" xmlns="" id="{83EC9779-8537-FA44-B31C-EF70642C7390}"/>
              </a:ext>
            </a:extLst>
          </p:cNvPr>
          <p:cNvSpPr txBox="1"/>
          <p:nvPr/>
        </p:nvSpPr>
        <p:spPr>
          <a:xfrm>
            <a:off x="9496292" y="3304345"/>
            <a:ext cx="537327" cy="369332"/>
          </a:xfrm>
          <a:prstGeom prst="rect">
            <a:avLst/>
          </a:prstGeom>
          <a:noFill/>
        </p:spPr>
        <p:txBody>
          <a:bodyPr wrap="none" rtlCol="0">
            <a:spAutoFit/>
          </a:bodyPr>
          <a:lstStyle/>
          <a:p>
            <a:r>
              <a:rPr lang="en-US" dirty="0"/>
              <a:t>TLD</a:t>
            </a:r>
          </a:p>
        </p:txBody>
      </p:sp>
      <p:sp>
        <p:nvSpPr>
          <p:cNvPr id="21" name="TextBox 20">
            <a:extLst>
              <a:ext uri="{FF2B5EF4-FFF2-40B4-BE49-F238E27FC236}">
                <a16:creationId xmlns:a16="http://schemas.microsoft.com/office/drawing/2014/main" xmlns="" id="{D101A403-EFF1-4C49-8332-FE151224A002}"/>
              </a:ext>
            </a:extLst>
          </p:cNvPr>
          <p:cNvSpPr txBox="1"/>
          <p:nvPr/>
        </p:nvSpPr>
        <p:spPr>
          <a:xfrm>
            <a:off x="9496292" y="4691687"/>
            <a:ext cx="1794594" cy="369332"/>
          </a:xfrm>
          <a:prstGeom prst="rect">
            <a:avLst/>
          </a:prstGeom>
          <a:noFill/>
        </p:spPr>
        <p:txBody>
          <a:bodyPr wrap="none" rtlCol="0">
            <a:spAutoFit/>
          </a:bodyPr>
          <a:lstStyle/>
          <a:p>
            <a:r>
              <a:rPr lang="en-US" dirty="0" err="1"/>
              <a:t>Authorative</a:t>
            </a:r>
            <a:r>
              <a:rPr lang="en-US" dirty="0"/>
              <a:t> DNS </a:t>
            </a:r>
          </a:p>
        </p:txBody>
      </p:sp>
      <p:sp>
        <p:nvSpPr>
          <p:cNvPr id="4" name="TextBox 3">
            <a:extLst>
              <a:ext uri="{FF2B5EF4-FFF2-40B4-BE49-F238E27FC236}">
                <a16:creationId xmlns:a16="http://schemas.microsoft.com/office/drawing/2014/main" xmlns="" id="{AF3AC223-2DCE-D340-9ED3-96E0CAB8FC19}"/>
              </a:ext>
            </a:extLst>
          </p:cNvPr>
          <p:cNvSpPr txBox="1"/>
          <p:nvPr/>
        </p:nvSpPr>
        <p:spPr>
          <a:xfrm>
            <a:off x="877764" y="3794280"/>
            <a:ext cx="1357744" cy="369332"/>
          </a:xfrm>
          <a:prstGeom prst="rect">
            <a:avLst/>
          </a:prstGeom>
          <a:noFill/>
        </p:spPr>
        <p:txBody>
          <a:bodyPr wrap="none" rtlCol="0">
            <a:spAutoFit/>
          </a:bodyPr>
          <a:lstStyle/>
          <a:p>
            <a:r>
              <a:rPr lang="en-US" dirty="0" err="1"/>
              <a:t>domain.com</a:t>
            </a:r>
            <a:endParaRPr lang="en-US" dirty="0"/>
          </a:p>
        </p:txBody>
      </p:sp>
      <p:sp>
        <p:nvSpPr>
          <p:cNvPr id="5" name="Rectangle 4">
            <a:extLst>
              <a:ext uri="{FF2B5EF4-FFF2-40B4-BE49-F238E27FC236}">
                <a16:creationId xmlns:a16="http://schemas.microsoft.com/office/drawing/2014/main" xmlns="" id="{426DFF22-3BF6-7C4F-AA03-935C09BB997D}"/>
              </a:ext>
            </a:extLst>
          </p:cNvPr>
          <p:cNvSpPr/>
          <p:nvPr/>
        </p:nvSpPr>
        <p:spPr>
          <a:xfrm>
            <a:off x="195943" y="2495006"/>
            <a:ext cx="3853543" cy="284999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xmlns="" id="{3C1144D9-98EF-D54C-B44D-C80097893045}"/>
              </a:ext>
            </a:extLst>
          </p:cNvPr>
          <p:cNvCxnSpPr>
            <a:stCxn id="5" idx="3"/>
          </p:cNvCxnSpPr>
          <p:nvPr/>
        </p:nvCxnSpPr>
        <p:spPr>
          <a:xfrm flipV="1">
            <a:off x="4049486" y="3429000"/>
            <a:ext cx="1153900" cy="49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1B87887F-10A4-9C4F-9129-45482C8CEECC}"/>
              </a:ext>
            </a:extLst>
          </p:cNvPr>
          <p:cNvCxnSpPr>
            <a:cxnSpLocks/>
          </p:cNvCxnSpPr>
          <p:nvPr/>
        </p:nvCxnSpPr>
        <p:spPr>
          <a:xfrm flipV="1">
            <a:off x="6580649" y="1933404"/>
            <a:ext cx="1314652" cy="128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5634CFEB-B39A-6A4D-A1C5-86345925B707}"/>
              </a:ext>
            </a:extLst>
          </p:cNvPr>
          <p:cNvCxnSpPr/>
          <p:nvPr/>
        </p:nvCxnSpPr>
        <p:spPr>
          <a:xfrm flipH="1">
            <a:off x="6708789" y="2160395"/>
            <a:ext cx="1213857" cy="114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DEFDC7BA-3924-4542-A036-6E0D351F26EE}"/>
              </a:ext>
            </a:extLst>
          </p:cNvPr>
          <p:cNvCxnSpPr/>
          <p:nvPr/>
        </p:nvCxnSpPr>
        <p:spPr>
          <a:xfrm>
            <a:off x="6636920" y="3429000"/>
            <a:ext cx="1258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FD62DAB9-5C78-CB4A-A8F4-A6B500F01575}"/>
              </a:ext>
            </a:extLst>
          </p:cNvPr>
          <p:cNvCxnSpPr/>
          <p:nvPr/>
        </p:nvCxnSpPr>
        <p:spPr>
          <a:xfrm flipH="1">
            <a:off x="6608599" y="3589054"/>
            <a:ext cx="1186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7087317C-CEAC-5446-8690-3743DCF89623}"/>
              </a:ext>
            </a:extLst>
          </p:cNvPr>
          <p:cNvCxnSpPr/>
          <p:nvPr/>
        </p:nvCxnSpPr>
        <p:spPr>
          <a:xfrm>
            <a:off x="6636920" y="3794280"/>
            <a:ext cx="1285726" cy="62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B04B33B7-B7DF-F042-96A1-84A3C0368C6E}"/>
              </a:ext>
            </a:extLst>
          </p:cNvPr>
          <p:cNvCxnSpPr/>
          <p:nvPr/>
        </p:nvCxnSpPr>
        <p:spPr>
          <a:xfrm flipH="1" flipV="1">
            <a:off x="6594926" y="3925903"/>
            <a:ext cx="1213857" cy="71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4DF578CD-AFD1-2742-9124-0095ED3ECB22}"/>
              </a:ext>
            </a:extLst>
          </p:cNvPr>
          <p:cNvCxnSpPr/>
          <p:nvPr/>
        </p:nvCxnSpPr>
        <p:spPr>
          <a:xfrm flipH="1">
            <a:off x="4167051" y="3673677"/>
            <a:ext cx="1148876" cy="446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2A335CA0-2389-5C4C-B662-151B70AA0EA5}"/>
              </a:ext>
            </a:extLst>
          </p:cNvPr>
          <p:cNvSpPr txBox="1"/>
          <p:nvPr/>
        </p:nvSpPr>
        <p:spPr>
          <a:xfrm rot="20175136">
            <a:off x="4107390" y="3156835"/>
            <a:ext cx="1250983" cy="461665"/>
          </a:xfrm>
          <a:prstGeom prst="rect">
            <a:avLst/>
          </a:prstGeom>
          <a:noFill/>
        </p:spPr>
        <p:txBody>
          <a:bodyPr wrap="none" rtlCol="0">
            <a:spAutoFit/>
          </a:bodyPr>
          <a:lstStyle/>
          <a:p>
            <a:r>
              <a:rPr lang="en-US" sz="1200" dirty="0"/>
              <a:t>1. IP address</a:t>
            </a:r>
            <a:br>
              <a:rPr lang="en-US" sz="1200" dirty="0"/>
            </a:br>
            <a:r>
              <a:rPr lang="en-US" sz="1200" dirty="0"/>
              <a:t>for </a:t>
            </a:r>
            <a:r>
              <a:rPr lang="en-US" sz="1200" dirty="0" err="1"/>
              <a:t>domain.com</a:t>
            </a:r>
            <a:r>
              <a:rPr lang="en-US" sz="1200" dirty="0"/>
              <a:t>?</a:t>
            </a:r>
          </a:p>
        </p:txBody>
      </p:sp>
      <p:sp>
        <p:nvSpPr>
          <p:cNvPr id="40" name="TextBox 39">
            <a:extLst>
              <a:ext uri="{FF2B5EF4-FFF2-40B4-BE49-F238E27FC236}">
                <a16:creationId xmlns:a16="http://schemas.microsoft.com/office/drawing/2014/main" xmlns="" id="{C4AFD288-A200-D24B-8400-F2C7D7CCF4D4}"/>
              </a:ext>
            </a:extLst>
          </p:cNvPr>
          <p:cNvSpPr txBox="1"/>
          <p:nvPr/>
        </p:nvSpPr>
        <p:spPr>
          <a:xfrm rot="19016635">
            <a:off x="6411389" y="2082039"/>
            <a:ext cx="1250983" cy="461665"/>
          </a:xfrm>
          <a:prstGeom prst="rect">
            <a:avLst/>
          </a:prstGeom>
          <a:noFill/>
        </p:spPr>
        <p:txBody>
          <a:bodyPr wrap="none" rtlCol="0">
            <a:spAutoFit/>
          </a:bodyPr>
          <a:lstStyle/>
          <a:p>
            <a:r>
              <a:rPr lang="en-US" sz="1200" dirty="0"/>
              <a:t>2. IP address</a:t>
            </a:r>
            <a:br>
              <a:rPr lang="en-US" sz="1200" dirty="0"/>
            </a:br>
            <a:r>
              <a:rPr lang="en-US" sz="1200" dirty="0"/>
              <a:t>for </a:t>
            </a:r>
            <a:r>
              <a:rPr lang="en-US" sz="1200" dirty="0" err="1"/>
              <a:t>domain.com</a:t>
            </a:r>
            <a:r>
              <a:rPr lang="en-US" sz="1200" dirty="0"/>
              <a:t>?</a:t>
            </a:r>
          </a:p>
        </p:txBody>
      </p:sp>
      <p:sp>
        <p:nvSpPr>
          <p:cNvPr id="41" name="TextBox 40">
            <a:extLst>
              <a:ext uri="{FF2B5EF4-FFF2-40B4-BE49-F238E27FC236}">
                <a16:creationId xmlns:a16="http://schemas.microsoft.com/office/drawing/2014/main" xmlns="" id="{C97CC479-8FB9-7548-83D3-BC888D11E6CF}"/>
              </a:ext>
            </a:extLst>
          </p:cNvPr>
          <p:cNvSpPr txBox="1"/>
          <p:nvPr/>
        </p:nvSpPr>
        <p:spPr>
          <a:xfrm rot="19252277">
            <a:off x="7041924" y="2507255"/>
            <a:ext cx="1090363" cy="276999"/>
          </a:xfrm>
          <a:prstGeom prst="rect">
            <a:avLst/>
          </a:prstGeom>
          <a:noFill/>
        </p:spPr>
        <p:txBody>
          <a:bodyPr wrap="none" rtlCol="0">
            <a:spAutoFit/>
          </a:bodyPr>
          <a:lstStyle/>
          <a:p>
            <a:r>
              <a:rPr lang="en-US" sz="1200" dirty="0"/>
              <a:t>3. Ask this TLD</a:t>
            </a:r>
          </a:p>
        </p:txBody>
      </p:sp>
      <p:sp>
        <p:nvSpPr>
          <p:cNvPr id="42" name="TextBox 41">
            <a:extLst>
              <a:ext uri="{FF2B5EF4-FFF2-40B4-BE49-F238E27FC236}">
                <a16:creationId xmlns:a16="http://schemas.microsoft.com/office/drawing/2014/main" xmlns="" id="{FEF0DA83-A3BC-704C-937D-AAFE2BC1F7E2}"/>
              </a:ext>
            </a:extLst>
          </p:cNvPr>
          <p:cNvSpPr txBox="1"/>
          <p:nvPr/>
        </p:nvSpPr>
        <p:spPr>
          <a:xfrm>
            <a:off x="6846438" y="3029103"/>
            <a:ext cx="1250983" cy="461665"/>
          </a:xfrm>
          <a:prstGeom prst="rect">
            <a:avLst/>
          </a:prstGeom>
          <a:noFill/>
        </p:spPr>
        <p:txBody>
          <a:bodyPr wrap="none" rtlCol="0">
            <a:spAutoFit/>
          </a:bodyPr>
          <a:lstStyle/>
          <a:p>
            <a:r>
              <a:rPr lang="en-US" sz="1200" dirty="0"/>
              <a:t>4. IP address</a:t>
            </a:r>
            <a:br>
              <a:rPr lang="en-US" sz="1200" dirty="0"/>
            </a:br>
            <a:r>
              <a:rPr lang="en-US" sz="1200" dirty="0"/>
              <a:t>for </a:t>
            </a:r>
            <a:r>
              <a:rPr lang="en-US" sz="1200" dirty="0" err="1"/>
              <a:t>domain.com</a:t>
            </a:r>
            <a:r>
              <a:rPr lang="en-US" sz="1200" dirty="0"/>
              <a:t>?</a:t>
            </a:r>
          </a:p>
        </p:txBody>
      </p:sp>
      <p:sp>
        <p:nvSpPr>
          <p:cNvPr id="43" name="TextBox 42">
            <a:extLst>
              <a:ext uri="{FF2B5EF4-FFF2-40B4-BE49-F238E27FC236}">
                <a16:creationId xmlns:a16="http://schemas.microsoft.com/office/drawing/2014/main" xmlns="" id="{31CB6260-8579-4348-AF89-838707C29D04}"/>
              </a:ext>
            </a:extLst>
          </p:cNvPr>
          <p:cNvSpPr txBox="1"/>
          <p:nvPr/>
        </p:nvSpPr>
        <p:spPr>
          <a:xfrm>
            <a:off x="6646625" y="3566627"/>
            <a:ext cx="1613327" cy="276999"/>
          </a:xfrm>
          <a:prstGeom prst="rect">
            <a:avLst/>
          </a:prstGeom>
          <a:noFill/>
        </p:spPr>
        <p:txBody>
          <a:bodyPr wrap="none" rtlCol="0">
            <a:spAutoFit/>
          </a:bodyPr>
          <a:lstStyle/>
          <a:p>
            <a:r>
              <a:rPr lang="en-US" sz="1200" dirty="0"/>
              <a:t>5. Ask </a:t>
            </a:r>
            <a:r>
              <a:rPr lang="en-US" sz="1200" dirty="0" err="1"/>
              <a:t>authorative</a:t>
            </a:r>
            <a:r>
              <a:rPr lang="en-US" sz="1200" dirty="0"/>
              <a:t> DNS</a:t>
            </a:r>
          </a:p>
        </p:txBody>
      </p:sp>
      <p:sp>
        <p:nvSpPr>
          <p:cNvPr id="44" name="TextBox 43">
            <a:extLst>
              <a:ext uri="{FF2B5EF4-FFF2-40B4-BE49-F238E27FC236}">
                <a16:creationId xmlns:a16="http://schemas.microsoft.com/office/drawing/2014/main" xmlns="" id="{CFB0E9D6-9A44-2940-8F6D-A0E35DA0FE46}"/>
              </a:ext>
            </a:extLst>
          </p:cNvPr>
          <p:cNvSpPr txBox="1"/>
          <p:nvPr/>
        </p:nvSpPr>
        <p:spPr>
          <a:xfrm rot="1345746">
            <a:off x="7127347" y="3872637"/>
            <a:ext cx="1250983" cy="461665"/>
          </a:xfrm>
          <a:prstGeom prst="rect">
            <a:avLst/>
          </a:prstGeom>
          <a:noFill/>
        </p:spPr>
        <p:txBody>
          <a:bodyPr wrap="none" rtlCol="0">
            <a:spAutoFit/>
          </a:bodyPr>
          <a:lstStyle/>
          <a:p>
            <a:r>
              <a:rPr lang="en-US" sz="1200" dirty="0"/>
              <a:t>6. IP address</a:t>
            </a:r>
            <a:br>
              <a:rPr lang="en-US" sz="1200" dirty="0"/>
            </a:br>
            <a:r>
              <a:rPr lang="en-US" sz="1200" dirty="0"/>
              <a:t>for </a:t>
            </a:r>
            <a:r>
              <a:rPr lang="en-US" sz="1200" dirty="0" err="1"/>
              <a:t>domain.com</a:t>
            </a:r>
            <a:r>
              <a:rPr lang="en-US" sz="1200" dirty="0"/>
              <a:t>?</a:t>
            </a:r>
          </a:p>
        </p:txBody>
      </p:sp>
      <p:sp>
        <p:nvSpPr>
          <p:cNvPr id="45" name="TextBox 44">
            <a:extLst>
              <a:ext uri="{FF2B5EF4-FFF2-40B4-BE49-F238E27FC236}">
                <a16:creationId xmlns:a16="http://schemas.microsoft.com/office/drawing/2014/main" xmlns="" id="{DC3E6253-F4AE-6A44-91E7-82437544699A}"/>
              </a:ext>
            </a:extLst>
          </p:cNvPr>
          <p:cNvSpPr txBox="1"/>
          <p:nvPr/>
        </p:nvSpPr>
        <p:spPr>
          <a:xfrm rot="2111197">
            <a:off x="6341783" y="4314797"/>
            <a:ext cx="1651414" cy="276999"/>
          </a:xfrm>
          <a:prstGeom prst="rect">
            <a:avLst/>
          </a:prstGeom>
          <a:noFill/>
        </p:spPr>
        <p:txBody>
          <a:bodyPr wrap="none" rtlCol="0">
            <a:spAutoFit/>
          </a:bodyPr>
          <a:lstStyle/>
          <a:p>
            <a:r>
              <a:rPr lang="en-US" sz="1200" dirty="0"/>
              <a:t>7. It is 123.123.123.123</a:t>
            </a:r>
          </a:p>
        </p:txBody>
      </p:sp>
      <p:sp>
        <p:nvSpPr>
          <p:cNvPr id="46" name="TextBox 45">
            <a:extLst>
              <a:ext uri="{FF2B5EF4-FFF2-40B4-BE49-F238E27FC236}">
                <a16:creationId xmlns:a16="http://schemas.microsoft.com/office/drawing/2014/main" xmlns="" id="{1CD65E09-09AD-EA43-9E43-4CF54D4C8393}"/>
              </a:ext>
            </a:extLst>
          </p:cNvPr>
          <p:cNvSpPr txBox="1"/>
          <p:nvPr/>
        </p:nvSpPr>
        <p:spPr>
          <a:xfrm rot="20054487">
            <a:off x="3893040" y="4004292"/>
            <a:ext cx="1651414" cy="276999"/>
          </a:xfrm>
          <a:prstGeom prst="rect">
            <a:avLst/>
          </a:prstGeom>
          <a:noFill/>
        </p:spPr>
        <p:txBody>
          <a:bodyPr wrap="none" rtlCol="0">
            <a:spAutoFit/>
          </a:bodyPr>
          <a:lstStyle/>
          <a:p>
            <a:r>
              <a:rPr lang="en-US" sz="1200" dirty="0"/>
              <a:t>7. It is 123.123.123.123</a:t>
            </a:r>
          </a:p>
        </p:txBody>
      </p:sp>
      <p:sp>
        <p:nvSpPr>
          <p:cNvPr id="3" name="Прямоугольник 2"/>
          <p:cNvSpPr/>
          <p:nvPr/>
        </p:nvSpPr>
        <p:spPr>
          <a:xfrm>
            <a:off x="52809" y="5987533"/>
            <a:ext cx="7598702" cy="369332"/>
          </a:xfrm>
          <a:prstGeom prst="rect">
            <a:avLst/>
          </a:prstGeom>
        </p:spPr>
        <p:txBody>
          <a:bodyPr wrap="square">
            <a:spAutoFit/>
          </a:bodyPr>
          <a:lstStyle/>
          <a:p>
            <a:r>
              <a:rPr lang="en-US" dirty="0"/>
              <a:t>https://www.youtube.com/watch?v=mpQZVYPuDGU</a:t>
            </a:r>
            <a:endParaRPr lang="uk-UA" dirty="0"/>
          </a:p>
        </p:txBody>
      </p:sp>
    </p:spTree>
    <p:extLst>
      <p:ext uri="{BB962C8B-B14F-4D97-AF65-F5344CB8AC3E}">
        <p14:creationId xmlns:p14="http://schemas.microsoft.com/office/powerpoint/2010/main" val="2040442138"/>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9162A-1D7B-F94E-A015-C2590766B35B}"/>
              </a:ext>
            </a:extLst>
          </p:cNvPr>
          <p:cNvSpPr>
            <a:spLocks noGrp="1"/>
          </p:cNvSpPr>
          <p:nvPr>
            <p:ph type="title"/>
          </p:nvPr>
        </p:nvSpPr>
        <p:spPr/>
        <p:txBody>
          <a:bodyPr/>
          <a:lstStyle/>
          <a:p>
            <a:r>
              <a:rPr lang="en-US" dirty="0"/>
              <a:t>Browser cache</a:t>
            </a:r>
          </a:p>
        </p:txBody>
      </p:sp>
      <p:sp>
        <p:nvSpPr>
          <p:cNvPr id="3" name="Content Placeholder 2">
            <a:extLst>
              <a:ext uri="{FF2B5EF4-FFF2-40B4-BE49-F238E27FC236}">
                <a16:creationId xmlns:a16="http://schemas.microsoft.com/office/drawing/2014/main" xmlns="" id="{05AB2AEA-698E-C74A-B7C4-E257B4D0C6F4}"/>
              </a:ext>
            </a:extLst>
          </p:cNvPr>
          <p:cNvSpPr>
            <a:spLocks noGrp="1"/>
          </p:cNvSpPr>
          <p:nvPr>
            <p:ph idx="1"/>
          </p:nvPr>
        </p:nvSpPr>
        <p:spPr/>
        <p:txBody>
          <a:bodyPr/>
          <a:lstStyle/>
          <a:p>
            <a:pPr marL="0" indent="0">
              <a:buNone/>
            </a:pPr>
            <a:r>
              <a:rPr lang="en-US" dirty="0"/>
              <a:t>chrome://net-internals/#</a:t>
            </a:r>
            <a:r>
              <a:rPr lang="en-US" dirty="0" err="1"/>
              <a:t>dns</a:t>
            </a:r>
            <a:endParaRPr lang="en-US" dirty="0"/>
          </a:p>
        </p:txBody>
      </p:sp>
      <p:pic>
        <p:nvPicPr>
          <p:cNvPr id="7" name="Picture 6">
            <a:extLst>
              <a:ext uri="{FF2B5EF4-FFF2-40B4-BE49-F238E27FC236}">
                <a16:creationId xmlns:a16="http://schemas.microsoft.com/office/drawing/2014/main" xmlns="" id="{90E6A4AE-4242-3D4B-87D7-831820E4E661}"/>
              </a:ext>
            </a:extLst>
          </p:cNvPr>
          <p:cNvPicPr>
            <a:picLocks noChangeAspect="1"/>
          </p:cNvPicPr>
          <p:nvPr/>
        </p:nvPicPr>
        <p:blipFill>
          <a:blip r:embed="rId3"/>
          <a:stretch>
            <a:fillRect/>
          </a:stretch>
        </p:blipFill>
        <p:spPr>
          <a:xfrm>
            <a:off x="298938" y="3533038"/>
            <a:ext cx="11594123" cy="2848728"/>
          </a:xfrm>
          <a:prstGeom prst="rect">
            <a:avLst/>
          </a:prstGeom>
        </p:spPr>
      </p:pic>
      <p:pic>
        <p:nvPicPr>
          <p:cNvPr id="5" name="Picture 4">
            <a:hlinkClick r:id="rId4" action="ppaction://hlinksldjump"/>
            <a:extLst>
              <a:ext uri="{FF2B5EF4-FFF2-40B4-BE49-F238E27FC236}">
                <a16:creationId xmlns:a16="http://schemas.microsoft.com/office/drawing/2014/main" xmlns="" id="{8AB16967-8CBE-E945-B544-BFE6AE227557}"/>
              </a:ext>
            </a:extLst>
          </p:cNvPr>
          <p:cNvPicPr>
            <a:picLocks noChangeAspect="1"/>
          </p:cNvPicPr>
          <p:nvPr/>
        </p:nvPicPr>
        <p:blipFill>
          <a:blip r:embed="rId5"/>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31803797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51409-159E-FD4B-8801-A0DB96EC15D0}"/>
              </a:ext>
            </a:extLst>
          </p:cNvPr>
          <p:cNvSpPr>
            <a:spLocks noGrp="1"/>
          </p:cNvSpPr>
          <p:nvPr>
            <p:ph type="title"/>
          </p:nvPr>
        </p:nvSpPr>
        <p:spPr/>
        <p:txBody>
          <a:bodyPr/>
          <a:lstStyle/>
          <a:p>
            <a:r>
              <a:rPr lang="en-US" dirty="0"/>
              <a:t>hosts</a:t>
            </a:r>
          </a:p>
        </p:txBody>
      </p:sp>
      <p:sp>
        <p:nvSpPr>
          <p:cNvPr id="3" name="Content Placeholder 2">
            <a:extLst>
              <a:ext uri="{FF2B5EF4-FFF2-40B4-BE49-F238E27FC236}">
                <a16:creationId xmlns:a16="http://schemas.microsoft.com/office/drawing/2014/main" xmlns="" id="{55748405-AABD-274D-BBC8-6E06312E11D6}"/>
              </a:ext>
            </a:extLst>
          </p:cNvPr>
          <p:cNvSpPr>
            <a:spLocks noGrp="1"/>
          </p:cNvSpPr>
          <p:nvPr>
            <p:ph idx="1"/>
          </p:nvPr>
        </p:nvSpPr>
        <p:spPr>
          <a:xfrm>
            <a:off x="838200" y="1567717"/>
            <a:ext cx="10515600" cy="4351338"/>
          </a:xfrm>
        </p:spPr>
        <p:txBody>
          <a:bodyPr/>
          <a:lstStyle/>
          <a:p>
            <a:pPr marL="0" indent="0">
              <a:buNone/>
            </a:pPr>
            <a:r>
              <a:rPr lang="en-US" dirty="0"/>
              <a:t>In the Seventies, only a few hundred computers were connected to the internet. To resolve names, computers had a flat file that contained a table to resolve hostnames to </a:t>
            </a:r>
            <a:r>
              <a:rPr lang="en-US" dirty="0" err="1"/>
              <a:t>ip</a:t>
            </a:r>
            <a:r>
              <a:rPr lang="en-US" dirty="0"/>
              <a:t> addresses. This local file was called </a:t>
            </a:r>
            <a:r>
              <a:rPr lang="en-US" b="1" dirty="0" err="1"/>
              <a:t>hosts.txt</a:t>
            </a:r>
            <a:r>
              <a:rPr lang="en-US" b="1" dirty="0"/>
              <a:t> </a:t>
            </a:r>
            <a:r>
              <a:rPr lang="en-US" dirty="0"/>
              <a:t>and could be downloaded from on an ftp server in Stanford.</a:t>
            </a:r>
          </a:p>
          <a:p>
            <a:pPr marL="0" indent="0">
              <a:buNone/>
            </a:pPr>
            <a:r>
              <a:rPr lang="en-US" dirty="0"/>
              <a:t>This file is still active today on most computer systems under the name /</a:t>
            </a:r>
            <a:r>
              <a:rPr lang="en-US" dirty="0" err="1"/>
              <a:t>etc</a:t>
            </a:r>
            <a:r>
              <a:rPr lang="en-US" dirty="0"/>
              <a:t>/hosts or C:/Windows/System32/Drivers/</a:t>
            </a:r>
            <a:r>
              <a:rPr lang="en-US" dirty="0" err="1"/>
              <a:t>etc</a:t>
            </a:r>
            <a:r>
              <a:rPr lang="en-US" dirty="0"/>
              <a:t>/hosts. </a:t>
            </a:r>
          </a:p>
        </p:txBody>
      </p:sp>
      <p:pic>
        <p:nvPicPr>
          <p:cNvPr id="7" name="Picture 6">
            <a:extLst>
              <a:ext uri="{FF2B5EF4-FFF2-40B4-BE49-F238E27FC236}">
                <a16:creationId xmlns:a16="http://schemas.microsoft.com/office/drawing/2014/main" xmlns="" id="{3499A832-D845-EE41-8A7E-34A3FF011032}"/>
              </a:ext>
            </a:extLst>
          </p:cNvPr>
          <p:cNvPicPr>
            <a:picLocks noChangeAspect="1"/>
          </p:cNvPicPr>
          <p:nvPr/>
        </p:nvPicPr>
        <p:blipFill>
          <a:blip r:embed="rId2"/>
          <a:stretch>
            <a:fillRect/>
          </a:stretch>
        </p:blipFill>
        <p:spPr>
          <a:xfrm>
            <a:off x="3577981" y="4140200"/>
            <a:ext cx="3746500" cy="2717800"/>
          </a:xfrm>
          <a:prstGeom prst="rect">
            <a:avLst/>
          </a:prstGeom>
        </p:spPr>
      </p:pic>
      <p:pic>
        <p:nvPicPr>
          <p:cNvPr id="5" name="Picture 4">
            <a:hlinkClick r:id="rId3" action="ppaction://hlinksldjump"/>
            <a:extLst>
              <a:ext uri="{FF2B5EF4-FFF2-40B4-BE49-F238E27FC236}">
                <a16:creationId xmlns:a16="http://schemas.microsoft.com/office/drawing/2014/main" xmlns="" id="{DF77A9AB-17C3-4E48-9BF3-51474C6DBEF7}"/>
              </a:ext>
            </a:extLst>
          </p:cNvPr>
          <p:cNvPicPr>
            <a:picLocks noChangeAspect="1"/>
          </p:cNvPicPr>
          <p:nvPr/>
        </p:nvPicPr>
        <p:blipFill>
          <a:blip r:embed="rId4"/>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1589730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2A2E6-5C78-4C49-AA9C-D01C7AB78EF1}"/>
              </a:ext>
            </a:extLst>
          </p:cNvPr>
          <p:cNvSpPr>
            <a:spLocks noGrp="1"/>
          </p:cNvSpPr>
          <p:nvPr>
            <p:ph type="title"/>
          </p:nvPr>
        </p:nvSpPr>
        <p:spPr/>
        <p:txBody>
          <a:bodyPr/>
          <a:lstStyle/>
          <a:p>
            <a:r>
              <a:rPr lang="en-US" dirty="0"/>
              <a:t>OS Cache</a:t>
            </a:r>
          </a:p>
        </p:txBody>
      </p:sp>
      <p:pic>
        <p:nvPicPr>
          <p:cNvPr id="4" name="Picture 3">
            <a:extLst>
              <a:ext uri="{FF2B5EF4-FFF2-40B4-BE49-F238E27FC236}">
                <a16:creationId xmlns:a16="http://schemas.microsoft.com/office/drawing/2014/main" xmlns="" id="{F65F0C70-225F-2549-88B2-4F356C67BDDF}"/>
              </a:ext>
            </a:extLst>
          </p:cNvPr>
          <p:cNvPicPr>
            <a:picLocks noChangeAspect="1"/>
          </p:cNvPicPr>
          <p:nvPr/>
        </p:nvPicPr>
        <p:blipFill>
          <a:blip r:embed="rId2"/>
          <a:stretch>
            <a:fillRect/>
          </a:stretch>
        </p:blipFill>
        <p:spPr>
          <a:xfrm>
            <a:off x="2309964" y="1825625"/>
            <a:ext cx="6924303" cy="4351338"/>
          </a:xfrm>
          <a:prstGeom prst="rect">
            <a:avLst/>
          </a:prstGeom>
        </p:spPr>
      </p:pic>
      <p:pic>
        <p:nvPicPr>
          <p:cNvPr id="5" name="Picture 4">
            <a:hlinkClick r:id="rId3" action="ppaction://hlinksldjump"/>
            <a:extLst>
              <a:ext uri="{FF2B5EF4-FFF2-40B4-BE49-F238E27FC236}">
                <a16:creationId xmlns:a16="http://schemas.microsoft.com/office/drawing/2014/main" xmlns="" id="{2403557C-43A7-BA4B-9216-74737662C04D}"/>
              </a:ext>
            </a:extLst>
          </p:cNvPr>
          <p:cNvPicPr>
            <a:picLocks noChangeAspect="1"/>
          </p:cNvPicPr>
          <p:nvPr/>
        </p:nvPicPr>
        <p:blipFill>
          <a:blip r:embed="rId4"/>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28333932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E8372-E050-F64E-9A5F-5190E69C0199}"/>
              </a:ext>
            </a:extLst>
          </p:cNvPr>
          <p:cNvSpPr>
            <a:spLocks noGrp="1"/>
          </p:cNvSpPr>
          <p:nvPr>
            <p:ph type="title"/>
          </p:nvPr>
        </p:nvSpPr>
        <p:spPr/>
        <p:txBody>
          <a:bodyPr/>
          <a:lstStyle/>
          <a:p>
            <a:r>
              <a:rPr lang="en-US" dirty="0"/>
              <a:t>DNS Resolver</a:t>
            </a:r>
          </a:p>
        </p:txBody>
      </p:sp>
      <p:sp>
        <p:nvSpPr>
          <p:cNvPr id="3" name="Content Placeholder 2">
            <a:extLst>
              <a:ext uri="{FF2B5EF4-FFF2-40B4-BE49-F238E27FC236}">
                <a16:creationId xmlns:a16="http://schemas.microsoft.com/office/drawing/2014/main" xmlns="" id="{A71B1F3D-709A-9D47-BA19-6413F5D7861F}"/>
              </a:ext>
            </a:extLst>
          </p:cNvPr>
          <p:cNvSpPr>
            <a:spLocks noGrp="1"/>
          </p:cNvSpPr>
          <p:nvPr>
            <p:ph idx="1"/>
          </p:nvPr>
        </p:nvSpPr>
        <p:spPr/>
        <p:txBody>
          <a:bodyPr/>
          <a:lstStyle/>
          <a:p>
            <a:pPr marL="0" indent="0">
              <a:buNone/>
            </a:pPr>
            <a:r>
              <a:rPr lang="en-US" dirty="0"/>
              <a:t>The Recursive Resolver is the one that will get queries from a group of clients and ask around the Internet in search of the answers. It is usually a service provided by ISPs and it serves several clients. </a:t>
            </a:r>
          </a:p>
          <a:p>
            <a:pPr marL="0" indent="0">
              <a:buNone/>
            </a:pPr>
            <a:r>
              <a:rPr lang="en-US" dirty="0"/>
              <a:t>This is either provided by a </a:t>
            </a:r>
            <a:r>
              <a:rPr lang="en-US" b="1" dirty="0" err="1"/>
              <a:t>dhcp</a:t>
            </a:r>
            <a:r>
              <a:rPr lang="en-US" b="1" dirty="0"/>
              <a:t> server</a:t>
            </a:r>
            <a:r>
              <a:rPr lang="en-US" dirty="0"/>
              <a:t> or manually entered</a:t>
            </a:r>
            <a:r>
              <a:rPr lang="uk-UA" dirty="0"/>
              <a:t> (</a:t>
            </a:r>
            <a:r>
              <a:rPr lang="en-US" dirty="0"/>
              <a:t>in Linux clients keep this information in the </a:t>
            </a:r>
            <a:r>
              <a:rPr lang="en-US" b="1" dirty="0"/>
              <a:t>/</a:t>
            </a:r>
            <a:r>
              <a:rPr lang="en-US" b="1" dirty="0" err="1"/>
              <a:t>etc</a:t>
            </a:r>
            <a:r>
              <a:rPr lang="en-US" b="1" dirty="0"/>
              <a:t>/</a:t>
            </a:r>
            <a:r>
              <a:rPr lang="en-US" b="1" dirty="0" err="1"/>
              <a:t>resolv.conf</a:t>
            </a:r>
            <a:r>
              <a:rPr lang="en-US" dirty="0"/>
              <a:t> file).</a:t>
            </a:r>
          </a:p>
          <a:p>
            <a:pPr marL="0" indent="0">
              <a:buNone/>
            </a:pPr>
            <a:r>
              <a:rPr lang="en-US" dirty="0"/>
              <a:t>It can store answers in its own cache.</a:t>
            </a:r>
            <a:endParaRPr lang="uk-UA" dirty="0"/>
          </a:p>
        </p:txBody>
      </p:sp>
      <p:pic>
        <p:nvPicPr>
          <p:cNvPr id="4" name="Picture 3">
            <a:hlinkClick r:id="rId2" action="ppaction://hlinksldjump"/>
            <a:extLst>
              <a:ext uri="{FF2B5EF4-FFF2-40B4-BE49-F238E27FC236}">
                <a16:creationId xmlns:a16="http://schemas.microsoft.com/office/drawing/2014/main" xmlns="" id="{6990F57C-ED41-1742-996E-A2BE29F4239F}"/>
              </a:ext>
            </a:extLst>
          </p:cNvPr>
          <p:cNvPicPr>
            <a:picLocks noChangeAspect="1"/>
          </p:cNvPicPr>
          <p:nvPr/>
        </p:nvPicPr>
        <p:blipFill>
          <a:blip r:embed="rId3"/>
          <a:stretch>
            <a:fillRect/>
          </a:stretch>
        </p:blipFill>
        <p:spPr>
          <a:xfrm>
            <a:off x="10583093" y="476234"/>
            <a:ext cx="678860" cy="678860"/>
          </a:xfrm>
          <a:prstGeom prst="rect">
            <a:avLst/>
          </a:prstGeom>
        </p:spPr>
      </p:pic>
    </p:spTree>
    <p:extLst>
      <p:ext uri="{BB962C8B-B14F-4D97-AF65-F5344CB8AC3E}">
        <p14:creationId xmlns:p14="http://schemas.microsoft.com/office/powerpoint/2010/main" val="1236507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15636</TotalTime>
  <Words>550</Words>
  <Application>Microsoft Office PowerPoint</Application>
  <PresentationFormat>Произвольный</PresentationFormat>
  <Paragraphs>125</Paragraphs>
  <Slides>21</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Office Theme</vt:lpstr>
      <vt:lpstr>Domain Name System</vt:lpstr>
      <vt:lpstr>Презентация PowerPoint</vt:lpstr>
      <vt:lpstr>FQDN</vt:lpstr>
      <vt:lpstr>Recursive / Iterative DNS lookup</vt:lpstr>
      <vt:lpstr>Forward DNS lookup</vt:lpstr>
      <vt:lpstr>Browser cache</vt:lpstr>
      <vt:lpstr>hosts</vt:lpstr>
      <vt:lpstr>OS Cache</vt:lpstr>
      <vt:lpstr>DNS Resolver</vt:lpstr>
      <vt:lpstr>Root hints</vt:lpstr>
      <vt:lpstr>Anycast DNS</vt:lpstr>
      <vt:lpstr>Top Level Domain DNS</vt:lpstr>
      <vt:lpstr>Authoritative DNS</vt:lpstr>
      <vt:lpstr>DNS records</vt:lpstr>
      <vt:lpstr>SOA (Start of Authority)</vt:lpstr>
      <vt:lpstr>BIND (Berkeley Internet Name Daemon)</vt:lpstr>
      <vt:lpstr>Unbound</vt:lpstr>
      <vt:lpstr>Reverse DNS lookup</vt:lpstr>
      <vt:lpstr>PTR record</vt:lpstr>
      <vt:lpstr>dnsutils</vt:lpstr>
      <vt:lpstr>EDNS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Bohdan Chaplyk</dc:creator>
  <cp:lastModifiedBy>nazar</cp:lastModifiedBy>
  <cp:revision>73</cp:revision>
  <dcterms:created xsi:type="dcterms:W3CDTF">2018-10-31T12:20:24Z</dcterms:created>
  <dcterms:modified xsi:type="dcterms:W3CDTF">2019-03-26T22:46:07Z</dcterms:modified>
</cp:coreProperties>
</file>