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  <p:sldMasterId id="2147483672" r:id="rId2"/>
  </p:sldMasterIdLst>
  <p:notesMasterIdLst>
    <p:notesMasterId r:id="rId46"/>
  </p:notesMasterIdLst>
  <p:handoutMasterIdLst>
    <p:handoutMasterId r:id="rId47"/>
  </p:handoutMasterIdLst>
  <p:sldIdLst>
    <p:sldId id="414" r:id="rId3"/>
    <p:sldId id="503" r:id="rId4"/>
    <p:sldId id="537" r:id="rId5"/>
    <p:sldId id="538" r:id="rId6"/>
    <p:sldId id="539" r:id="rId7"/>
    <p:sldId id="540" r:id="rId8"/>
    <p:sldId id="543" r:id="rId9"/>
    <p:sldId id="577" r:id="rId10"/>
    <p:sldId id="544" r:id="rId11"/>
    <p:sldId id="578" r:id="rId12"/>
    <p:sldId id="545" r:id="rId13"/>
    <p:sldId id="546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80" r:id="rId25"/>
    <p:sldId id="557" r:id="rId26"/>
    <p:sldId id="558" r:id="rId27"/>
    <p:sldId id="559" r:id="rId28"/>
    <p:sldId id="560" r:id="rId29"/>
    <p:sldId id="561" r:id="rId30"/>
    <p:sldId id="562" r:id="rId31"/>
    <p:sldId id="563" r:id="rId32"/>
    <p:sldId id="564" r:id="rId33"/>
    <p:sldId id="565" r:id="rId34"/>
    <p:sldId id="566" r:id="rId35"/>
    <p:sldId id="567" r:id="rId36"/>
    <p:sldId id="568" r:id="rId37"/>
    <p:sldId id="569" r:id="rId38"/>
    <p:sldId id="570" r:id="rId39"/>
    <p:sldId id="571" r:id="rId40"/>
    <p:sldId id="572" r:id="rId41"/>
    <p:sldId id="573" r:id="rId42"/>
    <p:sldId id="574" r:id="rId43"/>
    <p:sldId id="575" r:id="rId44"/>
    <p:sldId id="450" r:id="rId45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1" autoAdjust="0"/>
    <p:restoredTop sz="80272" autoAdjust="0"/>
  </p:normalViewPr>
  <p:slideViewPr>
    <p:cSldViewPr snapToGrid="0">
      <p:cViewPr varScale="1">
        <p:scale>
          <a:sx n="60" d="100"/>
          <a:sy n="60" d="100"/>
        </p:scale>
        <p:origin x="-1530" y="-60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2220" y="-84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849" tIns="49756" rIns="94849" bIns="49756">
            <a:spAutoFit/>
          </a:bodyPr>
          <a:lstStyle>
            <a:lvl1pPr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57225" indent="-18415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66838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859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923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495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8067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639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7211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800" b="1" smtClean="0"/>
              <a:t>Copyright © 2001, Cisco Systems, Inc. All rights reserved. Printed in USA.</a:t>
            </a:r>
            <a:br>
              <a:rPr lang="en-US" altLang="uk-UA" sz="800" b="1" smtClean="0"/>
            </a:br>
            <a:r>
              <a:rPr lang="en-US" altLang="uk-UA" sz="800" b="1" smtClean="0"/>
              <a:t>Presentation_ID.scr</a:t>
            </a:r>
          </a:p>
        </p:txBody>
      </p:sp>
      <p:sp>
        <p:nvSpPr>
          <p:cNvPr id="9318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5432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uk-UA" altLang="uk-UA" smtClean="0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435" tIns="49014" rIns="93435" bIns="49014">
            <a:spAutoFit/>
          </a:bodyPr>
          <a:lstStyle>
            <a:lvl1pPr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49288" indent="-18415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4620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63675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65313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225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797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369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941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800" b="1" smtClean="0"/>
              <a:t>© 2001, Cisco Systems, Inc. All rights reserved.</a:t>
            </a:r>
          </a:p>
          <a:p>
            <a:pPr>
              <a:lnSpc>
                <a:spcPct val="100000"/>
              </a:lnSpc>
              <a:defRPr/>
            </a:pPr>
            <a:r>
              <a:rPr lang="en-US" altLang="uk-UA" sz="800" b="1" smtClean="0"/>
              <a:t>&lt;Title of Course (ACRO) vX.X&gt;</a:t>
            </a:r>
          </a:p>
        </p:txBody>
      </p:sp>
      <p:sp>
        <p:nvSpPr>
          <p:cNvPr id="48132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60EF1310-EC75-4FA6-ABB5-2D79D15F88FF}" type="slidenum">
              <a:rPr lang="en-US" altLang="uk-UA"/>
              <a:pPr>
                <a:defRPr/>
              </a:pPr>
              <a:t>‹#›</a:t>
            </a:fld>
            <a:endParaRPr lang="en-US" altLang="uk-UA"/>
          </a:p>
        </p:txBody>
      </p:sp>
      <p:sp>
        <p:nvSpPr>
          <p:cNvPr id="48134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noProof="0" smtClean="0"/>
              <a:t>Body Text</a:t>
            </a:r>
          </a:p>
          <a:p>
            <a:pPr lvl="1"/>
            <a:r>
              <a:rPr lang="en-US" altLang="uk-UA" noProof="0" smtClean="0"/>
              <a:t>Second Level</a:t>
            </a:r>
          </a:p>
          <a:p>
            <a:pPr lvl="2"/>
            <a:r>
              <a:rPr lang="en-US" altLang="uk-UA" noProof="0" smtClean="0"/>
              <a:t>Third Level</a:t>
            </a:r>
          </a:p>
          <a:p>
            <a:pPr lvl="3"/>
            <a:r>
              <a:rPr lang="en-US" altLang="uk-UA" noProof="0" smtClean="0"/>
              <a:t>Fourth Level</a:t>
            </a:r>
          </a:p>
          <a:p>
            <a:pPr lvl="4"/>
            <a:r>
              <a:rPr lang="en-US" altLang="uk-UA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800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2215AA2-1499-478B-BB46-47372BC754E1}" type="slidenum">
              <a:rPr lang="en-US" altLang="uk-UA" sz="800" smtClean="0"/>
              <a:pPr/>
              <a:t>1</a:t>
            </a:fld>
            <a:endParaRPr lang="en-US" altLang="uk-UA" sz="8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indent="0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2.2.1.1 </a:t>
            </a:r>
            <a:r>
              <a:rPr lang="en-US" sz="1200" b="1" dirty="0" err="1"/>
              <a:t>SSH</a:t>
            </a:r>
            <a:r>
              <a:rPr lang="en-US" sz="1200" b="1" dirty="0"/>
              <a:t> Operation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indent="0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2.2.1.2 Configuring </a:t>
            </a:r>
            <a:r>
              <a:rPr lang="en-US" sz="1200" b="1" dirty="0" err="1"/>
              <a:t>SSH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indent="0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2.2.1.2 Verifying </a:t>
            </a:r>
            <a:r>
              <a:rPr lang="en-US" sz="1200" b="1" dirty="0" err="1"/>
              <a:t>SSH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2.2.2.1 </a:t>
            </a:r>
            <a:r>
              <a:rPr lang="en-US" sz="1200" b="1" dirty="0"/>
              <a:t>Common Security Attacks: MAC Address Flooding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2.2.2.1 </a:t>
            </a:r>
            <a:r>
              <a:rPr lang="en-US" sz="1200" b="1" dirty="0"/>
              <a:t>Common Security Attacks: MAC Address Flooding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2.2.2.1 </a:t>
            </a:r>
            <a:r>
              <a:rPr lang="en-US" sz="1200" b="1" dirty="0"/>
              <a:t>Common Security Attacks: MAC Address Flooding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2.2.2.1 </a:t>
            </a:r>
            <a:r>
              <a:rPr lang="en-US" sz="1200" b="1" dirty="0"/>
              <a:t>Common Security Attacks: MAC Address Flooding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2.2.2.2</a:t>
            </a:r>
            <a:r>
              <a:rPr lang="en-US" b="1" baseline="0" dirty="0" smtClean="0"/>
              <a:t> </a:t>
            </a:r>
            <a:r>
              <a:rPr lang="en-US" sz="1200" b="1" dirty="0"/>
              <a:t>Common Security Attacks: </a:t>
            </a:r>
            <a:r>
              <a:rPr lang="en-US" sz="1200" b="1" dirty="0" err="1"/>
              <a:t>DHCP</a:t>
            </a:r>
            <a:r>
              <a:rPr lang="en-US" sz="1200" b="1" dirty="0"/>
              <a:t> Spoofing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2.2.2.2</a:t>
            </a:r>
            <a:r>
              <a:rPr lang="en-US" b="1" baseline="0" dirty="0" smtClean="0"/>
              <a:t> </a:t>
            </a:r>
            <a:r>
              <a:rPr lang="en-US" sz="1200" b="1" dirty="0"/>
              <a:t>Common Security Attacks: </a:t>
            </a:r>
            <a:r>
              <a:rPr lang="en-US" sz="1200" b="1" dirty="0" err="1"/>
              <a:t>DHCP</a:t>
            </a:r>
            <a:r>
              <a:rPr lang="en-US" sz="1200" b="1" dirty="0"/>
              <a:t> Spoofing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2.2.2.3</a:t>
            </a:r>
            <a:r>
              <a:rPr lang="en-US" b="1" baseline="0" dirty="0" smtClean="0"/>
              <a:t> </a:t>
            </a:r>
            <a:r>
              <a:rPr lang="en-US" sz="1200" b="1" dirty="0"/>
              <a:t>Common Security Attacks: Leveraging </a:t>
            </a:r>
            <a:r>
              <a:rPr lang="en-US" sz="1200" b="1" dirty="0" err="1"/>
              <a:t>CDP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05C1B4D-82FC-4912-B3CA-645A0ADD83AE}" type="slidenum">
              <a:rPr lang="en-US" altLang="uk-UA" sz="800" smtClean="0"/>
              <a:pPr/>
              <a:t>2</a:t>
            </a:fld>
            <a:endParaRPr lang="en-US" altLang="uk-UA" sz="8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2.2.2.4</a:t>
            </a:r>
            <a:r>
              <a:rPr lang="en-US" b="1" baseline="0" dirty="0" smtClean="0"/>
              <a:t> </a:t>
            </a:r>
            <a:r>
              <a:rPr lang="en-US" sz="1200" b="1" dirty="0"/>
              <a:t>Common Security Attacks: Leveraging Telnet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2.2.2</a:t>
            </a:r>
            <a:r>
              <a:rPr lang="en-US" b="1" baseline="0" dirty="0" smtClean="0"/>
              <a:t> </a:t>
            </a:r>
            <a:r>
              <a:rPr lang="en-US" b="1" dirty="0" smtClean="0"/>
              <a:t>Security Concerns</a:t>
            </a:r>
            <a:r>
              <a:rPr lang="en-US" b="1" baseline="0" dirty="0" smtClean="0"/>
              <a:t> In LANs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2.2.2.4</a:t>
            </a:r>
            <a:r>
              <a:rPr lang="en-US" b="1" baseline="0" dirty="0" smtClean="0"/>
              <a:t> </a:t>
            </a:r>
            <a:r>
              <a:rPr lang="en-US" sz="1200" b="1" dirty="0"/>
              <a:t>Common Security Attacks: Leveraging Telnet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2.2.3.1</a:t>
            </a:r>
            <a:r>
              <a:rPr lang="en-US" b="1" baseline="0" dirty="0" smtClean="0"/>
              <a:t> </a:t>
            </a:r>
            <a:r>
              <a:rPr lang="en-US" sz="1200" b="1" dirty="0"/>
              <a:t>10 Best Practices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2.2.3.1</a:t>
            </a:r>
            <a:r>
              <a:rPr lang="en-US" b="1" baseline="0" dirty="0" smtClean="0"/>
              <a:t> </a:t>
            </a:r>
            <a:r>
              <a:rPr lang="en-US" sz="1200" b="1" dirty="0"/>
              <a:t>10 Best Practices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2.2.3.2</a:t>
            </a:r>
            <a:r>
              <a:rPr lang="en-US" sz="1200" b="1" dirty="0"/>
              <a:t> Network Security Tools: Options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2.2.3.3</a:t>
            </a:r>
            <a:r>
              <a:rPr lang="en-US" b="1" baseline="0" dirty="0" smtClean="0"/>
              <a:t> </a:t>
            </a:r>
            <a:r>
              <a:rPr lang="en-US" sz="1200" b="1" dirty="0"/>
              <a:t>Network Security Tools: Audits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2.2.3</a:t>
            </a:r>
            <a:r>
              <a:rPr lang="en-US" b="1" baseline="0" dirty="0" smtClean="0"/>
              <a:t> </a:t>
            </a:r>
            <a:r>
              <a:rPr lang="en-US" b="1" dirty="0" smtClean="0"/>
              <a:t>Security Best Practices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2.2.3.3</a:t>
            </a:r>
            <a:r>
              <a:rPr lang="en-US" b="1" baseline="0" dirty="0" smtClean="0"/>
              <a:t> </a:t>
            </a:r>
            <a:r>
              <a:rPr lang="en-US" sz="1200" b="1" dirty="0"/>
              <a:t>Network Security Tools: Audits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2.2.4.1</a:t>
            </a:r>
            <a:r>
              <a:rPr lang="en-US" b="1" baseline="0" dirty="0" smtClean="0"/>
              <a:t> </a:t>
            </a:r>
            <a:r>
              <a:rPr lang="en-US" sz="1200" b="1" dirty="0"/>
              <a:t>Secure Unused Ports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2.2.4.2</a:t>
            </a:r>
            <a:r>
              <a:rPr lang="en-US" b="1" baseline="0" dirty="0" smtClean="0"/>
              <a:t> </a:t>
            </a:r>
            <a:r>
              <a:rPr lang="en-US" sz="1200" b="1" dirty="0" err="1"/>
              <a:t>DHCP</a:t>
            </a:r>
            <a:r>
              <a:rPr lang="en-US" sz="1200" b="1" dirty="0"/>
              <a:t> Snooping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2.2.4.3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Operation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2831"/>
            <a:fld id="{E2906053-E8A2-4DAD-B57C-C8945C1AD1DD}" type="slidenum">
              <a:rPr lang="en-US">
                <a:latin typeface="Arial"/>
              </a:rPr>
              <a:pPr defTabSz="882831"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0198" indent="-110198" defTabSz="997676"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 Базовая настройка коммутатора</a:t>
            </a:r>
            <a:endParaRPr lang="ru-RU" b="1" noProof="0" dirty="0" smtClean="0"/>
          </a:p>
          <a:p>
            <a:pPr marL="110198" indent="-110198" defTabSz="997676"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2.1.1 Первоначальная настройка коммутатора</a:t>
            </a:r>
            <a:endParaRPr lang="ru-RU" b="1" noProof="0" dirty="0" smtClean="0"/>
          </a:p>
          <a:p>
            <a:pPr marL="110198" indent="-110198" defTabSz="997676">
              <a:spcBef>
                <a:spcPct val="50000"/>
              </a:spcBef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2.1.1.1 Последовательность загрузки коммутатора</a:t>
            </a:r>
          </a:p>
          <a:p>
            <a:pPr marL="110198" indent="-110198" defTabSz="997676">
              <a:buNone/>
            </a:pPr>
            <a:endParaRPr lang="ru-RU" b="1" noProof="0" dirty="0" smtClean="0"/>
          </a:p>
          <a:p>
            <a:pPr marL="110198" indent="-110198" defTabSz="997676">
              <a:buNone/>
            </a:pPr>
            <a:endParaRPr lang="ru-RU" b="1" noProof="0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2.2.4.4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Violation Modes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Configuring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Configuring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2.2.4.5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Configuring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2.2.4.6</a:t>
            </a:r>
            <a:r>
              <a:rPr lang="en-US" b="1" baseline="0" dirty="0" smtClean="0"/>
              <a:t> </a:t>
            </a:r>
            <a:r>
              <a:rPr lang="en-US" b="1" dirty="0" smtClean="0"/>
              <a:t>Port Security: Verifying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Disabled</a:t>
            </a:r>
            <a:r>
              <a:rPr lang="en-US" b="1" baseline="0" dirty="0" smtClean="0"/>
              <a:t> State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</a:t>
            </a:r>
            <a:r>
              <a:rPr lang="en-US" b="1" smtClean="0"/>
              <a:t>Disabled</a:t>
            </a:r>
            <a:r>
              <a:rPr lang="en-US" b="1" baseline="0" smtClean="0"/>
              <a:t> State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2.2.4.7</a:t>
            </a:r>
            <a:r>
              <a:rPr lang="en-US" b="1" baseline="0" dirty="0" smtClean="0"/>
              <a:t> </a:t>
            </a:r>
            <a:r>
              <a:rPr lang="en-US" b="1" dirty="0" smtClean="0"/>
              <a:t>Ports In Error </a:t>
            </a:r>
            <a:r>
              <a:rPr lang="en-US" b="1" smtClean="0"/>
              <a:t>Disabled</a:t>
            </a:r>
            <a:r>
              <a:rPr lang="en-US" b="1" baseline="0" smtClean="0"/>
              <a:t> State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2831"/>
            <a:fld id="{E2906053-E8A2-4DAD-B57C-C8945C1AD1DD}" type="slidenum">
              <a:rPr lang="en-US">
                <a:latin typeface="Arial"/>
              </a:rPr>
              <a:pPr defTabSz="882831"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0198" indent="-110198" defTabSz="997676"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 Базовая настройка коммутатора</a:t>
            </a:r>
            <a:endParaRPr lang="ru-RU" b="1" noProof="0" dirty="0" smtClean="0"/>
          </a:p>
          <a:p>
            <a:pPr marL="110198" indent="-110198" defTabSz="997676"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2.1.1 Первоначальная настройка коммутатора</a:t>
            </a:r>
            <a:endParaRPr lang="ru-RU" b="1" noProof="0" dirty="0" smtClean="0"/>
          </a:p>
          <a:p>
            <a:pPr marL="110198" indent="-110198" defTabSz="997676">
              <a:spcBef>
                <a:spcPct val="50000"/>
              </a:spcBef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2.1.1.1 Последовательность загрузки коммутатора</a:t>
            </a:r>
          </a:p>
          <a:p>
            <a:pPr marL="110198" indent="-110198" defTabSz="997676">
              <a:buNone/>
            </a:pPr>
            <a:endParaRPr lang="ru-RU" b="1" noProof="0" dirty="0" smtClean="0"/>
          </a:p>
          <a:p>
            <a:pPr marL="110198" indent="-110198" defTabSz="997676">
              <a:spcBef>
                <a:spcPct val="50000"/>
              </a:spcBef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Примечание. </a:t>
            </a:r>
            <a:r>
              <a:rPr lang="ru-RU" sz="1200" dirty="0">
                <a:solidFill>
                  <a:srgbClr val="000000"/>
                </a:solidFill>
                <a:latin typeface="Arial"/>
              </a:rPr>
              <a:t>Переменная среды BOOT настроена с помощью команды режима глобальной конфигурации </a:t>
            </a:r>
            <a:r>
              <a:rPr lang="ru-RU" sz="1200" b="1" dirty="0">
                <a:solidFill>
                  <a:srgbClr val="000000"/>
                </a:solidFill>
                <a:latin typeface="Arial"/>
              </a:rPr>
              <a:t>boot system</a:t>
            </a:r>
            <a:r>
              <a:rPr lang="ru-RU" sz="1200" dirty="0">
                <a:solidFill>
                  <a:srgbClr val="000000"/>
                </a:solidFill>
                <a:latin typeface="Arial"/>
              </a:rPr>
              <a:t>. Для просмотра файла загрузки текущей IOS используйте команду </a:t>
            </a:r>
            <a:r>
              <a:rPr lang="ru-RU" sz="1200" b="1" dirty="0">
                <a:solidFill>
                  <a:srgbClr val="000000"/>
                </a:solidFill>
                <a:latin typeface="Arial"/>
              </a:rPr>
              <a:t>show bootvar</a:t>
            </a:r>
            <a:r>
              <a:rPr lang="ru-RU" sz="1200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110198" indent="-110198" defTabSz="997676">
              <a:buNone/>
            </a:pPr>
            <a:endParaRPr lang="ru-RU" b="1" noProof="0" dirty="0" smtClean="0"/>
          </a:p>
          <a:p>
            <a:pPr marL="110198" indent="-110198" defTabSz="997676">
              <a:buNone/>
            </a:pPr>
            <a:endParaRPr lang="ru-RU" b="1" noProof="0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endParaRPr lang="en-US" b="1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sz="1200" b="1" dirty="0"/>
              <a:t>More info can be found at: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dirty="0" smtClean="0"/>
              <a:t>http://en.wikipedia.org/wiki/Network_Time_Protocol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endParaRPr lang="en-US" sz="1200" b="1" dirty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sz="1200" b="1" dirty="0"/>
              <a:t>More info can be found at: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dirty="0" smtClean="0"/>
              <a:t>http://en.wikipedia.org/wiki/Network_Time_Protocol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2.2.4</a:t>
            </a:r>
            <a:r>
              <a:rPr lang="en-US" b="1" baseline="0" dirty="0" smtClean="0"/>
              <a:t> </a:t>
            </a:r>
            <a:r>
              <a:rPr lang="en-US" b="1" dirty="0" smtClean="0"/>
              <a:t>Switch Port Security</a:t>
            </a:r>
            <a:endParaRPr lang="en-US" b="1" baseline="0" dirty="0" smtClean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2.2.4.8</a:t>
            </a:r>
            <a:r>
              <a:rPr lang="en-US" b="1" baseline="0" dirty="0" smtClean="0"/>
              <a:t> </a:t>
            </a:r>
            <a:r>
              <a:rPr lang="en-US" b="1" dirty="0" smtClean="0"/>
              <a:t>Network Time Protocol (</a:t>
            </a:r>
            <a:r>
              <a:rPr lang="en-US" b="1" dirty="0" err="1" smtClean="0"/>
              <a:t>NTP</a:t>
            </a:r>
            <a:r>
              <a:rPr lang="en-US" b="1" dirty="0" smtClean="0"/>
              <a:t>)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endParaRPr lang="en-US" sz="1200" b="1" dirty="0"/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sz="1200" b="1" dirty="0"/>
              <a:t>More info can be found at: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dirty="0" smtClean="0">
                <a:solidFill>
                  <a:schemeClr val="tx1"/>
                </a:solidFill>
              </a:rPr>
              <a:t>http://tools.ietf.org/html/rfc5905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dirty="0" smtClean="0"/>
              <a:t>http://en.wikipedia.org/wiki/Network_Time_Protocol</a:t>
            </a:r>
            <a:endParaRPr lang="en-US" sz="1200" b="1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73F52DD-05BA-4305-B379-9BAA37630A6D}" type="slidenum">
              <a:rPr lang="en-US" altLang="uk-UA" sz="800" smtClean="0"/>
              <a:pPr/>
              <a:t>43</a:t>
            </a:fld>
            <a:endParaRPr lang="en-US" altLang="uk-UA" sz="8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uk-UA" altLang="uk-UA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2831"/>
            <a:fld id="{E2906053-E8A2-4DAD-B57C-C8945C1AD1DD}" type="slidenum">
              <a:rPr lang="en-US">
                <a:latin typeface="Arial"/>
              </a:rPr>
              <a:pPr defTabSz="882831"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0198" indent="-110198" defTabSz="997676"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 Базовая настройка коммутатора</a:t>
            </a:r>
            <a:endParaRPr lang="ru-RU" b="1" noProof="0" dirty="0" smtClean="0"/>
          </a:p>
          <a:p>
            <a:pPr marL="110198" indent="-110198" defTabSz="997676"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2.1.1 Первоначальная настройка коммутатора </a:t>
            </a:r>
            <a:endParaRPr lang="ru-RU" b="1" noProof="0" dirty="0" smtClean="0"/>
          </a:p>
          <a:p>
            <a:pPr marL="110198" indent="-110198" defTabSz="997676">
              <a:spcBef>
                <a:spcPct val="50000"/>
              </a:spcBef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2.1.1.2 Восстановление после системного сбоя</a:t>
            </a:r>
            <a:endParaRPr lang="ru-RU" b="1" noProof="0" dirty="0" smtClean="0"/>
          </a:p>
          <a:p>
            <a:pPr marL="110198" indent="-110198" defTabSz="997676">
              <a:buNone/>
            </a:pPr>
            <a:endParaRPr lang="ru-RU" b="1" noProof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82831"/>
            <a:fld id="{E2906053-E8A2-4DAD-B57C-C8945C1AD1DD}" type="slidenum">
              <a:rPr lang="en-US">
                <a:latin typeface="Arial"/>
              </a:rPr>
              <a:pPr defTabSz="882831"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0198" indent="-110198" defTabSz="997676"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 Базовая настройка коммутатора</a:t>
            </a:r>
            <a:endParaRPr lang="ru-RU" b="1" noProof="0" dirty="0" smtClean="0"/>
          </a:p>
          <a:p>
            <a:pPr marL="110198" indent="-110198" defTabSz="997676"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2.1.1 Первоначальная настройка коммутатора</a:t>
            </a:r>
            <a:endParaRPr lang="ru-RU" b="1" noProof="0" dirty="0" smtClean="0"/>
          </a:p>
          <a:p>
            <a:pPr marL="110198" indent="-110198" defTabSz="997676">
              <a:spcBef>
                <a:spcPct val="50000"/>
              </a:spcBef>
              <a:buNone/>
            </a:pPr>
            <a:r>
              <a:rPr lang="ru-RU" sz="1200" b="1" dirty="0">
                <a:solidFill>
                  <a:srgbClr val="000000"/>
                </a:solidFill>
                <a:latin typeface="Arial"/>
              </a:rPr>
              <a:t>2.1.1.3 Светодиодные индикаторы коммутатора</a:t>
            </a:r>
            <a:endParaRPr lang="ru-RU" b="1" noProof="0" dirty="0" smtClean="0"/>
          </a:p>
          <a:p>
            <a:pPr marL="110198" indent="-110198" defTabSz="997676">
              <a:buNone/>
            </a:pPr>
            <a:endParaRPr lang="ru-RU" b="1" noProof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2.1 Basic</a:t>
            </a:r>
            <a:r>
              <a:rPr lang="en-US" b="1" baseline="0" dirty="0" smtClean="0"/>
              <a:t> Switch Configuration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2.1.1 Configure a Switch With Initial Settings</a:t>
            </a:r>
          </a:p>
          <a:p>
            <a:pPr marL="110166" indent="-110166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2.1.1.3 </a:t>
            </a:r>
            <a:r>
              <a:rPr lang="en-US" sz="1200" b="1" dirty="0"/>
              <a:t>Switch </a:t>
            </a:r>
            <a:r>
              <a:rPr lang="en-US" sz="1200" b="1"/>
              <a:t>LED Indicators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indent="0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2.2.1.1 </a:t>
            </a:r>
            <a:r>
              <a:rPr lang="en-US" sz="1200" b="1" dirty="0" err="1"/>
              <a:t>SSH</a:t>
            </a:r>
            <a:r>
              <a:rPr lang="en-US" sz="1200" b="1" dirty="0"/>
              <a:t> Operation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2.2 Switch Security:</a:t>
            </a:r>
            <a:r>
              <a:rPr lang="en-US" b="1" baseline="0" dirty="0" smtClean="0"/>
              <a:t> Management and Implementation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2.2.1</a:t>
            </a:r>
            <a:r>
              <a:rPr lang="en-US" b="1" baseline="0" dirty="0" smtClean="0"/>
              <a:t> </a:t>
            </a:r>
            <a:r>
              <a:rPr lang="en-US" b="1" dirty="0" smtClean="0"/>
              <a:t>Secure Remote Access</a:t>
            </a:r>
          </a:p>
          <a:p>
            <a:pPr marL="0" indent="0" defTabSz="997694">
              <a:spcBef>
                <a:spcPct val="50000"/>
              </a:spcBef>
              <a:buNone/>
              <a:defRPr/>
            </a:pPr>
            <a:r>
              <a:rPr lang="en-US" b="1" dirty="0" smtClean="0"/>
              <a:t>2.2.1.1 </a:t>
            </a:r>
            <a:r>
              <a:rPr lang="en-US" sz="1200" b="1" dirty="0" err="1"/>
              <a:t>SSH</a:t>
            </a:r>
            <a:r>
              <a:rPr lang="en-US" sz="1200" b="1" dirty="0"/>
              <a:t> Operation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uk-UA" altLang="uk-UA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ITE I Chapter 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fld id="{19E2BA53-27E3-4484-BAA2-B953731B8D28}" type="slidenum">
              <a:rPr lang="en-US" altLang="uk-UA" sz="1000" smtClean="0">
                <a:solidFill>
                  <a:srgbClr val="D3D3D3"/>
                </a:solidFill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altLang="uk-UA" sz="1000" smtClean="0">
              <a:solidFill>
                <a:srgbClr val="D3D3D3"/>
              </a:solidFill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10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uk-UA" altLang="uk-UA" smtClean="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1069 w 58"/>
                <a:gd name="T1" fmla="*/ 442 h 80"/>
                <a:gd name="T2" fmla="*/ 773 w 58"/>
                <a:gd name="T3" fmla="*/ 369 h 80"/>
                <a:gd name="T4" fmla="*/ 386 w 58"/>
                <a:gd name="T5" fmla="*/ 737 h 80"/>
                <a:gd name="T6" fmla="*/ 773 w 58"/>
                <a:gd name="T7" fmla="*/ 1102 h 80"/>
                <a:gd name="T8" fmla="*/ 1069 w 58"/>
                <a:gd name="T9" fmla="*/ 1029 h 80"/>
                <a:gd name="T10" fmla="*/ 1069 w 58"/>
                <a:gd name="T11" fmla="*/ 1415 h 80"/>
                <a:gd name="T12" fmla="*/ 756 w 58"/>
                <a:gd name="T13" fmla="*/ 1471 h 80"/>
                <a:gd name="T14" fmla="*/ 0 w 58"/>
                <a:gd name="T15" fmla="*/ 737 h 80"/>
                <a:gd name="T16" fmla="*/ 756 w 58"/>
                <a:gd name="T17" fmla="*/ 0 h 80"/>
                <a:gd name="T18" fmla="*/ 1069 w 58"/>
                <a:gd name="T19" fmla="*/ 56 h 80"/>
                <a:gd name="T20" fmla="*/ 1069 w 58"/>
                <a:gd name="T21" fmla="*/ 442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1069 w 58"/>
                <a:gd name="T1" fmla="*/ 442 h 80"/>
                <a:gd name="T2" fmla="*/ 773 w 58"/>
                <a:gd name="T3" fmla="*/ 369 h 80"/>
                <a:gd name="T4" fmla="*/ 386 w 58"/>
                <a:gd name="T5" fmla="*/ 737 h 80"/>
                <a:gd name="T6" fmla="*/ 773 w 58"/>
                <a:gd name="T7" fmla="*/ 1102 h 80"/>
                <a:gd name="T8" fmla="*/ 1069 w 58"/>
                <a:gd name="T9" fmla="*/ 1029 h 80"/>
                <a:gd name="T10" fmla="*/ 1069 w 58"/>
                <a:gd name="T11" fmla="*/ 1415 h 80"/>
                <a:gd name="T12" fmla="*/ 738 w 58"/>
                <a:gd name="T13" fmla="*/ 1471 h 80"/>
                <a:gd name="T14" fmla="*/ 0 w 58"/>
                <a:gd name="T15" fmla="*/ 737 h 80"/>
                <a:gd name="T16" fmla="*/ 738 w 58"/>
                <a:gd name="T17" fmla="*/ 0 h 80"/>
                <a:gd name="T18" fmla="*/ 1069 w 58"/>
                <a:gd name="T19" fmla="*/ 56 h 80"/>
                <a:gd name="T20" fmla="*/ 1069 w 58"/>
                <a:gd name="T21" fmla="*/ 442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1462 w 80"/>
                <a:gd name="T1" fmla="*/ 737 h 80"/>
                <a:gd name="T2" fmla="*/ 731 w 80"/>
                <a:gd name="T3" fmla="*/ 1471 h 80"/>
                <a:gd name="T4" fmla="*/ 0 w 80"/>
                <a:gd name="T5" fmla="*/ 737 h 80"/>
                <a:gd name="T6" fmla="*/ 731 w 80"/>
                <a:gd name="T7" fmla="*/ 0 h 80"/>
                <a:gd name="T8" fmla="*/ 1462 w 80"/>
                <a:gd name="T9" fmla="*/ 737 h 80"/>
                <a:gd name="T10" fmla="*/ 731 w 80"/>
                <a:gd name="T11" fmla="*/ 369 h 80"/>
                <a:gd name="T12" fmla="*/ 368 w 80"/>
                <a:gd name="T13" fmla="*/ 737 h 80"/>
                <a:gd name="T14" fmla="*/ 731 w 80"/>
                <a:gd name="T15" fmla="*/ 1102 h 80"/>
                <a:gd name="T16" fmla="*/ 1099 w 80"/>
                <a:gd name="T17" fmla="*/ 737 h 80"/>
                <a:gd name="T18" fmla="*/ 731 w 80"/>
                <a:gd name="T19" fmla="*/ 369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866 w 52"/>
                <a:gd name="T1" fmla="*/ 347 h 80"/>
                <a:gd name="T2" fmla="*/ 588 w 52"/>
                <a:gd name="T3" fmla="*/ 313 h 80"/>
                <a:gd name="T4" fmla="*/ 369 w 52"/>
                <a:gd name="T5" fmla="*/ 424 h 80"/>
                <a:gd name="T6" fmla="*/ 532 w 52"/>
                <a:gd name="T7" fmla="*/ 553 h 80"/>
                <a:gd name="T8" fmla="*/ 626 w 52"/>
                <a:gd name="T9" fmla="*/ 587 h 80"/>
                <a:gd name="T10" fmla="*/ 956 w 52"/>
                <a:gd name="T11" fmla="*/ 995 h 80"/>
                <a:gd name="T12" fmla="*/ 386 w 52"/>
                <a:gd name="T13" fmla="*/ 1471 h 80"/>
                <a:gd name="T14" fmla="*/ 0 w 52"/>
                <a:gd name="T15" fmla="*/ 1415 h 80"/>
                <a:gd name="T16" fmla="*/ 0 w 52"/>
                <a:gd name="T17" fmla="*/ 1102 h 80"/>
                <a:gd name="T18" fmla="*/ 330 w 52"/>
                <a:gd name="T19" fmla="*/ 1158 h 80"/>
                <a:gd name="T20" fmla="*/ 588 w 52"/>
                <a:gd name="T21" fmla="*/ 1029 h 80"/>
                <a:gd name="T22" fmla="*/ 425 w 52"/>
                <a:gd name="T23" fmla="*/ 883 h 80"/>
                <a:gd name="T24" fmla="*/ 347 w 52"/>
                <a:gd name="T25" fmla="*/ 866 h 80"/>
                <a:gd name="T26" fmla="*/ 0 w 52"/>
                <a:gd name="T27" fmla="*/ 442 h 80"/>
                <a:gd name="T28" fmla="*/ 515 w 52"/>
                <a:gd name="T29" fmla="*/ 0 h 80"/>
                <a:gd name="T30" fmla="*/ 866 w 52"/>
                <a:gd name="T31" fmla="*/ 56 h 80"/>
                <a:gd name="T32" fmla="*/ 866 w 52"/>
                <a:gd name="T33" fmla="*/ 3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345 w 19"/>
                <a:gd name="T1" fmla="*/ 184 h 39"/>
                <a:gd name="T2" fmla="*/ 183 w 19"/>
                <a:gd name="T3" fmla="*/ 0 h 39"/>
                <a:gd name="T4" fmla="*/ 0 w 19"/>
                <a:gd name="T5" fmla="*/ 184 h 39"/>
                <a:gd name="T6" fmla="*/ 0 w 19"/>
                <a:gd name="T7" fmla="*/ 548 h 39"/>
                <a:gd name="T8" fmla="*/ 183 w 19"/>
                <a:gd name="T9" fmla="*/ 715 h 39"/>
                <a:gd name="T10" fmla="*/ 345 w 19"/>
                <a:gd name="T11" fmla="*/ 548 h 39"/>
                <a:gd name="T12" fmla="*/ 345 w 19"/>
                <a:gd name="T13" fmla="*/ 184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345 w 19"/>
                <a:gd name="T1" fmla="*/ 167 h 65"/>
                <a:gd name="T2" fmla="*/ 162 w 19"/>
                <a:gd name="T3" fmla="*/ 0 h 65"/>
                <a:gd name="T4" fmla="*/ 0 w 19"/>
                <a:gd name="T5" fmla="*/ 167 h 65"/>
                <a:gd name="T6" fmla="*/ 0 w 19"/>
                <a:gd name="T7" fmla="*/ 1030 h 65"/>
                <a:gd name="T8" fmla="*/ 162 w 19"/>
                <a:gd name="T9" fmla="*/ 1198 h 65"/>
                <a:gd name="T10" fmla="*/ 345 w 19"/>
                <a:gd name="T11" fmla="*/ 1030 h 65"/>
                <a:gd name="T12" fmla="*/ 345 w 19"/>
                <a:gd name="T13" fmla="*/ 16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345 w 19"/>
                <a:gd name="T1" fmla="*/ 167 h 120"/>
                <a:gd name="T2" fmla="*/ 183 w 19"/>
                <a:gd name="T3" fmla="*/ 0 h 120"/>
                <a:gd name="T4" fmla="*/ 0 w 19"/>
                <a:gd name="T5" fmla="*/ 167 h 120"/>
                <a:gd name="T6" fmla="*/ 0 w 19"/>
                <a:gd name="T7" fmla="*/ 2035 h 120"/>
                <a:gd name="T8" fmla="*/ 183 w 19"/>
                <a:gd name="T9" fmla="*/ 2202 h 120"/>
                <a:gd name="T10" fmla="*/ 345 w 19"/>
                <a:gd name="T11" fmla="*/ 2035 h 120"/>
                <a:gd name="T12" fmla="*/ 345 w 19"/>
                <a:gd name="T13" fmla="*/ 16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345 w 19"/>
                <a:gd name="T1" fmla="*/ 167 h 65"/>
                <a:gd name="T2" fmla="*/ 162 w 19"/>
                <a:gd name="T3" fmla="*/ 0 h 65"/>
                <a:gd name="T4" fmla="*/ 0 w 19"/>
                <a:gd name="T5" fmla="*/ 167 h 65"/>
                <a:gd name="T6" fmla="*/ 0 w 19"/>
                <a:gd name="T7" fmla="*/ 1030 h 65"/>
                <a:gd name="T8" fmla="*/ 162 w 19"/>
                <a:gd name="T9" fmla="*/ 1198 h 65"/>
                <a:gd name="T10" fmla="*/ 345 w 19"/>
                <a:gd name="T11" fmla="*/ 1030 h 65"/>
                <a:gd name="T12" fmla="*/ 345 w 19"/>
                <a:gd name="T13" fmla="*/ 16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370 w 20"/>
                <a:gd name="T1" fmla="*/ 184 h 39"/>
                <a:gd name="T2" fmla="*/ 185 w 20"/>
                <a:gd name="T3" fmla="*/ 0 h 39"/>
                <a:gd name="T4" fmla="*/ 0 w 20"/>
                <a:gd name="T5" fmla="*/ 184 h 39"/>
                <a:gd name="T6" fmla="*/ 0 w 20"/>
                <a:gd name="T7" fmla="*/ 548 h 39"/>
                <a:gd name="T8" fmla="*/ 185 w 20"/>
                <a:gd name="T9" fmla="*/ 715 h 39"/>
                <a:gd name="T10" fmla="*/ 370 w 20"/>
                <a:gd name="T11" fmla="*/ 548 h 39"/>
                <a:gd name="T12" fmla="*/ 370 w 20"/>
                <a:gd name="T13" fmla="*/ 184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354 w 19"/>
                <a:gd name="T1" fmla="*/ 167 h 65"/>
                <a:gd name="T2" fmla="*/ 186 w 19"/>
                <a:gd name="T3" fmla="*/ 0 h 65"/>
                <a:gd name="T4" fmla="*/ 0 w 19"/>
                <a:gd name="T5" fmla="*/ 167 h 65"/>
                <a:gd name="T6" fmla="*/ 0 w 19"/>
                <a:gd name="T7" fmla="*/ 1030 h 65"/>
                <a:gd name="T8" fmla="*/ 186 w 19"/>
                <a:gd name="T9" fmla="*/ 1198 h 65"/>
                <a:gd name="T10" fmla="*/ 354 w 19"/>
                <a:gd name="T11" fmla="*/ 1030 h 65"/>
                <a:gd name="T12" fmla="*/ 354 w 19"/>
                <a:gd name="T13" fmla="*/ 16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354 w 19"/>
                <a:gd name="T1" fmla="*/ 167 h 120"/>
                <a:gd name="T2" fmla="*/ 168 w 19"/>
                <a:gd name="T3" fmla="*/ 0 h 120"/>
                <a:gd name="T4" fmla="*/ 0 w 19"/>
                <a:gd name="T5" fmla="*/ 167 h 120"/>
                <a:gd name="T6" fmla="*/ 0 w 19"/>
                <a:gd name="T7" fmla="*/ 2035 h 120"/>
                <a:gd name="T8" fmla="*/ 168 w 19"/>
                <a:gd name="T9" fmla="*/ 2202 h 120"/>
                <a:gd name="T10" fmla="*/ 354 w 19"/>
                <a:gd name="T11" fmla="*/ 2035 h 120"/>
                <a:gd name="T12" fmla="*/ 354 w 19"/>
                <a:gd name="T13" fmla="*/ 16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354 w 19"/>
                <a:gd name="T1" fmla="*/ 167 h 65"/>
                <a:gd name="T2" fmla="*/ 186 w 19"/>
                <a:gd name="T3" fmla="*/ 0 h 65"/>
                <a:gd name="T4" fmla="*/ 0 w 19"/>
                <a:gd name="T5" fmla="*/ 167 h 65"/>
                <a:gd name="T6" fmla="*/ 0 w 19"/>
                <a:gd name="T7" fmla="*/ 1030 h 65"/>
                <a:gd name="T8" fmla="*/ 186 w 19"/>
                <a:gd name="T9" fmla="*/ 1198 h 65"/>
                <a:gd name="T10" fmla="*/ 354 w 19"/>
                <a:gd name="T11" fmla="*/ 1030 h 65"/>
                <a:gd name="T12" fmla="*/ 354 w 19"/>
                <a:gd name="T13" fmla="*/ 16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354 w 19"/>
                <a:gd name="T1" fmla="*/ 184 h 39"/>
                <a:gd name="T2" fmla="*/ 168 w 19"/>
                <a:gd name="T3" fmla="*/ 0 h 39"/>
                <a:gd name="T4" fmla="*/ 0 w 19"/>
                <a:gd name="T5" fmla="*/ 184 h 39"/>
                <a:gd name="T6" fmla="*/ 0 w 19"/>
                <a:gd name="T7" fmla="*/ 548 h 39"/>
                <a:gd name="T8" fmla="*/ 168 w 19"/>
                <a:gd name="T9" fmla="*/ 715 h 39"/>
                <a:gd name="T10" fmla="*/ 354 w 19"/>
                <a:gd name="T11" fmla="*/ 548 h 39"/>
                <a:gd name="T12" fmla="*/ 354 w 19"/>
                <a:gd name="T13" fmla="*/ 184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pic>
        <p:nvPicPr>
          <p:cNvPr id="25" name="Picture 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651000"/>
            <a:ext cx="3033712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Title Style</a:t>
            </a:r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6568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416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9499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4184712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325967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3875313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3181394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998014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0459008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041533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0815757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3950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12240984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4468459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691856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6098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867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0816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510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19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791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7441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uk-UA" altLang="uk-UA" smtClean="0"/>
          </a:p>
        </p:txBody>
      </p:sp>
      <p:sp>
        <p:nvSpPr>
          <p:cNvPr id="956421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6423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ITE 1 Chapter 6</a:t>
            </a:r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fld id="{9D3AF830-5301-40B5-A0BB-48ABD387101F}" type="slidenum">
              <a:rPr lang="en-US" altLang="uk-UA" sz="1000" smtClean="0">
                <a:solidFill>
                  <a:srgbClr val="D3D3D3"/>
                </a:solidFill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altLang="uk-UA" sz="1000" smtClean="0">
              <a:solidFill>
                <a:srgbClr val="D3D3D3"/>
              </a:solidFill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uk-UA" alt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5512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Segue and Q&amp;A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Subtitle</a:t>
            </a:r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9494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9495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uk-UA" sz="700" smtClean="0">
                <a:solidFill>
                  <a:srgbClr val="D3D3D3"/>
                </a:solidFill>
              </a:rPr>
              <a:t>BSCI Module 6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defRPr/>
            </a:pPr>
            <a:fld id="{D6F34A5C-50C7-4A88-AFFD-E78C3B25AD91}" type="slidenum">
              <a:rPr lang="en-US" altLang="uk-UA" sz="1000" smtClean="0">
                <a:solidFill>
                  <a:srgbClr val="D3D3D3"/>
                </a:solidFill>
              </a:rPr>
              <a:pPr algn="r">
                <a:lnSpc>
                  <a:spcPct val="100000"/>
                </a:lnSpc>
                <a:defRPr/>
              </a:pPr>
              <a:t>‹#›</a:t>
            </a:fld>
            <a:endParaRPr lang="en-US" altLang="uk-UA" sz="1000" smtClean="0">
              <a:solidFill>
                <a:srgbClr val="D3D3D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24106" y="189186"/>
            <a:ext cx="8145462" cy="838200"/>
          </a:xfrm>
        </p:spPr>
        <p:txBody>
          <a:bodyPr/>
          <a:lstStyle/>
          <a:p>
            <a:pPr algn="ctr" eaLnBrk="1" hangingPunct="1"/>
            <a:r>
              <a:rPr lang="en-US" sz="2800" dirty="0"/>
              <a:t/>
            </a:r>
            <a:br>
              <a:rPr lang="en-US" sz="2800" dirty="0"/>
            </a:br>
            <a:r>
              <a:rPr lang="uk-UA" sz="2800" dirty="0" smtClean="0"/>
              <a:t>Конфігурування </a:t>
            </a:r>
            <a:r>
              <a:rPr lang="uk-UA" sz="2800" dirty="0"/>
              <a:t>комутатора</a:t>
            </a:r>
            <a:r>
              <a:rPr lang="uk-UA" altLang="uk-UA" sz="2800" dirty="0" smtClean="0"/>
              <a:t> </a:t>
            </a:r>
            <a:endParaRPr lang="en-US" altLang="uk-UA" sz="280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ru-RU" dirty="0" smtClean="0">
                <a:solidFill>
                  <a:srgbClr val="000000"/>
                </a:solidFill>
              </a:rPr>
              <a:t>На</a:t>
            </a:r>
            <a:r>
              <a:rPr lang="uk-UA" dirty="0" smtClean="0">
                <a:solidFill>
                  <a:srgbClr val="000000"/>
                </a:solidFill>
              </a:rPr>
              <a:t>лаштування початкових </a:t>
            </a:r>
            <a:r>
              <a:rPr lang="ru-RU" dirty="0" err="1" smtClean="0">
                <a:solidFill>
                  <a:srgbClr val="000000"/>
                </a:solidFill>
              </a:rPr>
              <a:t>параметрів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на </a:t>
            </a:r>
            <a:r>
              <a:rPr lang="ru-RU" dirty="0" err="1" smtClean="0">
                <a:solidFill>
                  <a:srgbClr val="000000"/>
                </a:solidFill>
              </a:rPr>
              <a:t>комутаторі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Cisco</a:t>
            </a:r>
            <a:endParaRPr lang="ru-RU" dirty="0">
              <a:solidFill>
                <a:srgbClr val="000000"/>
              </a:solidFill>
            </a:endParaRP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ru-RU" dirty="0">
                <a:solidFill>
                  <a:srgbClr val="000000"/>
                </a:solidFill>
              </a:rPr>
              <a:t>На</a:t>
            </a:r>
            <a:r>
              <a:rPr lang="uk-UA" dirty="0">
                <a:solidFill>
                  <a:srgbClr val="000000"/>
                </a:solidFill>
              </a:rPr>
              <a:t>лаштування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портів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комутатора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ru-RU" dirty="0">
                <a:solidFill>
                  <a:srgbClr val="000000"/>
                </a:solidFill>
              </a:rPr>
              <a:t>На</a:t>
            </a:r>
            <a:r>
              <a:rPr lang="uk-UA" dirty="0">
                <a:solidFill>
                  <a:srgbClr val="000000"/>
                </a:solidFill>
              </a:rPr>
              <a:t>лаштування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віртуального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інтерфейсу</a:t>
            </a:r>
            <a:r>
              <a:rPr lang="ru-RU" dirty="0" smtClean="0">
                <a:solidFill>
                  <a:srgbClr val="000000"/>
                </a:solidFill>
              </a:rPr>
              <a:t> для </a:t>
            </a:r>
            <a:r>
              <a:rPr lang="ru-RU" dirty="0" err="1" smtClean="0">
                <a:solidFill>
                  <a:srgbClr val="000000"/>
                </a:solidFill>
              </a:rPr>
              <a:t>керування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комутатором</a:t>
            </a:r>
            <a:endParaRPr lang="ru-RU" dirty="0">
              <a:solidFill>
                <a:srgbClr val="000000"/>
              </a:solidFill>
            </a:endParaRP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ru-RU" dirty="0" err="1" smtClean="0">
                <a:solidFill>
                  <a:srgbClr val="000000"/>
                </a:solidFill>
              </a:rPr>
              <a:t>Основні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види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атак в </a:t>
            </a:r>
            <a:r>
              <a:rPr lang="ru-RU" dirty="0" err="1" smtClean="0">
                <a:solidFill>
                  <a:srgbClr val="000000"/>
                </a:solidFill>
              </a:rPr>
              <a:t>комутованому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середовищі</a:t>
            </a:r>
            <a:endParaRPr lang="ru-RU" dirty="0" smtClean="0">
              <a:solidFill>
                <a:srgbClr val="000000"/>
              </a:solidFill>
            </a:endParaRP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ru-RU" dirty="0" err="1" smtClean="0">
                <a:solidFill>
                  <a:srgbClr val="000000"/>
                </a:solidFill>
              </a:rPr>
              <a:t>етод</a:t>
            </a:r>
            <a:r>
              <a:rPr lang="uk-UA" dirty="0">
                <a:solidFill>
                  <a:srgbClr val="000000"/>
                </a:solidFill>
              </a:rPr>
              <a:t>и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забезпечення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безпеки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в </a:t>
            </a:r>
            <a:r>
              <a:rPr lang="ru-RU" dirty="0" err="1">
                <a:solidFill>
                  <a:srgbClr val="000000"/>
                </a:solidFill>
              </a:rPr>
              <a:t>комутованому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середовищі</a:t>
            </a:r>
            <a:endParaRPr lang="ru-RU" dirty="0" smtClean="0">
              <a:solidFill>
                <a:srgbClr val="000000"/>
              </a:solidFill>
            </a:endParaRP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ru-RU" dirty="0" err="1" smtClean="0">
                <a:solidFill>
                  <a:srgbClr val="000000"/>
                </a:solidFill>
              </a:rPr>
              <a:t>Безпека</a:t>
            </a:r>
            <a:r>
              <a:rPr lang="ru-RU" dirty="0" smtClean="0">
                <a:solidFill>
                  <a:srgbClr val="000000"/>
                </a:solidFill>
              </a:rPr>
              <a:t> </a:t>
            </a:r>
            <a:r>
              <a:rPr lang="ru-RU" dirty="0" err="1" smtClean="0">
                <a:solidFill>
                  <a:srgbClr val="000000"/>
                </a:solidFill>
              </a:rPr>
              <a:t>портів</a:t>
            </a:r>
            <a:endParaRPr lang="uk-UA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21" y="238962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Putty - </a:t>
            </a:r>
            <a:r>
              <a:rPr lang="uk-UA" dirty="0" smtClean="0"/>
              <a:t>клієнт </a:t>
            </a:r>
            <a:r>
              <a:rPr lang="en-US" dirty="0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55" y="1119188"/>
            <a:ext cx="4733433" cy="509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2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21" y="238962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Налаштування </a:t>
            </a:r>
            <a:r>
              <a:rPr lang="en-US" dirty="0" smtClean="0"/>
              <a:t> </a:t>
            </a:r>
            <a:r>
              <a:rPr lang="en-US" dirty="0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957" y="1351516"/>
            <a:ext cx="6434084" cy="52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5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6" y="160134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Перевірка </a:t>
            </a:r>
            <a:r>
              <a:rPr lang="en-US" dirty="0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00" y="1351516"/>
            <a:ext cx="6359598" cy="52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3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99545"/>
            <a:ext cx="8145462" cy="1061396"/>
          </a:xfrm>
        </p:spPr>
        <p:txBody>
          <a:bodyPr/>
          <a:lstStyle/>
          <a:p>
            <a:pPr eaLnBrk="1" hangingPunct="1"/>
            <a:r>
              <a:rPr lang="uk-UA" dirty="0"/>
              <a:t>Лавинна атака таблиці </a:t>
            </a:r>
            <a:r>
              <a:rPr lang="uk-UA" dirty="0" smtClean="0"/>
              <a:t>МАС-адрес</a:t>
            </a:r>
            <a:br>
              <a:rPr lang="uk-UA" dirty="0" smtClean="0"/>
            </a:br>
            <a:r>
              <a:rPr lang="uk-UA" dirty="0" smtClean="0"/>
              <a:t>(</a:t>
            </a:r>
            <a:r>
              <a:rPr lang="en-US" dirty="0" smtClean="0"/>
              <a:t>MAC </a:t>
            </a:r>
            <a:r>
              <a:rPr lang="en-US" dirty="0" smtClean="0"/>
              <a:t>Address </a:t>
            </a:r>
            <a:r>
              <a:rPr lang="en-US" dirty="0" smtClean="0"/>
              <a:t>Flooding</a:t>
            </a:r>
            <a:r>
              <a:rPr lang="uk-UA" dirty="0" smtClean="0"/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47025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Комутатори </a:t>
            </a:r>
            <a:r>
              <a:rPr lang="uk-UA" dirty="0"/>
              <a:t>автоматично заповнюють свої таблиці </a:t>
            </a:r>
            <a:r>
              <a:rPr lang="en-US" dirty="0"/>
              <a:t>MAC-</a:t>
            </a:r>
            <a:r>
              <a:rPr lang="uk-UA" dirty="0"/>
              <a:t>адрес, відстежуючи </a:t>
            </a:r>
            <a:r>
              <a:rPr lang="uk-UA" dirty="0" err="1"/>
              <a:t>трафік</a:t>
            </a:r>
            <a:r>
              <a:rPr lang="uk-UA" dirty="0"/>
              <a:t>, що проходить через їх </a:t>
            </a:r>
            <a:r>
              <a:rPr lang="uk-UA" dirty="0" smtClean="0"/>
              <a:t>порти</a:t>
            </a:r>
            <a:endParaRPr lang="uk-UA" dirty="0"/>
          </a:p>
          <a:p>
            <a:r>
              <a:rPr lang="uk-UA" dirty="0"/>
              <a:t>Комутатор буде пересилати </a:t>
            </a:r>
            <a:r>
              <a:rPr lang="uk-UA" dirty="0" err="1"/>
              <a:t>трафік</a:t>
            </a:r>
            <a:r>
              <a:rPr lang="uk-UA" dirty="0"/>
              <a:t> через усі порти, якщо не виявить </a:t>
            </a:r>
            <a:r>
              <a:rPr lang="en-US" dirty="0"/>
              <a:t>MAC-</a:t>
            </a:r>
            <a:r>
              <a:rPr lang="uk-UA" dirty="0"/>
              <a:t>адресу призначення в таблиці </a:t>
            </a:r>
            <a:r>
              <a:rPr lang="en-US" dirty="0"/>
              <a:t>MAC-</a:t>
            </a:r>
            <a:r>
              <a:rPr lang="uk-UA" dirty="0" smtClean="0"/>
              <a:t>адрес</a:t>
            </a:r>
            <a:endParaRPr lang="uk-UA" dirty="0"/>
          </a:p>
          <a:p>
            <a:r>
              <a:rPr lang="uk-UA" dirty="0"/>
              <a:t>У цій ситуації комутатор виконує функцію </a:t>
            </a:r>
            <a:r>
              <a:rPr lang="uk-UA" dirty="0" smtClean="0"/>
              <a:t>концентратора</a:t>
            </a:r>
          </a:p>
          <a:p>
            <a:r>
              <a:rPr lang="uk-UA" dirty="0" smtClean="0"/>
              <a:t>Зловмисник </a:t>
            </a:r>
            <a:r>
              <a:rPr lang="uk-UA" dirty="0"/>
              <a:t>може скористатися такою поведінкою, щоб отримати доступ до </a:t>
            </a:r>
            <a:r>
              <a:rPr lang="uk-UA" dirty="0" err="1" smtClean="0"/>
              <a:t>трафіку</a:t>
            </a:r>
            <a:r>
              <a:rPr lang="uk-UA" dirty="0" smtClean="0"/>
              <a:t>, використовуючи </a:t>
            </a:r>
            <a:r>
              <a:rPr lang="uk-UA" dirty="0"/>
              <a:t>комп'ютер із запущеною програмою лавинної розсилки </a:t>
            </a:r>
            <a:r>
              <a:rPr lang="en-US" dirty="0"/>
              <a:t>MAC-</a:t>
            </a:r>
            <a:r>
              <a:rPr lang="uk-UA" dirty="0" smtClean="0"/>
              <a:t>адрес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9730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Лавинна </a:t>
            </a:r>
            <a:r>
              <a:rPr lang="uk-UA" dirty="0"/>
              <a:t>атака таблиці МАС-адрес</a:t>
            </a:r>
            <a:br>
              <a:rPr lang="uk-UA" dirty="0"/>
            </a:br>
            <a:r>
              <a:rPr lang="uk-UA" dirty="0"/>
              <a:t>(</a:t>
            </a:r>
            <a:r>
              <a:rPr lang="en-US" dirty="0"/>
              <a:t>MAC Address Flooding</a:t>
            </a:r>
            <a:r>
              <a:rPr lang="uk-UA" dirty="0"/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Оскільки </a:t>
            </a:r>
            <a:r>
              <a:rPr lang="uk-UA" dirty="0"/>
              <a:t>ці кадри доходять до комутатора, він додає ці підроблені </a:t>
            </a:r>
            <a:r>
              <a:rPr lang="en-US" dirty="0"/>
              <a:t>MAC-</a:t>
            </a:r>
            <a:r>
              <a:rPr lang="uk-UA" dirty="0"/>
              <a:t>адреси в свою таблицю </a:t>
            </a:r>
            <a:r>
              <a:rPr lang="en-US" dirty="0"/>
              <a:t>CAM, </a:t>
            </a:r>
            <a:r>
              <a:rPr lang="uk-UA" dirty="0"/>
              <a:t>записуючи порт, з якого ці кадри </a:t>
            </a:r>
            <a:r>
              <a:rPr lang="uk-UA" dirty="0" smtClean="0"/>
              <a:t>прибутку</a:t>
            </a:r>
            <a:endParaRPr lang="uk-UA" dirty="0"/>
          </a:p>
          <a:p>
            <a:r>
              <a:rPr lang="uk-UA" dirty="0"/>
              <a:t>З часом таблиця переповнюється хибними </a:t>
            </a:r>
            <a:r>
              <a:rPr lang="en-US" dirty="0"/>
              <a:t>MAC-</a:t>
            </a:r>
            <a:r>
              <a:rPr lang="uk-UA" dirty="0"/>
              <a:t>адресами</a:t>
            </a:r>
          </a:p>
          <a:p>
            <a:r>
              <a:rPr lang="uk-UA" dirty="0"/>
              <a:t>В результаті в таблиці </a:t>
            </a:r>
            <a:r>
              <a:rPr lang="en-US" dirty="0"/>
              <a:t>MAC-</a:t>
            </a:r>
            <a:r>
              <a:rPr lang="uk-UA" dirty="0"/>
              <a:t>адрес немає вільного місця для легітимних пристроїв мережі, і тому комутатор ніколи не знайде їх </a:t>
            </a:r>
            <a:r>
              <a:rPr lang="en-US" dirty="0"/>
              <a:t>MAC-</a:t>
            </a:r>
            <a:r>
              <a:rPr lang="uk-UA" dirty="0"/>
              <a:t>адреси в своїй </a:t>
            </a:r>
            <a:r>
              <a:rPr lang="uk-UA" dirty="0" smtClean="0"/>
              <a:t>таблиці</a:t>
            </a:r>
            <a:endParaRPr lang="uk-UA" dirty="0"/>
          </a:p>
          <a:p>
            <a:r>
              <a:rPr lang="uk-UA" dirty="0"/>
              <a:t>Всі кадри тепер направляються на всі порти, що дозволяє зловмисникові отримати доступ до </a:t>
            </a:r>
            <a:r>
              <a:rPr lang="uk-UA" dirty="0" err="1"/>
              <a:t>трафіку</a:t>
            </a:r>
            <a:r>
              <a:rPr lang="uk-UA" dirty="0"/>
              <a:t> для інших </a:t>
            </a:r>
            <a:r>
              <a:rPr lang="uk-UA" dirty="0" smtClean="0"/>
              <a:t>вузлів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6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7" y="270493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Лавинна </a:t>
            </a:r>
            <a:r>
              <a:rPr lang="uk-UA" dirty="0"/>
              <a:t>атака таблиці МАС-адрес</a:t>
            </a:r>
            <a:br>
              <a:rPr lang="uk-UA" dirty="0"/>
            </a:br>
            <a:r>
              <a:rPr lang="uk-UA" dirty="0"/>
              <a:t>(</a:t>
            </a:r>
            <a:r>
              <a:rPr lang="en-US" dirty="0"/>
              <a:t>MAC Address Flooding</a:t>
            </a:r>
            <a:r>
              <a:rPr lang="uk-UA" dirty="0"/>
              <a:t>)</a:t>
            </a:r>
            <a:r>
              <a:rPr lang="en-US" dirty="0" smtClean="0"/>
              <a:t> 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Таблиця заповнюється фіктивними записами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18" y="1771835"/>
            <a:ext cx="5854363" cy="482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317792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Лавинна </a:t>
            </a:r>
            <a:r>
              <a:rPr lang="uk-UA" dirty="0"/>
              <a:t>атака таблиці МАС-адрес</a:t>
            </a:r>
            <a:br>
              <a:rPr lang="uk-UA" dirty="0"/>
            </a:br>
            <a:r>
              <a:rPr lang="uk-UA" dirty="0"/>
              <a:t>(</a:t>
            </a:r>
            <a:r>
              <a:rPr lang="en-US" dirty="0"/>
              <a:t>MAC Address Flooding</a:t>
            </a:r>
            <a:r>
              <a:rPr lang="uk-UA" dirty="0"/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Комутотатор прац</a:t>
            </a:r>
            <a:r>
              <a:rPr lang="uk-UA" dirty="0" smtClean="0"/>
              <a:t>ює як концентратор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18" y="1841124"/>
            <a:ext cx="5854363" cy="468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6" y="286258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DHCP </a:t>
            </a:r>
            <a:r>
              <a:rPr lang="en-US" dirty="0" smtClean="0"/>
              <a:t>Spoofing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644422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DCHP - </a:t>
            </a:r>
            <a:r>
              <a:rPr lang="uk-UA" dirty="0" smtClean="0"/>
              <a:t>це мережевий протокол</a:t>
            </a:r>
            <a:r>
              <a:rPr lang="uk-UA" dirty="0"/>
              <a:t>, який автоматично призначає вузлу </a:t>
            </a:r>
            <a:r>
              <a:rPr lang="uk-UA" dirty="0" smtClean="0"/>
              <a:t>IP-адресу </a:t>
            </a:r>
            <a:r>
              <a:rPr lang="uk-UA" dirty="0"/>
              <a:t>з пулу </a:t>
            </a:r>
            <a:r>
              <a:rPr lang="uk-UA" dirty="0" smtClean="0"/>
              <a:t>DHCP</a:t>
            </a:r>
            <a:endParaRPr lang="en-US" dirty="0" smtClean="0"/>
          </a:p>
          <a:p>
            <a:r>
              <a:rPr lang="uk-UA" dirty="0" smtClean="0"/>
              <a:t>Існує два види </a:t>
            </a:r>
            <a:r>
              <a:rPr lang="en-US" dirty="0" smtClean="0"/>
              <a:t>DHCP </a:t>
            </a:r>
            <a:r>
              <a:rPr lang="uk-UA" dirty="0" smtClean="0"/>
              <a:t>атак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DHCP </a:t>
            </a:r>
            <a:r>
              <a:rPr lang="en-US" dirty="0" smtClean="0"/>
              <a:t>spoofing</a:t>
            </a:r>
            <a:r>
              <a:rPr lang="uk-UA" dirty="0" smtClean="0"/>
              <a:t>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DHCP </a:t>
            </a:r>
            <a:r>
              <a:rPr lang="en-US" dirty="0" smtClean="0"/>
              <a:t>starvation</a:t>
            </a:r>
            <a:r>
              <a:rPr lang="uk-UA" dirty="0" smtClean="0"/>
              <a:t> (</a:t>
            </a:r>
            <a:r>
              <a:rPr lang="uk-UA" dirty="0" smtClean="0"/>
              <a:t>атаки </a:t>
            </a:r>
            <a:r>
              <a:rPr lang="uk-UA" dirty="0"/>
              <a:t>виснаження </a:t>
            </a:r>
            <a:r>
              <a:rPr lang="uk-UA" dirty="0" smtClean="0"/>
              <a:t>ресурсів)</a:t>
            </a:r>
            <a:endParaRPr lang="en-US" dirty="0" smtClean="0"/>
          </a:p>
          <a:p>
            <a:r>
              <a:rPr lang="uk-UA" dirty="0" smtClean="0"/>
              <a:t>При DHCP-</a:t>
            </a:r>
            <a:r>
              <a:rPr lang="uk-UA" dirty="0" err="1" smtClean="0"/>
              <a:t>спуфінгу</a:t>
            </a:r>
            <a:r>
              <a:rPr lang="uk-UA" dirty="0" smtClean="0"/>
              <a:t> </a:t>
            </a:r>
            <a:r>
              <a:rPr lang="uk-UA" dirty="0"/>
              <a:t>зловмисник налаштовує в мережі несправжній DHCP-сервер, щоб видавати для клієнтів DHCP-адреси</a:t>
            </a:r>
            <a:endParaRPr lang="en-US" dirty="0" smtClean="0"/>
          </a:p>
          <a:p>
            <a:r>
              <a:rPr lang="uk-UA" dirty="0"/>
              <a:t>З</a:t>
            </a:r>
            <a:r>
              <a:rPr lang="uk-UA" dirty="0" smtClean="0"/>
              <a:t>ловмисник </a:t>
            </a:r>
            <a:r>
              <a:rPr lang="uk-UA" dirty="0"/>
              <a:t>створює лавинну розсилку з DHCP-запитів на DHCP-сервер, щоб використати всі доступні IP-адреси, які може призначити сервер </a:t>
            </a:r>
            <a:r>
              <a:rPr lang="uk-UA" dirty="0" smtClean="0"/>
              <a:t>DHCP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7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6" y="1724617"/>
            <a:ext cx="7083779" cy="4918222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2319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Spoofing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DHCP</a:t>
            </a:r>
            <a:r>
              <a:rPr lang="en-US" dirty="0" smtClean="0"/>
              <a:t> Spoof Attack</a:t>
            </a:r>
          </a:p>
        </p:txBody>
      </p:sp>
    </p:spTree>
    <p:extLst>
      <p:ext uri="{BB962C8B-B14F-4D97-AF65-F5344CB8AC3E}">
        <p14:creationId xmlns:p14="http://schemas.microsoft.com/office/powerpoint/2010/main" val="137062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7" y="302024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CDP </a:t>
            </a:r>
            <a:r>
              <a:rPr lang="uk-UA" dirty="0" smtClean="0"/>
              <a:t>атака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CDP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smtClean="0"/>
              <a:t>layer 2 Cisco proprietary protocol used to discover </a:t>
            </a:r>
            <a:r>
              <a:rPr lang="en-US" dirty="0"/>
              <a:t>other Cisco devices that are directly </a:t>
            </a:r>
            <a:r>
              <a:rPr lang="en-US" dirty="0" smtClean="0"/>
              <a:t>connected</a:t>
            </a:r>
          </a:p>
          <a:p>
            <a:r>
              <a:rPr lang="en-US" dirty="0" smtClean="0"/>
              <a:t>It is designed to allow </a:t>
            </a:r>
            <a:r>
              <a:rPr lang="en-US" dirty="0"/>
              <a:t>the devices to auto-configure their </a:t>
            </a:r>
            <a:r>
              <a:rPr lang="en-US" dirty="0" smtClean="0"/>
              <a:t>connections</a:t>
            </a:r>
          </a:p>
          <a:p>
            <a:r>
              <a:rPr lang="en-US" dirty="0" smtClean="0"/>
              <a:t>If an attacker is listening to </a:t>
            </a:r>
            <a:r>
              <a:rPr lang="en-US" dirty="0" err="1" smtClean="0"/>
              <a:t>CDP</a:t>
            </a:r>
            <a:r>
              <a:rPr lang="en-US" dirty="0" smtClean="0"/>
              <a:t> messages, it could learn important information such as device model, version of software running</a:t>
            </a:r>
          </a:p>
          <a:p>
            <a:r>
              <a:rPr lang="en-US" dirty="0" smtClean="0"/>
              <a:t>Cisco recommends disabling </a:t>
            </a:r>
            <a:r>
              <a:rPr lang="en-US" dirty="0" err="1" smtClean="0"/>
              <a:t>CDP</a:t>
            </a:r>
            <a:r>
              <a:rPr lang="en-US" dirty="0" smtClean="0"/>
              <a:t> when not in use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46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ja-JP" smtClean="0"/>
              <a:t>Початкова конфігурація комутатора</a:t>
            </a:r>
            <a:endParaRPr lang="en-US" altLang="uk-UA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uk-UA" smtClean="0"/>
          </a:p>
          <a:p>
            <a:pPr>
              <a:buFont typeface="Symbol" pitchFamily="18" charset="2"/>
              <a:buChar char=""/>
            </a:pPr>
            <a:endParaRPr lang="en-US" altLang="uk-UA" smtClean="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2605088"/>
            <a:ext cx="5694362" cy="369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86258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Telnet</a:t>
            </a:r>
            <a:r>
              <a:rPr lang="uk-UA" dirty="0" smtClean="0"/>
              <a:t> атака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As mentioned the Telnet </a:t>
            </a:r>
            <a:r>
              <a:rPr lang="en-US" dirty="0"/>
              <a:t>protocol is </a:t>
            </a:r>
            <a:r>
              <a:rPr lang="en-US" dirty="0" smtClean="0"/>
              <a:t>insecure and should be replaced by </a:t>
            </a:r>
            <a:r>
              <a:rPr lang="en-US" dirty="0" err="1" smtClean="0"/>
              <a:t>SSH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Although, an attacker can use Telnet as part of other attacks</a:t>
            </a:r>
          </a:p>
          <a:p>
            <a:r>
              <a:rPr lang="en-US" dirty="0" smtClean="0"/>
              <a:t>Two of these attacks are Brute Force Password Attack and Telnet DOS Attack</a:t>
            </a:r>
          </a:p>
          <a:p>
            <a:r>
              <a:rPr lang="en-US" dirty="0" smtClean="0"/>
              <a:t>When passwords can’t be captured, attackers will try as many combinations of characters as possible. This attempt to guess the password is known as brute force password attack.</a:t>
            </a:r>
          </a:p>
          <a:p>
            <a:r>
              <a:rPr lang="en-US" dirty="0" smtClean="0"/>
              <a:t>Telnet can be used to test the guessed password against the system.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062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7" y="238961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Telnet</a:t>
            </a:r>
            <a:r>
              <a:rPr lang="uk-UA" dirty="0" smtClean="0"/>
              <a:t> атака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In </a:t>
            </a:r>
            <a:r>
              <a:rPr lang="en-US" dirty="0"/>
              <a:t>a Telnet </a:t>
            </a:r>
            <a:r>
              <a:rPr lang="en-US" dirty="0" err="1"/>
              <a:t>DoS</a:t>
            </a:r>
            <a:r>
              <a:rPr lang="en-US" dirty="0"/>
              <a:t> attack, the attacker exploits a flaw in the Telnet server software running on the switch that renders the Telnet service </a:t>
            </a:r>
            <a:r>
              <a:rPr lang="en-US" dirty="0" smtClean="0"/>
              <a:t>unavailable.</a:t>
            </a:r>
          </a:p>
          <a:p>
            <a:r>
              <a:rPr lang="en-US" dirty="0" smtClean="0"/>
              <a:t>This </a:t>
            </a:r>
            <a:r>
              <a:rPr lang="en-US" dirty="0"/>
              <a:t>sort of attack prevents an administrator from remotely accessing switch management </a:t>
            </a:r>
            <a:r>
              <a:rPr lang="en-US" dirty="0" smtClean="0"/>
              <a:t>functions.</a:t>
            </a:r>
          </a:p>
          <a:p>
            <a:r>
              <a:rPr lang="en-US" dirty="0" smtClean="0"/>
              <a:t>This </a:t>
            </a:r>
            <a:r>
              <a:rPr lang="en-US" dirty="0"/>
              <a:t>can be combined with other direct attacks on the network as part of a coordinated attempt to prevent the network administrator from accessing core devices during the breach.</a:t>
            </a:r>
          </a:p>
          <a:p>
            <a:r>
              <a:rPr lang="en-US" dirty="0"/>
              <a:t>Vulnerabilities in the Telnet service that permit </a:t>
            </a:r>
            <a:r>
              <a:rPr lang="en-US" dirty="0" err="1"/>
              <a:t>DoS</a:t>
            </a:r>
            <a:r>
              <a:rPr lang="en-US" dirty="0"/>
              <a:t> attacks to occur are usually addressed in security patches that are included in newer Cisco </a:t>
            </a:r>
            <a:r>
              <a:rPr lang="en-US" dirty="0" err="1"/>
              <a:t>IOS</a:t>
            </a:r>
            <a:r>
              <a:rPr lang="en-US" dirty="0"/>
              <a:t> revisions.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74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54727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10 </a:t>
            </a:r>
            <a:r>
              <a:rPr lang="uk-UA" dirty="0" smtClean="0"/>
              <a:t>практичних рекомендацій з безпеки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uk-UA" dirty="0" smtClean="0"/>
              <a:t>Розробити </a:t>
            </a:r>
            <a:r>
              <a:rPr lang="uk-UA" dirty="0"/>
              <a:t>політику забезпечення безпеки для </a:t>
            </a:r>
            <a:r>
              <a:rPr lang="uk-UA" dirty="0" smtClean="0"/>
              <a:t>компанії</a:t>
            </a:r>
            <a:endParaRPr lang="uk-UA" dirty="0"/>
          </a:p>
          <a:p>
            <a:pPr lvl="0"/>
            <a:r>
              <a:rPr lang="uk-UA" dirty="0"/>
              <a:t>В</a:t>
            </a:r>
            <a:r>
              <a:rPr lang="uk-UA" dirty="0" smtClean="0"/>
              <a:t>имкнути </a:t>
            </a:r>
            <a:r>
              <a:rPr lang="uk-UA" dirty="0"/>
              <a:t>сервіси і порти, що не використовуються;</a:t>
            </a:r>
          </a:p>
          <a:p>
            <a:pPr lvl="0"/>
            <a:r>
              <a:rPr lang="uk-UA" dirty="0" smtClean="0"/>
              <a:t>Використовувати </a:t>
            </a:r>
            <a:r>
              <a:rPr lang="uk-UA" dirty="0"/>
              <a:t>надійні паролі і регулярно їх </a:t>
            </a:r>
            <a:r>
              <a:rPr lang="uk-UA" dirty="0" smtClean="0"/>
              <a:t>змінювати</a:t>
            </a:r>
            <a:endParaRPr lang="uk-UA" dirty="0"/>
          </a:p>
          <a:p>
            <a:pPr lvl="0"/>
            <a:r>
              <a:rPr lang="uk-UA" dirty="0"/>
              <a:t>О</a:t>
            </a:r>
            <a:r>
              <a:rPr lang="uk-UA" dirty="0" smtClean="0"/>
              <a:t>бмежити </a:t>
            </a:r>
            <a:r>
              <a:rPr lang="uk-UA" dirty="0"/>
              <a:t>фізичний доступ до </a:t>
            </a:r>
            <a:r>
              <a:rPr lang="uk-UA" dirty="0" smtClean="0"/>
              <a:t>пристроїв</a:t>
            </a:r>
            <a:endParaRPr lang="uk-UA" dirty="0"/>
          </a:p>
          <a:p>
            <a:pPr lvl="0"/>
            <a:r>
              <a:rPr lang="uk-UA" dirty="0" smtClean="0"/>
              <a:t>Використовувати HTTPS </a:t>
            </a:r>
            <a:r>
              <a:rPr lang="uk-UA" dirty="0"/>
              <a:t>замість </a:t>
            </a:r>
            <a:r>
              <a:rPr lang="uk-UA" dirty="0" smtClean="0"/>
              <a:t>HTTP</a:t>
            </a:r>
          </a:p>
          <a:p>
            <a:pPr lvl="0"/>
            <a:r>
              <a:rPr lang="uk-UA" dirty="0"/>
              <a:t>Р</a:t>
            </a:r>
            <a:r>
              <a:rPr lang="uk-UA" dirty="0" smtClean="0"/>
              <a:t>егулярно </a:t>
            </a:r>
            <a:r>
              <a:rPr lang="uk-UA" dirty="0"/>
              <a:t>виконувати резервне копіювання даних і перевіряти резервні файли</a:t>
            </a:r>
            <a:r>
              <a:rPr lang="uk-UA" dirty="0" smtClean="0"/>
              <a:t>;.</a:t>
            </a:r>
            <a:endParaRPr lang="uk-UA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19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54727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10 </a:t>
            </a:r>
            <a:r>
              <a:rPr lang="uk-UA" dirty="0" smtClean="0"/>
              <a:t>практичних рекомендацій з безпеки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uk-UA" dirty="0"/>
              <a:t>Р</a:t>
            </a:r>
            <a:r>
              <a:rPr lang="uk-UA" dirty="0" smtClean="0"/>
              <a:t>озказати </a:t>
            </a:r>
            <a:r>
              <a:rPr lang="uk-UA" dirty="0"/>
              <a:t>співробітникам про технології </a:t>
            </a:r>
            <a:r>
              <a:rPr lang="uk-UA" dirty="0" smtClean="0"/>
              <a:t>атак з використанням соціальної інженерії</a:t>
            </a:r>
            <a:endParaRPr lang="uk-UA" dirty="0"/>
          </a:p>
          <a:p>
            <a:pPr lvl="0"/>
            <a:r>
              <a:rPr lang="uk-UA" dirty="0"/>
              <a:t>З</a:t>
            </a:r>
            <a:r>
              <a:rPr lang="uk-UA" dirty="0" smtClean="0"/>
              <a:t>ашифровувати </a:t>
            </a:r>
            <a:r>
              <a:rPr lang="uk-UA" dirty="0"/>
              <a:t>і захищати паролем вразливі </a:t>
            </a:r>
            <a:r>
              <a:rPr lang="uk-UA" dirty="0" smtClean="0"/>
              <a:t>дані</a:t>
            </a:r>
            <a:endParaRPr lang="uk-UA" dirty="0"/>
          </a:p>
          <a:p>
            <a:pPr lvl="0"/>
            <a:r>
              <a:rPr lang="uk-UA" dirty="0"/>
              <a:t>З</a:t>
            </a:r>
            <a:r>
              <a:rPr lang="uk-UA" dirty="0" smtClean="0"/>
              <a:t>абезпечувати </a:t>
            </a:r>
            <a:r>
              <a:rPr lang="uk-UA" dirty="0"/>
              <a:t>безпеку на програмному та апаратному рівнях, наприклад встановити </a:t>
            </a:r>
            <a:r>
              <a:rPr lang="uk-UA" dirty="0" smtClean="0"/>
              <a:t>брандмауери</a:t>
            </a:r>
            <a:endParaRPr lang="uk-UA" dirty="0"/>
          </a:p>
          <a:p>
            <a:pPr lvl="0"/>
            <a:r>
              <a:rPr lang="uk-UA" dirty="0"/>
              <a:t>Р</a:t>
            </a:r>
            <a:r>
              <a:rPr lang="uk-UA" dirty="0" smtClean="0"/>
              <a:t>егулярно </a:t>
            </a:r>
            <a:r>
              <a:rPr lang="uk-UA" dirty="0" err="1"/>
              <a:t>оновлювате</a:t>
            </a:r>
            <a:r>
              <a:rPr lang="uk-UA" dirty="0"/>
              <a:t> ПЗ, встановлювати виправлення </a:t>
            </a:r>
            <a:r>
              <a:rPr lang="uk-UA" dirty="0" smtClean="0"/>
              <a:t>безпеки</a:t>
            </a:r>
            <a:endParaRPr lang="uk-UA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24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07431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Засоби </a:t>
            </a:r>
            <a:r>
              <a:rPr lang="uk-UA" dirty="0"/>
              <a:t>мережевої безпеки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Інструменти </a:t>
            </a:r>
            <a:r>
              <a:rPr lang="uk-UA" dirty="0"/>
              <a:t>мережевої безпеки вкрай важливі для мережевого </a:t>
            </a:r>
            <a:r>
              <a:rPr lang="uk-UA" dirty="0" smtClean="0"/>
              <a:t>адміністратора</a:t>
            </a:r>
            <a:endParaRPr lang="uk-UA" dirty="0"/>
          </a:p>
          <a:p>
            <a:r>
              <a:rPr lang="uk-UA" dirty="0"/>
              <a:t>Дані інструменти дозволяють адміністратору протестувати дію застосованих заходів </a:t>
            </a:r>
            <a:r>
              <a:rPr lang="uk-UA" dirty="0" smtClean="0"/>
              <a:t>безпеки</a:t>
            </a:r>
            <a:endParaRPr lang="uk-UA" dirty="0"/>
          </a:p>
          <a:p>
            <a:r>
              <a:rPr lang="uk-UA" dirty="0"/>
              <a:t>Адміністратор може симулювати атаку на мережу і проаналізувати </a:t>
            </a:r>
            <a:r>
              <a:rPr lang="uk-UA" dirty="0" smtClean="0"/>
              <a:t>результати</a:t>
            </a:r>
            <a:endParaRPr lang="uk-UA" dirty="0"/>
          </a:p>
          <a:p>
            <a:r>
              <a:rPr lang="uk-UA" dirty="0" smtClean="0"/>
              <a:t>Аудит </a:t>
            </a:r>
            <a:r>
              <a:rPr lang="uk-UA" dirty="0"/>
              <a:t>засобів захисту і тестування на проникнення - це дві основні </a:t>
            </a:r>
            <a:r>
              <a:rPr lang="uk-UA" dirty="0" smtClean="0"/>
              <a:t>функції інструментів </a:t>
            </a:r>
            <a:r>
              <a:rPr lang="uk-UA" dirty="0"/>
              <a:t>мережевої </a:t>
            </a:r>
            <a:r>
              <a:rPr lang="uk-UA" dirty="0" smtClean="0"/>
              <a:t>безпеки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85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7" y="191665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Засоби </a:t>
            </a:r>
            <a:r>
              <a:rPr lang="uk-UA" dirty="0"/>
              <a:t>мережевої безпеки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dirty="0" err="1" smtClean="0"/>
              <a:t>Інструменти</a:t>
            </a:r>
            <a:r>
              <a:rPr lang="ru-RU" dirty="0" smtClean="0"/>
              <a:t> </a:t>
            </a:r>
            <a:r>
              <a:rPr lang="ru-RU" dirty="0" err="1"/>
              <a:t>мережевої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застосувати</a:t>
            </a:r>
            <a:r>
              <a:rPr lang="ru-RU" dirty="0"/>
              <a:t> для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 smtClean="0"/>
              <a:t>мережі</a:t>
            </a:r>
            <a:endParaRPr lang="ru-RU" dirty="0"/>
          </a:p>
          <a:p>
            <a:r>
              <a:rPr lang="ru-RU" dirty="0" err="1"/>
              <a:t>Здійснюючи</a:t>
            </a:r>
            <a:r>
              <a:rPr lang="ru-RU" dirty="0"/>
              <a:t> </a:t>
            </a:r>
            <a:r>
              <a:rPr lang="ru-RU" dirty="0" err="1" smtClean="0"/>
              <a:t>моніторинг</a:t>
            </a:r>
            <a:r>
              <a:rPr lang="ru-RU" dirty="0" smtClean="0"/>
              <a:t> </a:t>
            </a:r>
            <a:r>
              <a:rPr lang="ru-RU" dirty="0" err="1" smtClean="0"/>
              <a:t>мережі</a:t>
            </a:r>
            <a:r>
              <a:rPr lang="ru-RU" dirty="0" smtClean="0"/>
              <a:t>, </a:t>
            </a:r>
            <a:r>
              <a:rPr lang="ru-RU" dirty="0" err="1"/>
              <a:t>адміністратор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, до </a:t>
            </a:r>
            <a:r>
              <a:rPr lang="ru-RU" dirty="0" err="1"/>
              <a:t>якого</a:t>
            </a:r>
            <a:r>
              <a:rPr lang="ru-RU" dirty="0"/>
              <a:t> типу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зловмисник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отримати</a:t>
            </a:r>
            <a:r>
              <a:rPr lang="ru-RU" dirty="0"/>
              <a:t> </a:t>
            </a:r>
            <a:r>
              <a:rPr lang="ru-RU" dirty="0" smtClean="0"/>
              <a:t>доступ</a:t>
            </a:r>
            <a:endParaRPr lang="ru-RU" dirty="0"/>
          </a:p>
          <a:p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організувавши</a:t>
            </a:r>
            <a:r>
              <a:rPr lang="ru-RU" dirty="0"/>
              <a:t> атаку і </a:t>
            </a:r>
            <a:r>
              <a:rPr lang="ru-RU" dirty="0" err="1"/>
              <a:t>переповнивши</a:t>
            </a:r>
            <a:r>
              <a:rPr lang="ru-RU" dirty="0"/>
              <a:t> </a:t>
            </a:r>
            <a:r>
              <a:rPr lang="ru-RU" dirty="0" err="1"/>
              <a:t>таблицю</a:t>
            </a:r>
            <a:r>
              <a:rPr lang="ru-RU" dirty="0"/>
              <a:t> MAC-адрес </a:t>
            </a:r>
            <a:r>
              <a:rPr lang="ru-RU" dirty="0" err="1"/>
              <a:t>комутатора</a:t>
            </a:r>
            <a:r>
              <a:rPr lang="ru-RU" dirty="0"/>
              <a:t>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лавинної</a:t>
            </a:r>
            <a:r>
              <a:rPr lang="ru-RU" dirty="0"/>
              <a:t> </a:t>
            </a:r>
            <a:r>
              <a:rPr lang="ru-RU" dirty="0" err="1"/>
              <a:t>розсилки</a:t>
            </a:r>
            <a:r>
              <a:rPr lang="ru-RU" dirty="0"/>
              <a:t>, </a:t>
            </a:r>
            <a:r>
              <a:rPr lang="ru-RU" dirty="0" err="1"/>
              <a:t>адміністратор</a:t>
            </a:r>
            <a:r>
              <a:rPr lang="ru-RU" dirty="0"/>
              <a:t> </a:t>
            </a:r>
            <a:r>
              <a:rPr lang="ru-RU" dirty="0" err="1"/>
              <a:t>дізнається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з </a:t>
            </a:r>
            <a:r>
              <a:rPr lang="ru-RU" dirty="0" err="1"/>
              <a:t>портів</a:t>
            </a:r>
            <a:r>
              <a:rPr lang="ru-RU" dirty="0"/>
              <a:t> </a:t>
            </a:r>
            <a:r>
              <a:rPr lang="ru-RU" dirty="0" err="1"/>
              <a:t>комутатора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вразливий</a:t>
            </a:r>
            <a:r>
              <a:rPr lang="ru-RU" dirty="0"/>
              <a:t> для </a:t>
            </a:r>
            <a:r>
              <a:rPr lang="ru-RU" dirty="0" err="1"/>
              <a:t>лавинної</a:t>
            </a:r>
            <a:r>
              <a:rPr lang="ru-RU" dirty="0"/>
              <a:t> </a:t>
            </a:r>
            <a:r>
              <a:rPr lang="ru-RU" dirty="0" err="1"/>
              <a:t>розсилки</a:t>
            </a:r>
            <a:r>
              <a:rPr lang="ru-RU" dirty="0"/>
              <a:t>, і </a:t>
            </a:r>
            <a:r>
              <a:rPr lang="ru-RU" dirty="0" err="1"/>
              <a:t>прийме</a:t>
            </a:r>
            <a:r>
              <a:rPr lang="ru-RU" dirty="0"/>
              <a:t> </a:t>
            </a:r>
            <a:r>
              <a:rPr lang="ru-RU" dirty="0" err="1"/>
              <a:t>відповідні</a:t>
            </a:r>
            <a:r>
              <a:rPr lang="ru-RU" dirty="0"/>
              <a:t> </a:t>
            </a:r>
            <a:r>
              <a:rPr lang="ru-RU" dirty="0" smtClean="0"/>
              <a:t>заходи</a:t>
            </a:r>
            <a:endParaRPr lang="ru-RU" dirty="0"/>
          </a:p>
          <a:p>
            <a:r>
              <a:rPr lang="ru-RU" dirty="0" err="1"/>
              <a:t>Інструменти</a:t>
            </a:r>
            <a:r>
              <a:rPr lang="ru-RU" dirty="0"/>
              <a:t> </a:t>
            </a:r>
            <a:r>
              <a:rPr lang="ru-RU" dirty="0" err="1"/>
              <a:t>мережевої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застосовуються</a:t>
            </a:r>
            <a:r>
              <a:rPr lang="ru-RU" dirty="0"/>
              <a:t> для </a:t>
            </a:r>
            <a:r>
              <a:rPr lang="ru-RU" dirty="0" err="1"/>
              <a:t>тестування</a:t>
            </a:r>
            <a:r>
              <a:rPr lang="ru-RU" dirty="0"/>
              <a:t> на </a:t>
            </a:r>
            <a:r>
              <a:rPr lang="ru-RU" dirty="0" err="1"/>
              <a:t>проникнення</a:t>
            </a:r>
            <a:r>
              <a:rPr lang="ru-RU" dirty="0"/>
              <a:t> в </a:t>
            </a:r>
            <a:r>
              <a:rPr lang="ru-RU" dirty="0" smtClean="0"/>
              <a:t>мережу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63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7" y="175899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Засоби </a:t>
            </a:r>
            <a:r>
              <a:rPr lang="uk-UA" dirty="0"/>
              <a:t>мережевої безпеки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ru-RU" dirty="0" err="1" smtClean="0"/>
              <a:t>Симулювання</a:t>
            </a:r>
            <a:r>
              <a:rPr lang="ru-RU" dirty="0" smtClean="0"/>
              <a:t> атаки для </a:t>
            </a:r>
            <a:r>
              <a:rPr lang="ru-RU" dirty="0" err="1"/>
              <a:t>п</a:t>
            </a:r>
            <a:r>
              <a:rPr lang="ru-RU" dirty="0" err="1" smtClean="0"/>
              <a:t>роникнення</a:t>
            </a:r>
            <a:r>
              <a:rPr lang="ru-RU" dirty="0" smtClean="0"/>
              <a:t> </a:t>
            </a:r>
            <a:r>
              <a:rPr lang="ru-RU" dirty="0"/>
              <a:t>в </a:t>
            </a:r>
            <a:r>
              <a:rPr lang="ru-RU" dirty="0" smtClean="0"/>
              <a:t>мережу</a:t>
            </a:r>
            <a:endParaRPr lang="ru-RU" dirty="0"/>
          </a:p>
          <a:p>
            <a:r>
              <a:rPr lang="ru-RU" dirty="0" err="1" smtClean="0"/>
              <a:t>Допомагають</a:t>
            </a:r>
            <a:r>
              <a:rPr lang="ru-RU" dirty="0" smtClean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 smtClean="0"/>
              <a:t>вразливості</a:t>
            </a:r>
            <a:r>
              <a:rPr lang="ru-RU" dirty="0" smtClean="0"/>
              <a:t> </a:t>
            </a:r>
            <a:r>
              <a:rPr lang="ru-RU" dirty="0" err="1"/>
              <a:t>мережі</a:t>
            </a:r>
            <a:r>
              <a:rPr lang="ru-RU" dirty="0"/>
              <a:t> для </a:t>
            </a:r>
            <a:r>
              <a:rPr lang="ru-RU" dirty="0" err="1"/>
              <a:t>реальної</a:t>
            </a:r>
            <a:r>
              <a:rPr lang="ru-RU" dirty="0"/>
              <a:t> атаки.</a:t>
            </a:r>
          </a:p>
          <a:p>
            <a:r>
              <a:rPr lang="ru-RU" dirty="0"/>
              <a:t>За результатами тесту на </a:t>
            </a:r>
            <a:r>
              <a:rPr lang="ru-RU" dirty="0" err="1"/>
              <a:t>проникнення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визначити</a:t>
            </a:r>
            <a:r>
              <a:rPr lang="ru-RU" dirty="0"/>
              <a:t> </a:t>
            </a:r>
            <a:r>
              <a:rPr lang="ru-RU" dirty="0" err="1"/>
              <a:t>слабкі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</a:t>
            </a:r>
            <a:r>
              <a:rPr lang="ru-RU" dirty="0" err="1"/>
              <a:t>конфігурації</a:t>
            </a:r>
            <a:r>
              <a:rPr lang="ru-RU" dirty="0"/>
              <a:t> </a:t>
            </a:r>
            <a:r>
              <a:rPr lang="ru-RU" dirty="0" err="1"/>
              <a:t>мережевих</a:t>
            </a:r>
            <a:r>
              <a:rPr lang="ru-RU" dirty="0"/>
              <a:t> </a:t>
            </a:r>
            <a:r>
              <a:rPr lang="ru-RU" dirty="0" err="1"/>
              <a:t>пристроїв</a:t>
            </a:r>
            <a:r>
              <a:rPr lang="ru-RU" dirty="0"/>
              <a:t>.</a:t>
            </a:r>
          </a:p>
          <a:p>
            <a:r>
              <a:rPr lang="ru-RU" dirty="0" err="1"/>
              <a:t>Подібна</a:t>
            </a:r>
            <a:r>
              <a:rPr lang="ru-RU" dirty="0"/>
              <a:t>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своєчасно</a:t>
            </a:r>
            <a:r>
              <a:rPr lang="ru-RU" dirty="0"/>
              <a:t> провести </a:t>
            </a:r>
            <a:r>
              <a:rPr lang="ru-RU" dirty="0" err="1"/>
              <a:t>необхідні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пристрої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стійкими</a:t>
            </a:r>
            <a:r>
              <a:rPr lang="ru-RU" dirty="0"/>
              <a:t> до </a:t>
            </a:r>
            <a:r>
              <a:rPr lang="ru-RU" dirty="0" smtClean="0"/>
              <a:t>атак</a:t>
            </a:r>
            <a:endParaRPr lang="ru-RU" dirty="0"/>
          </a:p>
          <a:p>
            <a:r>
              <a:rPr lang="ru-RU" dirty="0" err="1"/>
              <a:t>Однак</a:t>
            </a:r>
            <a:r>
              <a:rPr lang="ru-RU" dirty="0"/>
              <a:t> </a:t>
            </a:r>
            <a:r>
              <a:rPr lang="ru-RU" dirty="0" err="1"/>
              <a:t>даний</a:t>
            </a:r>
            <a:r>
              <a:rPr lang="ru-RU" dirty="0"/>
              <a:t> тип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пошкодити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 і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проводити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в </a:t>
            </a:r>
            <a:r>
              <a:rPr lang="ru-RU" dirty="0" err="1"/>
              <a:t>контрольованих</a:t>
            </a:r>
            <a:r>
              <a:rPr lang="ru-RU" dirty="0"/>
              <a:t> </a:t>
            </a:r>
            <a:r>
              <a:rPr lang="ru-RU" dirty="0" err="1" smtClean="0"/>
              <a:t>умовах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05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39" y="1735696"/>
            <a:ext cx="6716063" cy="4925113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918" y="223196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Безпека портів комутатора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Заборона портів що не </a:t>
            </a:r>
            <a:r>
              <a:rPr lang="uk-UA" dirty="0" err="1" smtClean="0"/>
              <a:t>викоримтовуються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99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68" y="1880836"/>
            <a:ext cx="6078744" cy="4925113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50" y="223196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/>
              <a:t>DHCP</a:t>
            </a:r>
            <a:r>
              <a:rPr lang="en-US" dirty="0" smtClean="0"/>
              <a:t> Snooping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DHCP Snooping </a:t>
            </a:r>
            <a:r>
              <a:rPr lang="uk-UA" dirty="0" smtClean="0"/>
              <a:t>визначає який порт комутатора може відповідати на </a:t>
            </a:r>
            <a:r>
              <a:rPr lang="en-US" dirty="0" smtClean="0"/>
              <a:t>DHCP </a:t>
            </a:r>
            <a:r>
              <a:rPr lang="uk-UA" dirty="0"/>
              <a:t>з</a:t>
            </a:r>
            <a:r>
              <a:rPr lang="uk-UA" dirty="0" smtClean="0"/>
              <a:t>апит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33" y="4725473"/>
            <a:ext cx="3818659" cy="164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257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21" y="238961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Безпека </a:t>
            </a:r>
            <a:r>
              <a:rPr lang="uk-UA" dirty="0"/>
              <a:t>портів комутатора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Дана </a:t>
            </a:r>
            <a:r>
              <a:rPr lang="uk-UA" dirty="0"/>
              <a:t>функція обмежує кількість допустимих МАС-адрес на один </a:t>
            </a:r>
            <a:r>
              <a:rPr lang="uk-UA" dirty="0" smtClean="0"/>
              <a:t>порт</a:t>
            </a:r>
            <a:endParaRPr lang="uk-UA" dirty="0"/>
          </a:p>
          <a:p>
            <a:r>
              <a:rPr lang="uk-UA" dirty="0"/>
              <a:t>Дозволяє доступ для МАС-адрес санкціонованих пристроїв і забороняє доступ для решти </a:t>
            </a:r>
            <a:r>
              <a:rPr lang="uk-UA" dirty="0" smtClean="0"/>
              <a:t>МАС-адрес</a:t>
            </a:r>
            <a:endParaRPr lang="uk-UA" dirty="0"/>
          </a:p>
          <a:p>
            <a:r>
              <a:rPr lang="uk-UA" dirty="0"/>
              <a:t>Всі інші спроби підключитися з невідомих </a:t>
            </a:r>
            <a:r>
              <a:rPr lang="en-US" dirty="0"/>
              <a:t>MAC-</a:t>
            </a:r>
            <a:r>
              <a:rPr lang="uk-UA" dirty="0"/>
              <a:t>адрес викличуть порушення безпеки.</a:t>
            </a:r>
          </a:p>
          <a:p>
            <a:r>
              <a:rPr lang="uk-UA" dirty="0"/>
              <a:t>Захист </a:t>
            </a:r>
            <a:r>
              <a:rPr lang="en-US" dirty="0"/>
              <a:t>MAC-</a:t>
            </a:r>
            <a:r>
              <a:rPr lang="uk-UA" dirty="0"/>
              <a:t>адреси можна налаштувати кількома </a:t>
            </a:r>
            <a:r>
              <a:rPr lang="uk-UA" dirty="0" smtClean="0"/>
              <a:t>способами:</a:t>
            </a:r>
            <a:endParaRPr lang="uk-UA" dirty="0"/>
          </a:p>
          <a:p>
            <a:r>
              <a:rPr lang="uk-UA" sz="2000" dirty="0" smtClean="0"/>
              <a:t>Статичні </a:t>
            </a:r>
            <a:r>
              <a:rPr lang="uk-UA" sz="2000" dirty="0"/>
              <a:t>захищені </a:t>
            </a:r>
            <a:r>
              <a:rPr lang="en-US" sz="2000" dirty="0"/>
              <a:t>MAC-</a:t>
            </a:r>
            <a:r>
              <a:rPr lang="uk-UA" sz="2000" dirty="0"/>
              <a:t>адреси</a:t>
            </a:r>
          </a:p>
          <a:p>
            <a:r>
              <a:rPr lang="uk-UA" sz="2000" dirty="0"/>
              <a:t>Динамічні захищені </a:t>
            </a:r>
            <a:r>
              <a:rPr lang="en-US" sz="2000" dirty="0"/>
              <a:t>MAC-</a:t>
            </a:r>
            <a:r>
              <a:rPr lang="uk-UA" sz="2000" dirty="0"/>
              <a:t>адреси</a:t>
            </a:r>
          </a:p>
          <a:p>
            <a:r>
              <a:rPr lang="uk-UA" sz="2000" dirty="0"/>
              <a:t>Прикріплені захищені </a:t>
            </a:r>
            <a:r>
              <a:rPr lang="en-US" sz="2000" dirty="0"/>
              <a:t>MAC-</a:t>
            </a:r>
            <a:r>
              <a:rPr lang="uk-UA" sz="2000" dirty="0"/>
              <a:t>адреси</a:t>
            </a:r>
            <a:endParaRPr lang="en-US" sz="2000" dirty="0"/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9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22741"/>
            <a:ext cx="8986345" cy="838200"/>
          </a:xfrm>
        </p:spPr>
        <p:txBody>
          <a:bodyPr/>
          <a:lstStyle/>
          <a:p>
            <a:pPr algn="ctr" defTabSz="814365"/>
            <a:r>
              <a:rPr lang="uk-UA" altLang="ja-JP" sz="2800" dirty="0" smtClean="0"/>
              <a:t>Послідовність </a:t>
            </a:r>
            <a:r>
              <a:rPr lang="uk-UA" altLang="ja-JP" sz="2800" dirty="0"/>
              <a:t>завантаження комутаторів</a:t>
            </a:r>
            <a:r>
              <a:rPr lang="en-CA" altLang="ja-JP" sz="2800" dirty="0">
                <a:ea typeface="ＭＳ Ｐゴシック" charset="-128"/>
              </a:rPr>
              <a:t> Cisco</a:t>
            </a:r>
            <a:r>
              <a:rPr lang="en-US" altLang="uk-UA" sz="2800" dirty="0"/>
              <a:t/>
            </a:r>
            <a:br>
              <a:rPr lang="en-US" altLang="uk-UA" sz="2800" dirty="0"/>
            </a:br>
            <a:endParaRPr lang="ru-RU" sz="29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00" y="1651688"/>
            <a:ext cx="8240713" cy="5117412"/>
          </a:xfrm>
        </p:spPr>
        <p:txBody>
          <a:bodyPr/>
          <a:lstStyle/>
          <a:p>
            <a:pPr marL="457200" indent="-457200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AutoNum type="arabicPeriod"/>
            </a:pPr>
            <a:r>
              <a:rPr lang="uk-UA" sz="2400" b="0" i="0" dirty="0" smtClean="0">
                <a:solidFill>
                  <a:srgbClr val="000000"/>
                </a:solidFill>
                <a:latin typeface="Arial"/>
              </a:rPr>
              <a:t>Процедура POST</a:t>
            </a:r>
            <a:endParaRPr lang="uk-UA" dirty="0" smtClean="0"/>
          </a:p>
          <a:p>
            <a:pPr marL="457200" indent="-457200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AutoNum type="arabicPeriod"/>
            </a:pPr>
            <a:r>
              <a:rPr lang="uk-UA" sz="2400" b="0" i="0" dirty="0" smtClean="0">
                <a:solidFill>
                  <a:srgbClr val="000000"/>
                </a:solidFill>
                <a:latin typeface="Arial"/>
              </a:rPr>
              <a:t>Запуск програми завантаження операційної системи</a:t>
            </a:r>
          </a:p>
          <a:p>
            <a:pPr marL="457200" indent="-457200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AutoNum type="arabicPeriod"/>
            </a:pPr>
            <a:r>
              <a:rPr lang="uk-UA" sz="2400" b="0" i="0" dirty="0" smtClean="0">
                <a:solidFill>
                  <a:srgbClr val="000000"/>
                </a:solidFill>
                <a:latin typeface="Arial"/>
              </a:rPr>
              <a:t>Початковий </a:t>
            </a:r>
            <a:r>
              <a:rPr lang="uk-UA" dirty="0" smtClean="0">
                <a:solidFill>
                  <a:srgbClr val="000000"/>
                </a:solidFill>
                <a:latin typeface="Arial"/>
              </a:rPr>
              <a:t>з</a:t>
            </a:r>
            <a:r>
              <a:rPr lang="uk-UA" sz="2400" b="0" i="0" dirty="0" smtClean="0">
                <a:solidFill>
                  <a:srgbClr val="000000"/>
                </a:solidFill>
                <a:latin typeface="Arial"/>
              </a:rPr>
              <a:t>авантажувач виконує низькорівневу </a:t>
            </a:r>
            <a:r>
              <a:rPr lang="uk-UA" dirty="0" smtClean="0">
                <a:solidFill>
                  <a:srgbClr val="000000"/>
                </a:solidFill>
                <a:latin typeface="Arial"/>
              </a:rPr>
              <a:t>і</a:t>
            </a:r>
            <a:r>
              <a:rPr lang="uk-UA" sz="2400" b="0" i="0" dirty="0" smtClean="0">
                <a:solidFill>
                  <a:srgbClr val="000000"/>
                </a:solidFill>
                <a:latin typeface="Arial"/>
              </a:rPr>
              <a:t>ніціалізацію ЦП</a:t>
            </a:r>
          </a:p>
          <a:p>
            <a:pPr marL="457200" indent="-457200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Arial"/>
              <a:buAutoNum type="arabicPeriod"/>
            </a:pPr>
            <a:r>
              <a:rPr lang="uk-UA" sz="2400" b="0" i="0" dirty="0" smtClean="0">
                <a:solidFill>
                  <a:srgbClr val="000000"/>
                </a:solidFill>
                <a:latin typeface="Arial"/>
              </a:rPr>
              <a:t>Потім ініціалізує </a:t>
            </a:r>
            <a:r>
              <a:rPr lang="uk-UA" sz="2400" b="0" i="0" dirty="0" err="1" smtClean="0">
                <a:solidFill>
                  <a:srgbClr val="000000"/>
                </a:solidFill>
                <a:latin typeface="Arial"/>
              </a:rPr>
              <a:t>флеш–пам</a:t>
            </a:r>
            <a:r>
              <a:rPr lang="en-US" sz="2400" b="0" i="0" dirty="0" smtClean="0">
                <a:solidFill>
                  <a:srgbClr val="000000"/>
                </a:solidFill>
                <a:latin typeface="Arial"/>
              </a:rPr>
              <a:t>’</a:t>
            </a:r>
            <a:r>
              <a:rPr lang="uk-UA" sz="2400" b="0" i="0" dirty="0" smtClean="0">
                <a:solidFill>
                  <a:srgbClr val="000000"/>
                </a:solidFill>
                <a:latin typeface="Arial"/>
              </a:rPr>
              <a:t>ять файлової системи</a:t>
            </a:r>
            <a:endParaRPr lang="uk-UA" dirty="0" smtClean="0"/>
          </a:p>
          <a:p>
            <a:pPr marL="457200" indent="-457200" defTabSz="814365">
              <a:buClr>
                <a:srgbClr val="708CA1"/>
              </a:buClr>
              <a:buFont typeface="Arial"/>
              <a:buAutoNum type="arabicPeriod"/>
            </a:pPr>
            <a:r>
              <a:rPr lang="uk-UA" dirty="0" smtClean="0">
                <a:solidFill>
                  <a:srgbClr val="000000"/>
                </a:solidFill>
                <a:latin typeface="Arial"/>
              </a:rPr>
              <a:t>Після цього знаходить та завантажує образ </a:t>
            </a:r>
            <a:r>
              <a:rPr lang="uk-UA" dirty="0">
                <a:solidFill>
                  <a:srgbClr val="000000"/>
                </a:solidFill>
              </a:rPr>
              <a:t>операційної </a:t>
            </a:r>
            <a:r>
              <a:rPr lang="uk-UA" dirty="0" smtClean="0">
                <a:solidFill>
                  <a:srgbClr val="000000"/>
                </a:solidFill>
              </a:rPr>
              <a:t>системи </a:t>
            </a:r>
            <a:r>
              <a:rPr lang="uk-UA" sz="2400" b="0" i="0" dirty="0" smtClean="0">
                <a:solidFill>
                  <a:srgbClr val="000000"/>
                </a:solidFill>
                <a:latin typeface="Arial"/>
              </a:rPr>
              <a:t>IOS по замовчуванню та передає керування комутатором цій ОС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219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6" y="30202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Port </a:t>
            </a:r>
            <a:r>
              <a:rPr lang="en-US" dirty="0" smtClean="0"/>
              <a:t>Security: </a:t>
            </a:r>
            <a:r>
              <a:rPr lang="uk-UA" dirty="0" smtClean="0"/>
              <a:t>Реагування на порушення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ОС </a:t>
            </a:r>
            <a:r>
              <a:rPr lang="en-US" dirty="0"/>
              <a:t>IOS </a:t>
            </a:r>
            <a:r>
              <a:rPr lang="uk-UA" dirty="0"/>
              <a:t>розглядає будь-яку із зазначених нижче ситуацій як порушення безпеки: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/>
              <a:t>В таблицю </a:t>
            </a:r>
            <a:r>
              <a:rPr lang="en-US" dirty="0"/>
              <a:t>CAM </a:t>
            </a:r>
            <a:r>
              <a:rPr lang="uk-UA" dirty="0"/>
              <a:t>було додано максимальну кількість надійних </a:t>
            </a:r>
            <a:r>
              <a:rPr lang="en-US" dirty="0"/>
              <a:t>MAC-</a:t>
            </a:r>
            <a:r>
              <a:rPr lang="uk-UA" dirty="0"/>
              <a:t>адрес для конкретного інтерфейсу, і вузол мережі, </a:t>
            </a:r>
            <a:r>
              <a:rPr lang="en-US" dirty="0"/>
              <a:t>MAC-</a:t>
            </a:r>
            <a:r>
              <a:rPr lang="uk-UA" dirty="0" smtClean="0"/>
              <a:t>адреса </a:t>
            </a:r>
            <a:r>
              <a:rPr lang="uk-UA" dirty="0"/>
              <a:t>якого не </a:t>
            </a:r>
            <a:r>
              <a:rPr lang="uk-UA" dirty="0" smtClean="0"/>
              <a:t>зафіксована </a:t>
            </a:r>
            <a:r>
              <a:rPr lang="uk-UA" dirty="0"/>
              <a:t>в таблиці адрес, намагається отримати доступ до </a:t>
            </a:r>
            <a:r>
              <a:rPr lang="uk-UA" dirty="0" smtClean="0"/>
              <a:t>інтерфейсу</a:t>
            </a:r>
            <a:endParaRPr lang="uk-UA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/>
              <a:t>Адреса, </a:t>
            </a:r>
            <a:r>
              <a:rPr lang="uk-UA" dirty="0" smtClean="0"/>
              <a:t>отримана </a:t>
            </a:r>
            <a:r>
              <a:rPr lang="uk-UA" dirty="0"/>
              <a:t>або </a:t>
            </a:r>
            <a:r>
              <a:rPr lang="uk-UA" dirty="0" smtClean="0"/>
              <a:t>налаштована </a:t>
            </a:r>
            <a:r>
              <a:rPr lang="uk-UA" dirty="0"/>
              <a:t>на одному захищеному інтерфейсі, </a:t>
            </a:r>
            <a:r>
              <a:rPr lang="uk-UA" dirty="0" smtClean="0"/>
              <a:t>помічена </a:t>
            </a:r>
            <a:r>
              <a:rPr lang="uk-UA" dirty="0"/>
              <a:t>на іншому захищеному інтерфейсі в тій же </a:t>
            </a:r>
            <a:r>
              <a:rPr lang="en-US" dirty="0" smtClean="0"/>
              <a:t>VLAN</a:t>
            </a:r>
            <a:endParaRPr lang="en-US" dirty="0"/>
          </a:p>
          <a:p>
            <a:r>
              <a:rPr lang="uk-UA" dirty="0"/>
              <a:t>При виявленні порушення безпеки можуть бути вжиті наступні дії: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/>
              <a:t>Захист (</a:t>
            </a:r>
            <a:r>
              <a:rPr lang="en-US" dirty="0"/>
              <a:t>Protect</a:t>
            </a:r>
            <a:r>
              <a:rPr lang="en-US" dirty="0" smtClean="0"/>
              <a:t>)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/>
              <a:t>Обмеження (</a:t>
            </a:r>
            <a:r>
              <a:rPr lang="en-US" dirty="0"/>
              <a:t>Restrict</a:t>
            </a:r>
            <a:r>
              <a:rPr lang="en-US" dirty="0" smtClean="0"/>
              <a:t>)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/>
              <a:t>Відключення (</a:t>
            </a:r>
            <a:r>
              <a:rPr lang="en-US" dirty="0"/>
              <a:t>Shutdown</a:t>
            </a:r>
            <a:r>
              <a:rPr lang="en-US" dirty="0" smtClean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554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9256" y="317789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/>
              <a:t>Port </a:t>
            </a:r>
            <a:r>
              <a:rPr lang="en-US" dirty="0" smtClean="0"/>
              <a:t>Security: </a:t>
            </a:r>
            <a:r>
              <a:rPr lang="uk-UA" dirty="0" smtClean="0"/>
              <a:t>Налаштування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Безпека динамічного порту за замовчуванням</a:t>
            </a:r>
            <a:endParaRPr lang="uk-U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56" y="2462312"/>
            <a:ext cx="8685489" cy="306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21" y="302024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</a:t>
            </a:r>
            <a:r>
              <a:rPr lang="uk-UA" dirty="0"/>
              <a:t>Налаштування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4"/>
            <a:ext cx="7940675" cy="48797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Налаштування динамічної безпеки </a:t>
            </a:r>
            <a:r>
              <a:rPr lang="uk-UA" dirty="0" err="1" smtClean="0"/>
              <a:t>порта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1" y="1786774"/>
            <a:ext cx="7895899" cy="496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523" y="1595191"/>
            <a:ext cx="6354062" cy="4896534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5192" y="0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</a:t>
            </a:r>
            <a:r>
              <a:rPr lang="uk-UA" dirty="0"/>
              <a:t>Налаштування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347586" y="1006420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Безпека </a:t>
            </a:r>
            <a:r>
              <a:rPr lang="uk-UA" dirty="0" err="1" smtClean="0"/>
              <a:t>порта</a:t>
            </a:r>
            <a:r>
              <a:rPr lang="uk-UA" dirty="0" smtClean="0"/>
              <a:t> з прив'язкою до MAC-адрес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14" y="1400976"/>
            <a:ext cx="6989468" cy="528496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Verifying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Port Security Sticky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4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8" y="1671749"/>
            <a:ext cx="8457257" cy="474341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Verifying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Port Security Sticky – Running </a:t>
            </a:r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1" y="1874945"/>
            <a:ext cx="6743774" cy="474341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 Security: Verifying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Verifying Port Security Secure MAC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57" y="3714852"/>
            <a:ext cx="7418151" cy="2863340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645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 port security violation can put a switch in error disabled state</a:t>
            </a:r>
          </a:p>
          <a:p>
            <a:r>
              <a:rPr lang="en-US" dirty="0" smtClean="0"/>
              <a:t>A port in error disabled is effectively shut down</a:t>
            </a:r>
          </a:p>
          <a:p>
            <a:r>
              <a:rPr lang="en-US" dirty="0" smtClean="0"/>
              <a:t>The switch will communicate these events through console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7" y="2129617"/>
            <a:ext cx="7651570" cy="4611438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The show interface command also reveals a switch port on error disabled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7" y="2676887"/>
            <a:ext cx="8416727" cy="3255645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Switch Port Security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Ports In Error Disabled State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30074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8520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 shutdown/no shutdown interface command must be issued to re-enable the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8793" y="141890"/>
            <a:ext cx="8634131" cy="541134"/>
          </a:xfrm>
        </p:spPr>
        <p:txBody>
          <a:bodyPr/>
          <a:lstStyle/>
          <a:p>
            <a:pPr algn="ctr" defTabSz="814365"/>
            <a:r>
              <a:rPr lang="uk-UA" altLang="ja-JP" sz="2800" dirty="0" smtClean="0"/>
              <a:t>Послідовність </a:t>
            </a:r>
            <a:r>
              <a:rPr lang="uk-UA" altLang="ja-JP" sz="2800" dirty="0"/>
              <a:t>завантаження комутаторів</a:t>
            </a:r>
            <a:r>
              <a:rPr lang="en-CA" altLang="ja-JP" sz="2800" dirty="0">
                <a:ea typeface="ＭＳ Ｐゴシック" charset="-128"/>
              </a:rPr>
              <a:t> Cisco</a:t>
            </a:r>
            <a:endParaRPr lang="ru-RU" sz="29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4431" y="1056857"/>
            <a:ext cx="8253413" cy="5006736"/>
          </a:xfrm>
        </p:spPr>
        <p:txBody>
          <a:bodyPr/>
          <a:lstStyle/>
          <a:p>
            <a:pPr marL="0" indent="0" defTabSz="814365">
              <a:buNone/>
            </a:pPr>
            <a:r>
              <a:rPr lang="ru-RU" sz="2200" dirty="0" err="1" smtClean="0">
                <a:solidFill>
                  <a:srgbClr val="000000"/>
                </a:solidFill>
              </a:rPr>
              <a:t>Комутатор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робить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наступні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дії</a:t>
            </a:r>
            <a:r>
              <a:rPr lang="ru-RU" sz="2200" dirty="0">
                <a:solidFill>
                  <a:srgbClr val="000000"/>
                </a:solidFill>
              </a:rPr>
              <a:t> з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пошуку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відповідного</a:t>
            </a:r>
            <a:r>
              <a:rPr lang="ru-RU" sz="2200" dirty="0">
                <a:solidFill>
                  <a:srgbClr val="000000"/>
                </a:solidFill>
              </a:rPr>
              <a:t> образу </a:t>
            </a:r>
            <a:r>
              <a:rPr lang="ru-RU" sz="2200" dirty="0" err="1">
                <a:solidFill>
                  <a:srgbClr val="000000"/>
                </a:solidFill>
              </a:rPr>
              <a:t>операційної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системи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00"/>
                </a:solidFill>
              </a:rPr>
              <a:t>IOS:</a:t>
            </a:r>
          </a:p>
          <a:p>
            <a:pPr marL="457200" indent="-457200" defTabSz="814365">
              <a:buClr>
                <a:srgbClr val="708CA1"/>
              </a:buClr>
              <a:buFont typeface="Arial"/>
              <a:buAutoNum type="arabicPeriod"/>
            </a:pPr>
            <a:r>
              <a:rPr lang="ru-RU" sz="2200" dirty="0" err="1" smtClean="0">
                <a:solidFill>
                  <a:srgbClr val="000000"/>
                </a:solidFill>
              </a:rPr>
              <a:t>Він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намагається</a:t>
            </a:r>
            <a:r>
              <a:rPr lang="ru-RU" sz="2200" dirty="0">
                <a:solidFill>
                  <a:srgbClr val="000000"/>
                </a:solidFill>
              </a:rPr>
              <a:t> автоматично </a:t>
            </a:r>
            <a:r>
              <a:rPr lang="ru-RU" sz="2200" dirty="0" err="1">
                <a:solidFill>
                  <a:srgbClr val="000000"/>
                </a:solidFill>
              </a:rPr>
              <a:t>завантажуватися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використовуючи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інформацію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smtClean="0">
                <a:solidFill>
                  <a:srgbClr val="000000"/>
                </a:solidFill>
              </a:rPr>
              <a:t>про </a:t>
            </a:r>
            <a:r>
              <a:rPr lang="ru-RU" sz="2200" dirty="0" err="1" smtClean="0">
                <a:solidFill>
                  <a:srgbClr val="000000"/>
                </a:solidFill>
              </a:rPr>
              <a:t>змінні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середовища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</a:rPr>
              <a:t>завантаження</a:t>
            </a:r>
            <a:r>
              <a:rPr lang="en-US" sz="2200" dirty="0">
                <a:solidFill>
                  <a:srgbClr val="000000"/>
                </a:solidFill>
              </a:rPr>
              <a:t> BOOT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  <a:p>
            <a:pPr marL="457200" indent="-457200" defTabSz="814365">
              <a:buClr>
                <a:srgbClr val="708CA1"/>
              </a:buClr>
              <a:buFont typeface="Arial"/>
              <a:buAutoNum type="arabicPeriod"/>
            </a:pPr>
            <a:r>
              <a:rPr lang="ru-RU" sz="2200" dirty="0" err="1">
                <a:solidFill>
                  <a:srgbClr val="000000"/>
                </a:solidFill>
                <a:latin typeface="Arial"/>
              </a:rPr>
              <a:t>Якщо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змінна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не задана,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комутатор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виконує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пошук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зверху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вниз по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флеш-пам'яті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файлової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системи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.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Після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завантаження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Arial"/>
              </a:rPr>
              <a:t>змінна</a:t>
            </a:r>
            <a:r>
              <a:rPr lang="ru-RU" sz="2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запускає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перший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виконуваний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файл,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якщо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це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Arial"/>
              </a:rPr>
              <a:t>можливо</a:t>
            </a:r>
            <a:endParaRPr lang="ru-RU" sz="2200" dirty="0">
              <a:solidFill>
                <a:srgbClr val="000000"/>
              </a:solidFill>
              <a:latin typeface="Arial"/>
            </a:endParaRPr>
          </a:p>
          <a:p>
            <a:pPr marL="457200" indent="-457200" defTabSz="814365">
              <a:buClr>
                <a:srgbClr val="708CA1"/>
              </a:buClr>
              <a:buFont typeface="Arial"/>
              <a:buAutoNum type="arabicPeriod"/>
            </a:pPr>
            <a:r>
              <a:rPr lang="ru-RU" sz="2200" dirty="0" err="1">
                <a:solidFill>
                  <a:srgbClr val="000000"/>
                </a:solidFill>
                <a:latin typeface="Arial"/>
              </a:rPr>
              <a:t>Потім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ОС </a:t>
            </a:r>
            <a:r>
              <a:rPr lang="en-US" sz="2200" dirty="0">
                <a:solidFill>
                  <a:srgbClr val="000000"/>
                </a:solidFill>
                <a:latin typeface="Arial"/>
              </a:rPr>
              <a:t>IOS </a:t>
            </a:r>
            <a:r>
              <a:rPr lang="ru-RU" sz="2200" dirty="0" err="1" smtClean="0">
                <a:solidFill>
                  <a:srgbClr val="000000"/>
                </a:solidFill>
                <a:latin typeface="Arial"/>
              </a:rPr>
              <a:t>ініціалізує</a:t>
            </a:r>
            <a:r>
              <a:rPr lang="ru-RU" sz="2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інтерфейси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використовуючи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команди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"/>
              </a:rPr>
              <a:t>Cisco IOS 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з файлу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завантажувальної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конфігурації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який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Arial"/>
              </a:rPr>
              <a:t>зберігається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 в </a:t>
            </a:r>
            <a:r>
              <a:rPr lang="ru-RU" sz="2200" dirty="0" err="1" smtClean="0">
                <a:solidFill>
                  <a:srgbClr val="000000"/>
                </a:solidFill>
                <a:latin typeface="Arial"/>
              </a:rPr>
              <a:t>енергонезалежній</a:t>
            </a:r>
            <a:r>
              <a:rPr lang="ru-RU" sz="2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  <a:latin typeface="Arial"/>
              </a:rPr>
              <a:t>памяті</a:t>
            </a:r>
            <a:r>
              <a:rPr lang="ru-RU" sz="2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Arial"/>
              </a:rPr>
              <a:t>NVRAM</a:t>
            </a:r>
            <a:r>
              <a:rPr lang="en-US" sz="2200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sz="2200" dirty="0">
              <a:solidFill>
                <a:srgbClr val="000000"/>
              </a:solidFill>
              <a:latin typeface="Arial"/>
            </a:endParaRPr>
          </a:p>
          <a:p>
            <a:pPr marL="0" indent="0" defTabSz="814365">
              <a:buNone/>
            </a:pPr>
            <a:r>
              <a:rPr lang="ru-RU" sz="2200" dirty="0" err="1" smtClean="0">
                <a:solidFill>
                  <a:srgbClr val="000000"/>
                </a:solidFill>
              </a:rPr>
              <a:t>Примітка</a:t>
            </a:r>
            <a:r>
              <a:rPr lang="ru-RU" sz="2200" dirty="0">
                <a:solidFill>
                  <a:srgbClr val="000000"/>
                </a:solidFill>
              </a:rPr>
              <a:t>. Команда </a:t>
            </a:r>
            <a:r>
              <a:rPr lang="en-US" sz="2200" dirty="0">
                <a:solidFill>
                  <a:srgbClr val="000000"/>
                </a:solidFill>
              </a:rPr>
              <a:t>boot system </a:t>
            </a:r>
            <a:r>
              <a:rPr lang="ru-RU" sz="2200" dirty="0" err="1">
                <a:solidFill>
                  <a:srgbClr val="000000"/>
                </a:solidFill>
              </a:rPr>
              <a:t>може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застосовуватися</a:t>
            </a:r>
            <a:r>
              <a:rPr lang="ru-RU" sz="2200" dirty="0">
                <a:solidFill>
                  <a:srgbClr val="000000"/>
                </a:solidFill>
              </a:rPr>
              <a:t> для установки </a:t>
            </a:r>
            <a:r>
              <a:rPr lang="ru-RU" sz="2200" dirty="0" err="1">
                <a:solidFill>
                  <a:srgbClr val="000000"/>
                </a:solidFill>
              </a:rPr>
              <a:t>змінної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середовища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BOOT</a:t>
            </a:r>
            <a:endParaRPr lang="ru-RU" sz="2200" b="0" i="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7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223196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Протокол </a:t>
            </a:r>
            <a:r>
              <a:rPr lang="en-US" dirty="0" smtClean="0"/>
              <a:t>NTP</a:t>
            </a:r>
            <a:r>
              <a:rPr lang="uk-UA" dirty="0" smtClean="0"/>
              <a:t> </a:t>
            </a:r>
            <a:r>
              <a:rPr lang="en-US" dirty="0" smtClean="0"/>
              <a:t>(</a:t>
            </a:r>
            <a:r>
              <a:rPr lang="en-US" dirty="0"/>
              <a:t>Network Time Protocol 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29070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NTP</a:t>
            </a:r>
            <a:r>
              <a:rPr lang="en-US" dirty="0" smtClean="0"/>
              <a:t> </a:t>
            </a:r>
            <a:r>
              <a:rPr lang="en-US" dirty="0"/>
              <a:t>is a protocol </a:t>
            </a:r>
            <a:r>
              <a:rPr lang="en-US" dirty="0" smtClean="0"/>
              <a:t>used </a:t>
            </a:r>
            <a:r>
              <a:rPr lang="en-US" dirty="0"/>
              <a:t>to synchronize the clocks of computer systems </a:t>
            </a:r>
            <a:r>
              <a:rPr lang="en-US" dirty="0" smtClean="0"/>
              <a:t>data networks</a:t>
            </a:r>
          </a:p>
          <a:p>
            <a:r>
              <a:rPr lang="en-US" dirty="0" err="1"/>
              <a:t>NTP</a:t>
            </a:r>
            <a:r>
              <a:rPr lang="en-US" dirty="0"/>
              <a:t> can get the correct time from an internal or external time </a:t>
            </a:r>
            <a:r>
              <a:rPr lang="en-US" dirty="0" smtClean="0"/>
              <a:t>source</a:t>
            </a:r>
          </a:p>
          <a:p>
            <a:r>
              <a:rPr lang="en-US" dirty="0" smtClean="0"/>
              <a:t>Time sources can be: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Local master clock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Master clock on the Internet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GPS or atomic </a:t>
            </a:r>
            <a:r>
              <a:rPr lang="en-US" dirty="0" smtClean="0"/>
              <a:t>clock</a:t>
            </a:r>
          </a:p>
          <a:p>
            <a:r>
              <a:rPr lang="en-US" dirty="0"/>
              <a:t>A network device can be configured as either an </a:t>
            </a:r>
            <a:r>
              <a:rPr lang="en-US" dirty="0" err="1"/>
              <a:t>NTP</a:t>
            </a:r>
            <a:r>
              <a:rPr lang="en-US" dirty="0"/>
              <a:t> server or an </a:t>
            </a:r>
            <a:r>
              <a:rPr lang="en-US" dirty="0" err="1"/>
              <a:t>NTP</a:t>
            </a:r>
            <a:r>
              <a:rPr lang="en-US" dirty="0"/>
              <a:t>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See slide notes for more information on </a:t>
            </a:r>
            <a:r>
              <a:rPr lang="en-US" dirty="0" err="1" smtClean="0"/>
              <a:t>NTP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3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5350" y="191665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Протокол </a:t>
            </a:r>
            <a:r>
              <a:rPr lang="en-US" dirty="0"/>
              <a:t>NTP</a:t>
            </a:r>
            <a:r>
              <a:rPr lang="uk-UA" dirty="0"/>
              <a:t> </a:t>
            </a:r>
            <a:r>
              <a:rPr lang="en-US" dirty="0"/>
              <a:t>(Network Time Protocol 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145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Налаштування</a:t>
            </a:r>
            <a:r>
              <a:rPr lang="en-US" dirty="0" smtClean="0"/>
              <a:t> </a:t>
            </a:r>
            <a:r>
              <a:rPr lang="en-US" dirty="0" smtClean="0"/>
              <a:t>NTP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50" y="1908764"/>
            <a:ext cx="8609412" cy="46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6" y="191665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Протокол </a:t>
            </a:r>
            <a:r>
              <a:rPr lang="en-US" dirty="0"/>
              <a:t>NTP</a:t>
            </a:r>
            <a:r>
              <a:rPr lang="uk-UA" dirty="0"/>
              <a:t> </a:t>
            </a:r>
            <a:r>
              <a:rPr lang="en-US" dirty="0"/>
              <a:t>(Network Time Protocol 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662896" y="1397685"/>
            <a:ext cx="7940675" cy="1453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uk-UA" dirty="0" smtClean="0"/>
              <a:t>Перевірка налаштувань</a:t>
            </a:r>
            <a:r>
              <a:rPr lang="en-US" dirty="0" smtClean="0"/>
              <a:t> </a:t>
            </a:r>
            <a:r>
              <a:rPr lang="en-US" dirty="0" smtClean="0"/>
              <a:t>NTP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80" y="1908764"/>
            <a:ext cx="6530551" cy="46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uk-UA" smtClean="0"/>
              <a:t>Висновки</a:t>
            </a:r>
            <a:endParaRPr lang="en-US" altLang="uk-UA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22400"/>
            <a:ext cx="7940675" cy="47418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uk-UA" altLang="uk-UA" sz="2000" dirty="0" smtClean="0"/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dirty="0" smtClean="0">
                <a:solidFill>
                  <a:srgbClr val="000000"/>
                </a:solidFill>
              </a:rPr>
              <a:t>Порти комутатора не блокують широкомовні повідомлення</a:t>
            </a: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dirty="0" smtClean="0">
                <a:solidFill>
                  <a:srgbClr val="000000"/>
                </a:solidFill>
              </a:rPr>
              <a:t>Об'єднання комутаторів може збільшити розмір широкомовного домену, що, в свою чергу, може привести до зниження продуктивності мережі.</a:t>
            </a: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altLang="uk-UA" dirty="0" smtClean="0"/>
              <a:t>До комутаторів повинні застосовуватися основні заходи безпеки</a:t>
            </a:r>
            <a:endParaRPr lang="uk-UA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7" y="167139"/>
            <a:ext cx="8145462" cy="838200"/>
          </a:xfrm>
        </p:spPr>
        <p:txBody>
          <a:bodyPr/>
          <a:lstStyle/>
          <a:p>
            <a:pPr defTabSz="814365"/>
            <a:r>
              <a:rPr lang="uk-UA" sz="2800" dirty="0" smtClean="0"/>
              <a:t>Відновлення після аварійного збою </a:t>
            </a:r>
            <a:r>
              <a:rPr lang="uk-UA" sz="2800" dirty="0" err="1" smtClean="0"/>
              <a:t>систкми</a:t>
            </a:r>
            <a:endParaRPr lang="ru-RU" sz="28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1419464"/>
            <a:ext cx="8253413" cy="5146436"/>
          </a:xfrm>
        </p:spPr>
        <p:txBody>
          <a:bodyPr/>
          <a:lstStyle/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ru-RU" sz="2200" dirty="0" err="1" smtClean="0">
                <a:solidFill>
                  <a:srgbClr val="000000"/>
                </a:solidFill>
              </a:rPr>
              <a:t>Початковий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</a:rPr>
              <a:t>завантажувач</a:t>
            </a:r>
            <a:r>
              <a:rPr lang="ru-RU" sz="2200" dirty="0" smtClean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також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застосовується</a:t>
            </a:r>
            <a:r>
              <a:rPr lang="ru-RU" sz="2200" dirty="0">
                <a:solidFill>
                  <a:srgbClr val="000000"/>
                </a:solidFill>
              </a:rPr>
              <a:t> для </a:t>
            </a:r>
            <a:r>
              <a:rPr lang="ru-RU" sz="2200" dirty="0" err="1">
                <a:solidFill>
                  <a:srgbClr val="000000"/>
                </a:solidFill>
              </a:rPr>
              <a:t>управління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</a:rPr>
              <a:t>комутатором</a:t>
            </a:r>
            <a:r>
              <a:rPr lang="ru-RU" sz="2200" dirty="0" smtClean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якщо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операційна</a:t>
            </a:r>
            <a:r>
              <a:rPr lang="ru-RU" sz="2200" dirty="0">
                <a:solidFill>
                  <a:srgbClr val="000000"/>
                </a:solidFill>
              </a:rPr>
              <a:t> система IOS не </a:t>
            </a:r>
            <a:r>
              <a:rPr lang="ru-RU" sz="2200" dirty="0" err="1">
                <a:solidFill>
                  <a:srgbClr val="000000"/>
                </a:solidFill>
              </a:rPr>
              <a:t>може</a:t>
            </a:r>
            <a:r>
              <a:rPr lang="ru-RU" sz="2200" dirty="0">
                <a:solidFill>
                  <a:srgbClr val="000000"/>
                </a:solidFill>
              </a:rPr>
              <a:t> бути </a:t>
            </a:r>
            <a:r>
              <a:rPr lang="ru-RU" sz="2200" dirty="0" err="1" smtClean="0">
                <a:solidFill>
                  <a:srgbClr val="000000"/>
                </a:solidFill>
              </a:rPr>
              <a:t>завантажена</a:t>
            </a:r>
            <a:endParaRPr lang="ru-RU" sz="2200" b="0" i="0" dirty="0" smtClean="0">
              <a:solidFill>
                <a:srgbClr val="000000"/>
              </a:solidFill>
              <a:latin typeface="Arial"/>
            </a:endParaRP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ru-RU" sz="2200" dirty="0" smtClean="0">
                <a:solidFill>
                  <a:srgbClr val="000000"/>
                </a:solidFill>
              </a:rPr>
              <a:t>Доступ </a:t>
            </a:r>
            <a:r>
              <a:rPr lang="ru-RU" sz="2200" dirty="0">
                <a:solidFill>
                  <a:srgbClr val="000000"/>
                </a:solidFill>
              </a:rPr>
              <a:t>в </a:t>
            </a:r>
            <a:r>
              <a:rPr lang="ru-RU" sz="2200" dirty="0" err="1">
                <a:solidFill>
                  <a:srgbClr val="000000"/>
                </a:solidFill>
              </a:rPr>
              <a:t>початковий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завантажувач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можна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отримати</a:t>
            </a:r>
            <a:r>
              <a:rPr lang="ru-RU" sz="2200" dirty="0">
                <a:solidFill>
                  <a:srgbClr val="000000"/>
                </a:solidFill>
              </a:rPr>
              <a:t> через </a:t>
            </a:r>
            <a:r>
              <a:rPr lang="ru-RU" sz="2200" dirty="0" err="1">
                <a:solidFill>
                  <a:srgbClr val="000000"/>
                </a:solidFill>
              </a:rPr>
              <a:t>консольне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підключення</a:t>
            </a:r>
            <a:r>
              <a:rPr lang="ru-RU" sz="2200" dirty="0">
                <a:solidFill>
                  <a:srgbClr val="000000"/>
                </a:solidFill>
              </a:rPr>
              <a:t>, </a:t>
            </a:r>
            <a:r>
              <a:rPr lang="ru-RU" sz="2200" dirty="0" err="1">
                <a:solidFill>
                  <a:srgbClr val="000000"/>
                </a:solidFill>
              </a:rPr>
              <a:t>виконавши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наступні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 smtClean="0">
                <a:solidFill>
                  <a:srgbClr val="000000"/>
                </a:solidFill>
              </a:rPr>
              <a:t>дії</a:t>
            </a:r>
            <a:r>
              <a:rPr lang="ru-RU" sz="2200" b="0" i="0" dirty="0" smtClean="0">
                <a:solidFill>
                  <a:srgbClr val="000000"/>
                </a:solidFill>
                <a:latin typeface="Arial"/>
              </a:rPr>
              <a:t>:</a:t>
            </a:r>
            <a:endParaRPr lang="ru-RU" sz="2200" b="0" i="0" dirty="0" smtClean="0">
              <a:solidFill>
                <a:srgbClr val="000000"/>
              </a:solidFill>
              <a:latin typeface="Arial"/>
            </a:endParaRPr>
          </a:p>
          <a:p>
            <a:pPr marL="795345" lvl="1" indent="-457200" defTabSz="814365">
              <a:buClr>
                <a:srgbClr val="708CA1"/>
              </a:buClr>
              <a:buFont typeface="Arial"/>
              <a:buAutoNum type="arabicPeriod"/>
            </a:pPr>
            <a:r>
              <a:rPr lang="ru-RU" sz="180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Підключіть</a:t>
            </a:r>
            <a:r>
              <a:rPr lang="ru-RU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комп'ютер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за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допомогою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консольного кабелю до консольного порту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комутатора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Від'єднайте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кабель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живлення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комутатора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</a:t>
            </a:r>
          </a:p>
          <a:p>
            <a:pPr marL="795345" lvl="1" indent="-457200" defTabSz="814365">
              <a:buClr>
                <a:srgbClr val="708CA1"/>
              </a:buClr>
              <a:buFont typeface="Arial"/>
              <a:buAutoNum type="arabicPeriod"/>
            </a:pP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Заново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підключіть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ru-RU" sz="1800" dirty="0">
                <a:solidFill>
                  <a:srgbClr val="000000"/>
                </a:solidFill>
              </a:rPr>
              <a:t>кабель</a:t>
            </a:r>
            <a:r>
              <a:rPr lang="ru-RU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живлення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до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комутатора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Натисніть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і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утримуйте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кнопку </a:t>
            </a:r>
            <a:r>
              <a:rPr lang="ru-RU" sz="1800" b="1" dirty="0" err="1">
                <a:solidFill>
                  <a:srgbClr val="000000"/>
                </a:solidFill>
              </a:rPr>
              <a:t>Mode</a:t>
            </a:r>
            <a:r>
              <a:rPr lang="ru-RU" sz="1800" b="1" dirty="0">
                <a:solidFill>
                  <a:srgbClr val="000000"/>
                </a:solidFill>
              </a:rPr>
              <a:t> (Режим)</a:t>
            </a:r>
            <a:endParaRPr lang="ru-RU" sz="18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795345" lvl="1" indent="-457200" defTabSz="814365">
              <a:buClr>
                <a:srgbClr val="708CA1"/>
              </a:buClr>
              <a:buFont typeface="Arial"/>
              <a:buAutoNum type="arabicPeriod"/>
            </a:pP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Системний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індикатор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мигне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жовтим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а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потім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загориться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зеленим </a:t>
            </a:r>
            <a:r>
              <a:rPr lang="ru-RU" sz="18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кольором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. </a:t>
            </a:r>
            <a:r>
              <a:rPr lang="ru-RU" sz="180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Відпустіть</a:t>
            </a:r>
            <a:r>
              <a:rPr lang="ru-RU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кнопку </a:t>
            </a:r>
            <a:r>
              <a:rPr lang="ru-RU" sz="1800" b="1" dirty="0" err="1">
                <a:solidFill>
                  <a:srgbClr val="000000"/>
                </a:solidFill>
              </a:rPr>
              <a:t>Mode</a:t>
            </a:r>
            <a:r>
              <a:rPr lang="ru-RU" sz="1800" b="1" dirty="0">
                <a:solidFill>
                  <a:srgbClr val="000000"/>
                </a:solidFill>
              </a:rPr>
              <a:t> (Режим)</a:t>
            </a:r>
            <a:endParaRPr lang="ru-RU" sz="1800" b="0" i="0" dirty="0" smtClean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ru-RU" sz="2200" dirty="0" smtClean="0">
                <a:solidFill>
                  <a:srgbClr val="000000"/>
                </a:solidFill>
              </a:rPr>
              <a:t>В </a:t>
            </a:r>
            <a:r>
              <a:rPr lang="ru-RU" sz="2200" dirty="0" err="1">
                <a:solidFill>
                  <a:srgbClr val="000000"/>
                </a:solidFill>
              </a:rPr>
              <a:t>програмі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емуляції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терміналу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з'явиться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командний</a:t>
            </a:r>
            <a:r>
              <a:rPr lang="ru-RU" sz="2200" dirty="0">
                <a:solidFill>
                  <a:srgbClr val="000000"/>
                </a:solidFill>
              </a:rPr>
              <a:t> рядок </a:t>
            </a:r>
            <a:r>
              <a:rPr lang="ru-RU" sz="2200" dirty="0" err="1">
                <a:solidFill>
                  <a:srgbClr val="000000"/>
                </a:solidFill>
              </a:rPr>
              <a:t>програми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dirty="0" err="1">
                <a:solidFill>
                  <a:srgbClr val="000000"/>
                </a:solidFill>
              </a:rPr>
              <a:t>завантаження</a:t>
            </a:r>
            <a:r>
              <a:rPr lang="ru-RU" sz="2200" dirty="0">
                <a:solidFill>
                  <a:srgbClr val="000000"/>
                </a:solidFill>
              </a:rPr>
              <a:t> </a:t>
            </a:r>
            <a:r>
              <a:rPr lang="ru-RU" sz="2200" b="1" dirty="0" err="1">
                <a:solidFill>
                  <a:srgbClr val="000000"/>
                </a:solidFill>
              </a:rPr>
              <a:t>switch</a:t>
            </a:r>
            <a:endParaRPr lang="ru-RU" sz="2200" b="0" i="0" dirty="0" smtClean="0">
              <a:solidFill>
                <a:srgbClr val="000000"/>
              </a:solidFill>
              <a:latin typeface="Arial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ru-RU" dirty="0" smtClean="0"/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1203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387" y="160134"/>
            <a:ext cx="8145462" cy="838200"/>
          </a:xfrm>
        </p:spPr>
        <p:txBody>
          <a:bodyPr/>
          <a:lstStyle/>
          <a:p>
            <a:pPr defTabSz="814365"/>
            <a:r>
              <a:rPr lang="uk-UA" sz="2800" dirty="0" smtClean="0"/>
              <a:t>Світлодіодні індикатори комутатора</a:t>
            </a:r>
            <a:endParaRPr lang="ru-RU" sz="2900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00" y="1419464"/>
            <a:ext cx="8240713" cy="5438536"/>
          </a:xfrm>
        </p:spPr>
        <p:txBody>
          <a:bodyPr/>
          <a:lstStyle/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sz="2200" dirty="0" smtClean="0">
                <a:solidFill>
                  <a:srgbClr val="000000"/>
                </a:solidFill>
              </a:rPr>
              <a:t>Кожен порт на комутаторах </a:t>
            </a:r>
            <a:r>
              <a:rPr lang="uk-UA" sz="2200" dirty="0" err="1" smtClean="0">
                <a:solidFill>
                  <a:srgbClr val="000000"/>
                </a:solidFill>
              </a:rPr>
              <a:t>Cisco</a:t>
            </a:r>
            <a:r>
              <a:rPr lang="uk-UA" sz="2200" dirty="0" smtClean="0">
                <a:solidFill>
                  <a:srgbClr val="000000"/>
                </a:solidFill>
              </a:rPr>
              <a:t> </a:t>
            </a:r>
            <a:r>
              <a:rPr lang="uk-UA" sz="2200" dirty="0" err="1" smtClean="0">
                <a:solidFill>
                  <a:srgbClr val="000000"/>
                </a:solidFill>
              </a:rPr>
              <a:t>Catalyst</a:t>
            </a:r>
            <a:r>
              <a:rPr lang="uk-UA" sz="2200" dirty="0" smtClean="0">
                <a:solidFill>
                  <a:srgbClr val="000000"/>
                </a:solidFill>
              </a:rPr>
              <a:t> обладнаний </a:t>
            </a:r>
            <a:r>
              <a:rPr lang="uk-UA" sz="2200" dirty="0" err="1" smtClean="0">
                <a:solidFill>
                  <a:srgbClr val="000000"/>
                </a:solidFill>
              </a:rPr>
              <a:t>світлодіодними</a:t>
            </a:r>
            <a:r>
              <a:rPr lang="uk-UA" sz="2200" dirty="0" smtClean="0">
                <a:solidFill>
                  <a:srgbClr val="000000"/>
                </a:solidFill>
              </a:rPr>
              <a:t> індикаторами.</a:t>
            </a: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sz="2200" dirty="0" smtClean="0">
                <a:solidFill>
                  <a:srgbClr val="000000"/>
                </a:solidFill>
              </a:rPr>
              <a:t>За замовчуванням ці індикатори відображають активність портів, а також надають іншу інформацію про стан комутатора при використанні кнопки </a:t>
            </a:r>
            <a:r>
              <a:rPr lang="uk-UA" sz="2200" b="1" dirty="0" err="1" smtClean="0">
                <a:solidFill>
                  <a:srgbClr val="000000"/>
                </a:solidFill>
              </a:rPr>
              <a:t>Mode</a:t>
            </a:r>
            <a:r>
              <a:rPr lang="uk-UA" sz="2200" b="1" dirty="0" smtClean="0">
                <a:solidFill>
                  <a:srgbClr val="000000"/>
                </a:solidFill>
              </a:rPr>
              <a:t> (Режим)</a:t>
            </a:r>
            <a:endParaRPr lang="uk-UA" sz="2200" dirty="0" smtClean="0">
              <a:solidFill>
                <a:srgbClr val="000000"/>
              </a:solidFill>
            </a:endParaRP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sz="2200" dirty="0" smtClean="0">
                <a:solidFill>
                  <a:srgbClr val="000000"/>
                </a:solidFill>
              </a:rPr>
              <a:t>На комутаторах </a:t>
            </a:r>
            <a:r>
              <a:rPr lang="uk-UA" sz="2200" dirty="0" err="1" smtClean="0">
                <a:solidFill>
                  <a:srgbClr val="000000"/>
                </a:solidFill>
              </a:rPr>
              <a:t>Cisco</a:t>
            </a:r>
            <a:r>
              <a:rPr lang="uk-UA" sz="2200" dirty="0" smtClean="0">
                <a:solidFill>
                  <a:srgbClr val="000000"/>
                </a:solidFill>
              </a:rPr>
              <a:t> </a:t>
            </a:r>
            <a:r>
              <a:rPr lang="uk-UA" sz="2200" dirty="0" err="1" smtClean="0">
                <a:solidFill>
                  <a:srgbClr val="000000"/>
                </a:solidFill>
              </a:rPr>
              <a:t>Catalyst</a:t>
            </a:r>
            <a:r>
              <a:rPr lang="uk-UA" sz="2200" dirty="0" smtClean="0">
                <a:solidFill>
                  <a:srgbClr val="000000"/>
                </a:solidFill>
              </a:rPr>
              <a:t> 2960 доступні наступні індикатори:</a:t>
            </a:r>
            <a:endParaRPr lang="uk-UA" sz="2200" b="0" i="0" dirty="0" smtClean="0">
              <a:solidFill>
                <a:srgbClr val="000000"/>
              </a:solidFill>
              <a:latin typeface="Arial"/>
            </a:endParaRP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системний </a:t>
            </a:r>
            <a:r>
              <a:rPr lang="uk-UA" sz="180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і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ндикатор (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System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LED);</a:t>
            </a:r>
            <a:endParaRPr lang="uk-UA" sz="1800" dirty="0" smtClean="0"/>
          </a:p>
          <a:p>
            <a:pPr marL="574700" lvl="1" indent="-117500" defTabSz="814365"/>
            <a:r>
              <a:rPr lang="uk-UA" sz="1800" dirty="0">
                <a:solidFill>
                  <a:srgbClr val="000000"/>
                </a:solidFill>
              </a:rPr>
              <a:t>індикатор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резервної системи живлення (RPS LED);</a:t>
            </a:r>
            <a:endParaRPr lang="uk-UA" sz="1800" dirty="0" smtClean="0"/>
          </a:p>
          <a:p>
            <a:pPr marL="574700" lvl="1" indent="-117500" defTabSz="814365"/>
            <a:r>
              <a:rPr lang="uk-UA" sz="1800" dirty="0">
                <a:solidFill>
                  <a:srgbClr val="000000"/>
                </a:solidFill>
              </a:rPr>
              <a:t>індикатор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стану 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порта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Port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Status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LED);</a:t>
            </a:r>
          </a:p>
          <a:p>
            <a:pPr marL="574700" lvl="1" indent="-117500" defTabSz="814365"/>
            <a:r>
              <a:rPr lang="uk-UA" sz="1800" dirty="0">
                <a:solidFill>
                  <a:srgbClr val="000000"/>
                </a:solidFill>
              </a:rPr>
              <a:t>індикатор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порта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дуплексної передачі даних (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Duplex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Mode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LED);</a:t>
            </a:r>
          </a:p>
          <a:p>
            <a:pPr marL="574700" lvl="1" indent="-117500" defTabSz="814365"/>
            <a:r>
              <a:rPr lang="uk-UA" sz="1800" dirty="0">
                <a:solidFill>
                  <a:srgbClr val="000000"/>
                </a:solidFill>
              </a:rPr>
              <a:t>індикатор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швидкості передачі даних в 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порті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Speed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LED);</a:t>
            </a:r>
          </a:p>
          <a:p>
            <a:pPr marL="574700" lvl="1" indent="-117500" defTabSz="814365"/>
            <a:r>
              <a:rPr lang="uk-UA" sz="1800" dirty="0">
                <a:solidFill>
                  <a:srgbClr val="000000"/>
                </a:solidFill>
              </a:rPr>
              <a:t>індикатор 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режиму живлення через 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Ethernet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</a:t>
            </a:r>
            <a:r>
              <a:rPr lang="uk-UA" sz="1800" b="0" i="0" dirty="0" err="1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PoE</a:t>
            </a:r>
            <a:r>
              <a:rPr lang="uk-UA" sz="1800" b="0" i="0" dirty="0" smtClean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LED).</a:t>
            </a:r>
            <a:endParaRPr lang="uk-UA" sz="1800" dirty="0"/>
          </a:p>
        </p:txBody>
      </p:sp>
    </p:spTree>
    <p:extLst>
      <p:ext uri="{BB962C8B-B14F-4D97-AF65-F5344CB8AC3E}">
        <p14:creationId xmlns:p14="http://schemas.microsoft.com/office/powerpoint/2010/main" val="24645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175899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Світлодіодні </a:t>
            </a:r>
            <a:r>
              <a:rPr lang="uk-UA" dirty="0"/>
              <a:t>індикатори комутатора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9464"/>
            <a:ext cx="7940675" cy="3571875"/>
          </a:xfrm>
        </p:spPr>
        <p:txBody>
          <a:bodyPr/>
          <a:lstStyle/>
          <a:p>
            <a:r>
              <a:rPr lang="en-US" dirty="0" smtClean="0"/>
              <a:t>Cisco Catalyst </a:t>
            </a:r>
            <a:r>
              <a:rPr lang="en-US" dirty="0" smtClean="0"/>
              <a:t>2960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53" y="2027622"/>
            <a:ext cx="6288794" cy="455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Захищений </a:t>
            </a:r>
            <a:r>
              <a:rPr lang="uk-UA" dirty="0"/>
              <a:t>віддалений </a:t>
            </a:r>
            <a:r>
              <a:rPr lang="uk-UA" dirty="0" smtClean="0"/>
              <a:t>доступ – протокол </a:t>
            </a:r>
            <a:r>
              <a:rPr lang="en-US" dirty="0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0496" y="1404938"/>
            <a:ext cx="7940675" cy="4879748"/>
          </a:xfrm>
        </p:spPr>
        <p:txBody>
          <a:bodyPr/>
          <a:lstStyle/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dirty="0" smtClean="0">
                <a:solidFill>
                  <a:srgbClr val="000000"/>
                </a:solidFill>
              </a:rPr>
              <a:t>Протокол </a:t>
            </a:r>
            <a:r>
              <a:rPr lang="uk-UA" dirty="0" err="1" smtClean="0">
                <a:solidFill>
                  <a:srgbClr val="000000"/>
                </a:solidFill>
              </a:rPr>
              <a:t>Secure</a:t>
            </a:r>
            <a:r>
              <a:rPr lang="uk-UA" dirty="0" smtClean="0">
                <a:solidFill>
                  <a:srgbClr val="000000"/>
                </a:solidFill>
              </a:rPr>
              <a:t> </a:t>
            </a:r>
            <a:r>
              <a:rPr lang="uk-UA" dirty="0" err="1" smtClean="0">
                <a:solidFill>
                  <a:srgbClr val="000000"/>
                </a:solidFill>
              </a:rPr>
              <a:t>Shell</a:t>
            </a:r>
            <a:r>
              <a:rPr lang="uk-UA" dirty="0" smtClean="0">
                <a:solidFill>
                  <a:srgbClr val="000000"/>
                </a:solidFill>
              </a:rPr>
              <a:t> (SSH) — </a:t>
            </a:r>
            <a:r>
              <a:rPr lang="uk-UA" dirty="0" smtClean="0"/>
              <a:t>протокол, який забезпечує безпечне (зашифроване) з'єднання для управління віддаленим пристроєм</a:t>
            </a:r>
            <a:endParaRPr lang="uk-UA" dirty="0" smtClean="0">
              <a:solidFill>
                <a:srgbClr val="000000"/>
              </a:solidFill>
            </a:endParaRP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dirty="0" smtClean="0">
                <a:solidFill>
                  <a:srgbClr val="000000"/>
                </a:solidFill>
              </a:rPr>
              <a:t>SSH використовується в системах на базі UNIX</a:t>
            </a: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dirty="0" smtClean="0">
                <a:solidFill>
                  <a:srgbClr val="000000"/>
                </a:solidFill>
              </a:rPr>
              <a:t>ОС </a:t>
            </a:r>
            <a:r>
              <a:rPr lang="uk-UA" dirty="0" err="1" smtClean="0">
                <a:solidFill>
                  <a:srgbClr val="000000"/>
                </a:solidFill>
              </a:rPr>
              <a:t>Cisco</a:t>
            </a:r>
            <a:r>
              <a:rPr lang="uk-UA" dirty="0" smtClean="0">
                <a:solidFill>
                  <a:srgbClr val="000000"/>
                </a:solidFill>
              </a:rPr>
              <a:t> IOS підтримує протокол SSH.</a:t>
            </a:r>
            <a:endParaRPr lang="uk-UA" dirty="0" smtClean="0"/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dirty="0" smtClean="0">
                <a:solidFill>
                  <a:srgbClr val="000000"/>
                </a:solidFill>
              </a:rPr>
              <a:t>Для запуску протоколу SSH на комутаторах необхідна версія ОС IOS з можливостями шифрування (k9)</a:t>
            </a: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dirty="0" smtClean="0">
                <a:solidFill>
                  <a:srgbClr val="000000"/>
                </a:solidFill>
              </a:rPr>
              <a:t>Протокол </a:t>
            </a:r>
            <a:r>
              <a:rPr lang="uk-UA" dirty="0" err="1" smtClean="0">
                <a:solidFill>
                  <a:srgbClr val="000000"/>
                </a:solidFill>
              </a:rPr>
              <a:t>Telnet</a:t>
            </a:r>
            <a:r>
              <a:rPr lang="uk-UA" dirty="0" smtClean="0">
                <a:solidFill>
                  <a:srgbClr val="000000"/>
                </a:solidFill>
              </a:rPr>
              <a:t> потрібно замінити на протокол SSH </a:t>
            </a:r>
          </a:p>
          <a:p>
            <a:pPr marL="236555" indent="-236555" defTabSz="814365">
              <a:buClr>
                <a:srgbClr val="708CA1"/>
              </a:buClr>
              <a:buFont typeface="Wingdings"/>
              <a:buChar char="§"/>
            </a:pPr>
            <a:r>
              <a:rPr lang="uk-UA" dirty="0" smtClean="0">
                <a:solidFill>
                  <a:srgbClr val="000000"/>
                </a:solidFill>
              </a:rPr>
              <a:t>SSH за замовчуванням використовує TCP порт 22. </a:t>
            </a:r>
            <a:r>
              <a:rPr lang="uk-UA" dirty="0" err="1" smtClean="0">
                <a:solidFill>
                  <a:srgbClr val="000000"/>
                </a:solidFill>
              </a:rPr>
              <a:t>Telnet</a:t>
            </a:r>
            <a:r>
              <a:rPr lang="uk-UA" dirty="0" smtClean="0">
                <a:solidFill>
                  <a:srgbClr val="000000"/>
                </a:solidFill>
              </a:rPr>
              <a:t> використовує TCP порт 23</a:t>
            </a:r>
            <a:endParaRPr lang="uk-UA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81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7621" y="238962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/>
              <a:t>Протокол </a:t>
            </a:r>
            <a:r>
              <a:rPr lang="en-US" dirty="0" smtClean="0"/>
              <a:t>SSH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84" y="1320593"/>
            <a:ext cx="6618857" cy="5367973"/>
          </a:xfrm>
        </p:spPr>
      </p:pic>
    </p:spTree>
    <p:extLst>
      <p:ext uri="{BB962C8B-B14F-4D97-AF65-F5344CB8AC3E}">
        <p14:creationId xmlns:p14="http://schemas.microsoft.com/office/powerpoint/2010/main" val="68407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8268</TotalTime>
  <Pages>28</Pages>
  <Words>2375</Words>
  <Application>Microsoft Office PowerPoint</Application>
  <PresentationFormat>Экран (4:3)</PresentationFormat>
  <Paragraphs>383</Paragraphs>
  <Slides>43</Slides>
  <Notes>43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45" baseType="lpstr">
      <vt:lpstr>2006_Title/Bullet_Cisco White Temp</vt:lpstr>
      <vt:lpstr>2006_Segue/Q&amp;A_Cisco White Temp</vt:lpstr>
      <vt:lpstr> Конфігурування комутатора </vt:lpstr>
      <vt:lpstr>Початкова конфігурація комутатора</vt:lpstr>
      <vt:lpstr>Послідовність завантаження комутаторів Cisco </vt:lpstr>
      <vt:lpstr>Послідовність завантаження комутаторів Cisco</vt:lpstr>
      <vt:lpstr>Відновлення після аварійного збою систкми</vt:lpstr>
      <vt:lpstr>Світлодіодні індикатори комутатора</vt:lpstr>
      <vt:lpstr>Світлодіодні індикатори комутатора</vt:lpstr>
      <vt:lpstr>Захищений віддалений доступ – протокол SSH</vt:lpstr>
      <vt:lpstr>Протокол SSH</vt:lpstr>
      <vt:lpstr>Putty - клієнт SSH</vt:lpstr>
      <vt:lpstr>Налаштування  SSH</vt:lpstr>
      <vt:lpstr>Перевірка SSH</vt:lpstr>
      <vt:lpstr>Лавинна атака таблиці МАС-адрес (MAC Address Flooding)</vt:lpstr>
      <vt:lpstr>Лавинна атака таблиці МАС-адрес (MAC Address Flooding)</vt:lpstr>
      <vt:lpstr>Лавинна атака таблиці МАС-адрес (MAC Address Flooding) </vt:lpstr>
      <vt:lpstr>Лавинна атака таблиці МАС-адрес (MAC Address Flooding)</vt:lpstr>
      <vt:lpstr>DHCP Spoofing</vt:lpstr>
      <vt:lpstr> DHCP Spoofing</vt:lpstr>
      <vt:lpstr>CDP атака</vt:lpstr>
      <vt:lpstr>Telnet атака</vt:lpstr>
      <vt:lpstr>Telnet атака</vt:lpstr>
      <vt:lpstr>10 практичних рекомендацій з безпеки</vt:lpstr>
      <vt:lpstr>10 практичних рекомендацій з безпеки</vt:lpstr>
      <vt:lpstr>Засоби мережевої безпеки</vt:lpstr>
      <vt:lpstr>Засоби мережевої безпеки</vt:lpstr>
      <vt:lpstr>Засоби мережевої безпеки</vt:lpstr>
      <vt:lpstr>Безпека портів комутатора</vt:lpstr>
      <vt:lpstr> DHCP Snooping</vt:lpstr>
      <vt:lpstr>Безпека портів комутатора</vt:lpstr>
      <vt:lpstr>Port Security: Реагування на порушення</vt:lpstr>
      <vt:lpstr>Port Security: Налаштування</vt:lpstr>
      <vt:lpstr> Port Security: Налаштування</vt:lpstr>
      <vt:lpstr> Port Security: Налаштування</vt:lpstr>
      <vt:lpstr>Switch Port Security Port Security: Verifying</vt:lpstr>
      <vt:lpstr>Switch Port Security Port Security: Verifying</vt:lpstr>
      <vt:lpstr>Switch Port Security Port Security: Verifying</vt:lpstr>
      <vt:lpstr>Switch Port Security Ports In Error Disabled State</vt:lpstr>
      <vt:lpstr>Switch Port Security Ports In Error Disabled State</vt:lpstr>
      <vt:lpstr>Switch Port Security Ports In Error Disabled State</vt:lpstr>
      <vt:lpstr>Протокол NTP (Network Time Protocol )</vt:lpstr>
      <vt:lpstr>Протокол NTP (Network Time Protocol )</vt:lpstr>
      <vt:lpstr>Протокол NTP (Network Time Protocol )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and Its Uses</dc:title>
  <dc:creator>CLI</dc:creator>
  <cp:lastModifiedBy>MIK</cp:lastModifiedBy>
  <cp:revision>349</cp:revision>
  <cp:lastPrinted>1999-01-27T00:54:54Z</cp:lastPrinted>
  <dcterms:created xsi:type="dcterms:W3CDTF">2002-08-27T12:04:17Z</dcterms:created>
  <dcterms:modified xsi:type="dcterms:W3CDTF">2014-11-16T21:03:06Z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