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</p:sldMasterIdLst>
  <p:notesMasterIdLst>
    <p:notesMasterId r:id="rId48"/>
  </p:notesMasterIdLst>
  <p:handoutMasterIdLst>
    <p:handoutMasterId r:id="rId49"/>
  </p:handoutMasterIdLst>
  <p:sldIdLst>
    <p:sldId id="414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521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22" r:id="rId44"/>
    <p:sldId id="519" r:id="rId45"/>
    <p:sldId id="450" r:id="rId46"/>
    <p:sldId id="523" r:id="rId47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831" autoAdjust="0"/>
    <p:restoredTop sz="80301" autoAdjust="0"/>
  </p:normalViewPr>
  <p:slideViewPr>
    <p:cSldViewPr snapToGrid="0">
      <p:cViewPr varScale="1">
        <p:scale>
          <a:sx n="60" d="100"/>
          <a:sy n="60" d="100"/>
        </p:scale>
        <p:origin x="-1422" y="-60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800" b="1" smtClean="0"/>
              <a:t>Copyright © 2001, Cisco Systems, Inc. All rights reserved. Printed in USA.</a:t>
            </a:r>
            <a:br>
              <a:rPr lang="en-US" altLang="uk-UA" sz="800" b="1" smtClean="0"/>
            </a:br>
            <a:r>
              <a:rPr lang="en-US" altLang="uk-UA" sz="800" b="1" smtClean="0"/>
              <a:t>Presentation_ID.scr</a:t>
            </a:r>
          </a:p>
        </p:txBody>
      </p:sp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5416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uk-UA" altLang="uk-UA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800" b="1" smtClean="0"/>
              <a:t>© 2001, Cisco Systems, Inc. All rights reserved.</a:t>
            </a:r>
          </a:p>
          <a:p>
            <a:pPr>
              <a:lnSpc>
                <a:spcPct val="100000"/>
              </a:lnSpc>
              <a:defRPr/>
            </a:pPr>
            <a:r>
              <a:rPr lang="en-US" altLang="uk-UA" sz="800" b="1" smtClean="0"/>
              <a:t>&lt;Title of Course (ACRO) vX.X&gt;</a:t>
            </a:r>
          </a:p>
        </p:txBody>
      </p:sp>
      <p:sp>
        <p:nvSpPr>
          <p:cNvPr id="2867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 smtClean="0"/>
            </a:lvl1pPr>
          </a:lstStyle>
          <a:p>
            <a:pPr>
              <a:defRPr/>
            </a:pPr>
            <a:fld id="{9E3E9620-FE92-4C9A-B417-E219F7D74F5E}" type="slidenum">
              <a:rPr lang="en-US" altLang="uk-UA"/>
              <a:pPr>
                <a:defRPr/>
              </a:pPr>
              <a:t>‹#›</a:t>
            </a:fld>
            <a:endParaRPr lang="en-US" altLang="uk-UA"/>
          </a:p>
        </p:txBody>
      </p:sp>
      <p:sp>
        <p:nvSpPr>
          <p:cNvPr id="28678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noProof="0" smtClean="0"/>
              <a:t>Body Text</a:t>
            </a:r>
          </a:p>
          <a:p>
            <a:pPr lvl="1"/>
            <a:r>
              <a:rPr lang="en-US" altLang="uk-UA" noProof="0" smtClean="0"/>
              <a:t>Second Level</a:t>
            </a:r>
          </a:p>
          <a:p>
            <a:pPr lvl="2"/>
            <a:r>
              <a:rPr lang="en-US" altLang="uk-UA" noProof="0" smtClean="0"/>
              <a:t>Third Level</a:t>
            </a:r>
          </a:p>
          <a:p>
            <a:pPr lvl="3"/>
            <a:r>
              <a:rPr lang="en-US" altLang="uk-UA" noProof="0" smtClean="0"/>
              <a:t>Fourth Level</a:t>
            </a:r>
          </a:p>
          <a:p>
            <a:pPr lvl="4"/>
            <a:r>
              <a:rPr lang="en-US" altLang="uk-UA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48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E65DD8-8615-4C0E-89D9-346EE2C1D0D6}" type="slidenum">
              <a:rPr lang="en-US" altLang="uk-UA" sz="800"/>
              <a:pPr/>
              <a:t>1</a:t>
            </a:fld>
            <a:endParaRPr lang="en-US" altLang="uk-UA" sz="800"/>
          </a:p>
        </p:txBody>
      </p:sp>
      <p:sp>
        <p:nvSpPr>
          <p:cNvPr id="2969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smtClean="0">
                <a:ea typeface="ＭＳ Ｐゴシック" pitchFamily="34" charset="-128"/>
              </a:rPr>
              <a:t>VLAN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3.1.2.2 </a:t>
            </a:r>
            <a:r>
              <a:rPr lang="en-US" sz="1200" b="1" dirty="0">
                <a:ea typeface="ＭＳ Ｐゴシック" pitchFamily="34" charset="-128"/>
              </a:rPr>
              <a:t>Controlling Broadcast Domains with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3.1.2.4 </a:t>
            </a:r>
            <a:r>
              <a:rPr lang="en-US" sz="1200" b="1" dirty="0">
                <a:ea typeface="ＭＳ Ｐゴシック" pitchFamily="34" charset="-128"/>
              </a:rPr>
              <a:t>Native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</a:t>
            </a:r>
            <a:r>
              <a:rPr lang="en-US" sz="1200" b="1" dirty="0" err="1">
                <a:ea typeface="ＭＳ Ｐゴシック" pitchFamily="34" charset="-128"/>
              </a:rPr>
              <a:t>802.1q</a:t>
            </a:r>
            <a:r>
              <a:rPr lang="en-US" sz="1200" b="1" dirty="0">
                <a:ea typeface="ＭＳ Ｐゴシック" pitchFamily="34" charset="-128"/>
              </a:rPr>
              <a:t> Tagging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3.1.2.5 </a:t>
            </a:r>
            <a:r>
              <a:rPr lang="en-US" sz="1200" b="1" dirty="0">
                <a:ea typeface="ＭＳ Ｐゴシック" pitchFamily="34" charset="-128"/>
              </a:rPr>
              <a:t>Voice VLAN Tagging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3.2.1.1 VLAN </a:t>
            </a:r>
            <a:r>
              <a:rPr lang="en-US" b="1" dirty="0" smtClean="0">
                <a:ea typeface="ＭＳ Ｐゴシック" pitchFamily="34" charset="-128"/>
              </a:rPr>
              <a:t>Ranges On Catalyst Switches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3.2.1.2 </a:t>
            </a:r>
            <a:r>
              <a:rPr lang="en-US" b="1" dirty="0" smtClean="0">
                <a:ea typeface="ＭＳ Ｐゴシック" pitchFamily="34" charset="-128"/>
              </a:rPr>
              <a:t>Creating a VLAN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3.1.1.1 VLAN Definitions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VLAN Port Membership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VLAN Port Membership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3.2.1.5 </a:t>
            </a:r>
            <a:r>
              <a:rPr lang="en-US" b="1" dirty="0" smtClean="0">
                <a:ea typeface="ＭＳ Ｐゴシック" pitchFamily="34" charset="-128"/>
              </a:rPr>
              <a:t>Deleting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VLAN Information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>
                <a:ea typeface="ＭＳ Ｐゴシック" pitchFamily="34" charset="-128"/>
              </a:rPr>
              <a:t>VLAN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VLAN Information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>
                <a:ea typeface="ＭＳ Ｐゴシック" pitchFamily="34" charset="-128"/>
              </a:rPr>
              <a:t>VLAN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3.2.2.1 </a:t>
            </a:r>
            <a:r>
              <a:rPr lang="en-US" b="1" dirty="0" smtClean="0">
                <a:ea typeface="ＭＳ Ｐゴシック" pitchFamily="34" charset="-128"/>
              </a:rPr>
              <a:t>Configuring IEEE </a:t>
            </a:r>
            <a:r>
              <a:rPr lang="en-US" b="1" dirty="0" err="1" smtClean="0">
                <a:ea typeface="ＭＳ Ｐゴシック" pitchFamily="34" charset="-128"/>
              </a:rPr>
              <a:t>802.1q</a:t>
            </a:r>
            <a:r>
              <a:rPr lang="en-US" b="1" dirty="0" smtClean="0">
                <a:ea typeface="ＭＳ Ｐゴシック" pitchFamily="34" charset="-128"/>
              </a:rPr>
              <a:t> Trunk Links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>
                <a:ea typeface="ＭＳ Ｐゴシック" pitchFamily="34" charset="-128"/>
              </a:rPr>
              <a:t>VLAN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>
                <a:ea typeface="ＭＳ Ｐゴシック" pitchFamily="34" charset="-128"/>
              </a:rPr>
              <a:t>VLAN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>
                <a:ea typeface="ＭＳ Ｐゴシック" pitchFamily="34" charset="-128"/>
              </a:rPr>
              <a:t>VLAN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3.2.2.4 </a:t>
            </a:r>
            <a:r>
              <a:rPr lang="en-US" b="1" dirty="0" smtClean="0">
                <a:ea typeface="ＭＳ Ｐゴシック" pitchFamily="34" charset="-128"/>
              </a:rPr>
              <a:t>Verifying Trunk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3.1.1.1 VLAN Definitions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3.2.3 </a:t>
            </a:r>
            <a:r>
              <a:rPr lang="en-US" sz="1200" b="1" dirty="0">
                <a:ea typeface="ＭＳ Ｐゴシック" pitchFamily="34" charset="-128"/>
              </a:rPr>
              <a:t>Dynamic </a:t>
            </a:r>
            <a:r>
              <a:rPr lang="en-US" sz="1200" b="1" dirty="0" err="1">
                <a:ea typeface="ＭＳ Ｐゴシック" pitchFamily="34" charset="-128"/>
              </a:rPr>
              <a:t>Trunking</a:t>
            </a:r>
            <a:r>
              <a:rPr lang="en-US" sz="1200" b="1" dirty="0">
                <a:ea typeface="ＭＳ Ｐゴシック" pitchFamily="34" charset="-128"/>
              </a:rPr>
              <a:t> Protocol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3.2.3.1 </a:t>
            </a:r>
            <a:r>
              <a:rPr lang="en-US" sz="1200" b="1" dirty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3.2.3 </a:t>
            </a:r>
            <a:r>
              <a:rPr lang="en-US" sz="1200" b="1" dirty="0">
                <a:ea typeface="ＭＳ Ｐゴシック" pitchFamily="34" charset="-128"/>
              </a:rPr>
              <a:t>Dynamic </a:t>
            </a:r>
            <a:r>
              <a:rPr lang="en-US" sz="1200" b="1" dirty="0" err="1">
                <a:ea typeface="ＭＳ Ｐゴシック" pitchFamily="34" charset="-128"/>
              </a:rPr>
              <a:t>Trunking</a:t>
            </a:r>
            <a:r>
              <a:rPr lang="en-US" sz="1200" b="1" dirty="0">
                <a:ea typeface="ＭＳ Ｐゴシック" pitchFamily="34" charset="-128"/>
              </a:rPr>
              <a:t> Protocol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3.2.3.2 </a:t>
            </a:r>
            <a:r>
              <a:rPr lang="en-US" sz="1200" b="1" dirty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>
                <a:ea typeface="ＭＳ Ｐゴシック" pitchFamily="34" charset="-128"/>
              </a:rPr>
              <a:t>Troubleshooting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3.2.4.1 </a:t>
            </a:r>
            <a:r>
              <a:rPr lang="en-US" sz="1200" b="1" dirty="0">
                <a:ea typeface="ＭＳ Ｐゴシック" pitchFamily="34" charset="-128"/>
              </a:rPr>
              <a:t>Addressing Issues with VLAN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>
                <a:ea typeface="ＭＳ Ｐゴシック" pitchFamily="34" charset="-128"/>
              </a:rPr>
              <a:t>Troubleshooting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3.2.4.2 </a:t>
            </a:r>
            <a:r>
              <a:rPr lang="en-US" sz="1200" b="1" dirty="0">
                <a:ea typeface="ＭＳ Ｐゴシック" pitchFamily="34" charset="-128"/>
              </a:rPr>
              <a:t>Missing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>
                <a:ea typeface="ＭＳ Ｐゴシック" pitchFamily="34" charset="-128"/>
              </a:rPr>
              <a:t>Troubleshooting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3.2.4.3 </a:t>
            </a:r>
            <a:r>
              <a:rPr lang="en-US" sz="1200" b="1" dirty="0">
                <a:ea typeface="ＭＳ Ｐゴシック" pitchFamily="34" charset="-128"/>
              </a:rPr>
              <a:t>Introduction to Troubleshooting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>
                <a:ea typeface="ＭＳ Ｐゴシック" pitchFamily="34" charset="-128"/>
              </a:rPr>
              <a:t>Troubleshooting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3.2.4.4 </a:t>
            </a:r>
            <a:r>
              <a:rPr lang="en-US" sz="1200" b="1" dirty="0">
                <a:ea typeface="ＭＳ Ｐゴシック" pitchFamily="34" charset="-128"/>
              </a:rPr>
              <a:t>Common Problems With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>
                <a:ea typeface="ＭＳ Ｐゴシック" pitchFamily="34" charset="-128"/>
              </a:rPr>
              <a:t>Troubleshooting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3.2.4.5 </a:t>
            </a:r>
            <a:r>
              <a:rPr lang="en-US" sz="1200" b="1" dirty="0">
                <a:ea typeface="ＭＳ Ｐゴシック" pitchFamily="34" charset="-128"/>
              </a:rPr>
              <a:t>Trunk Mode Mismatches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VLAN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>
                <a:ea typeface="ＭＳ Ｐゴシック" pitchFamily="34" charset="-128"/>
              </a:rPr>
              <a:t>Troubleshooting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3.2.4.6 </a:t>
            </a:r>
            <a:r>
              <a:rPr lang="en-US" sz="1200" b="1" dirty="0">
                <a:ea typeface="ＭＳ Ｐゴシック" pitchFamily="34" charset="-128"/>
              </a:rPr>
              <a:t>Incorrect VLAN List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VLAN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>
                <a:ea typeface="ＭＳ Ｐゴシック" pitchFamily="34" charset="-128"/>
              </a:rPr>
              <a:t>Attacks on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3.3.1.1 </a:t>
            </a:r>
            <a:r>
              <a:rPr lang="en-US" sz="1200" b="1" dirty="0">
                <a:ea typeface="ＭＳ Ｐゴシック" pitchFamily="34" charset="-128"/>
              </a:rPr>
              <a:t>Switch spoofing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VLAN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>
                <a:ea typeface="ＭＳ Ｐゴシック" pitchFamily="34" charset="-128"/>
              </a:rPr>
              <a:t>Attacks on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3.1.1.2 </a:t>
            </a:r>
            <a:r>
              <a:rPr lang="en-US" b="1" dirty="0" smtClean="0">
                <a:ea typeface="ＭＳ Ｐゴシック" pitchFamily="34" charset="-128"/>
              </a:rPr>
              <a:t>Benefits of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VLAN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>
                <a:ea typeface="ＭＳ Ｐゴシック" pitchFamily="34" charset="-128"/>
              </a:rPr>
              <a:t>Attacks on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VLAN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>
                <a:ea typeface="ＭＳ Ｐゴシック" pitchFamily="34" charset="-128"/>
              </a:rPr>
              <a:t>Attacks on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3.3.1.3 </a:t>
            </a:r>
            <a:r>
              <a:rPr lang="en-US" sz="1200" b="1" dirty="0" err="1">
                <a:ea typeface="ＭＳ Ｐゴシック" pitchFamily="34" charset="-128"/>
              </a:rPr>
              <a:t>PVLAN</a:t>
            </a:r>
            <a:r>
              <a:rPr lang="en-US" sz="1200" b="1" dirty="0">
                <a:ea typeface="ＭＳ Ｐゴシック" pitchFamily="34" charset="-128"/>
              </a:rPr>
              <a:t> Edge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VLAN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>
                <a:ea typeface="ＭＳ Ｐゴシック" pitchFamily="34" charset="-128"/>
              </a:rPr>
              <a:t>Attacks on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3.3.1.3 </a:t>
            </a:r>
            <a:r>
              <a:rPr lang="en-US" sz="1200" b="1" dirty="0" err="1">
                <a:ea typeface="ＭＳ Ｐゴシック" pitchFamily="34" charset="-128"/>
              </a:rPr>
              <a:t>PVLAN</a:t>
            </a:r>
            <a:r>
              <a:rPr lang="en-US" sz="1200" b="1" dirty="0">
                <a:ea typeface="ＭＳ Ｐゴシック" pitchFamily="34" charset="-128"/>
              </a:rPr>
              <a:t> Edge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VLAN Implementations</a:t>
            </a:r>
          </a:p>
          <a:p>
            <a:pPr>
              <a:buFontTx/>
              <a:buNone/>
            </a:pPr>
            <a:r>
              <a:rPr lang="en-US" b="1" dirty="0" smtClean="0"/>
              <a:t>3.3.2 </a:t>
            </a:r>
            <a:r>
              <a:rPr lang="en-US" sz="1200" b="1" dirty="0">
                <a:ea typeface="ＭＳ Ｐゴシック" pitchFamily="34" charset="-128"/>
              </a:rPr>
              <a:t>Design Best Practices For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3.3.2.1 </a:t>
            </a:r>
            <a:r>
              <a:rPr lang="en-US" sz="1200" b="1" dirty="0">
                <a:ea typeface="ＭＳ Ｐゴシック" pitchFamily="34" charset="-128"/>
              </a:rPr>
              <a:t>VLAN Design Guideline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C233B9-165E-47F1-AC80-E8AAA9ADCBE6}" type="slidenum">
              <a:rPr lang="en-US" altLang="uk-UA" sz="800"/>
              <a:pPr/>
              <a:t>44</a:t>
            </a:fld>
            <a:endParaRPr lang="en-US" altLang="uk-UA" sz="800"/>
          </a:p>
        </p:txBody>
      </p:sp>
      <p:sp>
        <p:nvSpPr>
          <p:cNvPr id="5120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VLAN Segmentation</a:t>
            </a:r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>
                <a:ea typeface="ＭＳ Ｐゴシック" pitchFamily="34" charset="-128"/>
              </a:rPr>
              <a:t>VLANs</a:t>
            </a:r>
            <a:r>
              <a:rPr lang="en-US" sz="1200" b="1" dirty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smtClean="0">
                <a:ea typeface="ＭＳ Ｐゴシック" pitchFamily="34" charset="-128"/>
              </a:rPr>
              <a:t>VLAN Trunks</a:t>
            </a: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uk-UA" altLang="uk-UA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CC9C5E37-F012-4E8E-85FA-6847A9D8F9DE}" type="slidenum">
              <a:rPr lang="en-US" altLang="uk-UA" sz="1000" smtClean="0">
                <a:solidFill>
                  <a:srgbClr val="D3D3D3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altLang="uk-UA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uk-UA" altLang="uk-U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249 w 58"/>
                <a:gd name="T1" fmla="*/ 103 h 80"/>
                <a:gd name="T2" fmla="*/ 180 w 58"/>
                <a:gd name="T3" fmla="*/ 86 h 80"/>
                <a:gd name="T4" fmla="*/ 90 w 58"/>
                <a:gd name="T5" fmla="*/ 172 h 80"/>
                <a:gd name="T6" fmla="*/ 180 w 58"/>
                <a:gd name="T7" fmla="*/ 257 h 80"/>
                <a:gd name="T8" fmla="*/ 249 w 58"/>
                <a:gd name="T9" fmla="*/ 240 h 80"/>
                <a:gd name="T10" fmla="*/ 249 w 58"/>
                <a:gd name="T11" fmla="*/ 330 h 80"/>
                <a:gd name="T12" fmla="*/ 176 w 58"/>
                <a:gd name="T13" fmla="*/ 343 h 80"/>
                <a:gd name="T14" fmla="*/ 0 w 58"/>
                <a:gd name="T15" fmla="*/ 172 h 80"/>
                <a:gd name="T16" fmla="*/ 176 w 58"/>
                <a:gd name="T17" fmla="*/ 0 h 80"/>
                <a:gd name="T18" fmla="*/ 249 w 58"/>
                <a:gd name="T19" fmla="*/ 13 h 80"/>
                <a:gd name="T20" fmla="*/ 249 w 58"/>
                <a:gd name="T21" fmla="*/ 10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249 w 58"/>
                <a:gd name="T1" fmla="*/ 103 h 80"/>
                <a:gd name="T2" fmla="*/ 180 w 58"/>
                <a:gd name="T3" fmla="*/ 86 h 80"/>
                <a:gd name="T4" fmla="*/ 90 w 58"/>
                <a:gd name="T5" fmla="*/ 172 h 80"/>
                <a:gd name="T6" fmla="*/ 180 w 58"/>
                <a:gd name="T7" fmla="*/ 257 h 80"/>
                <a:gd name="T8" fmla="*/ 249 w 58"/>
                <a:gd name="T9" fmla="*/ 240 h 80"/>
                <a:gd name="T10" fmla="*/ 249 w 58"/>
                <a:gd name="T11" fmla="*/ 330 h 80"/>
                <a:gd name="T12" fmla="*/ 172 w 58"/>
                <a:gd name="T13" fmla="*/ 343 h 80"/>
                <a:gd name="T14" fmla="*/ 0 w 58"/>
                <a:gd name="T15" fmla="*/ 172 h 80"/>
                <a:gd name="T16" fmla="*/ 172 w 58"/>
                <a:gd name="T17" fmla="*/ 0 h 80"/>
                <a:gd name="T18" fmla="*/ 249 w 58"/>
                <a:gd name="T19" fmla="*/ 13 h 80"/>
                <a:gd name="T20" fmla="*/ 249 w 58"/>
                <a:gd name="T21" fmla="*/ 10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342 w 80"/>
                <a:gd name="T1" fmla="*/ 172 h 80"/>
                <a:gd name="T2" fmla="*/ 171 w 80"/>
                <a:gd name="T3" fmla="*/ 343 h 80"/>
                <a:gd name="T4" fmla="*/ 0 w 80"/>
                <a:gd name="T5" fmla="*/ 172 h 80"/>
                <a:gd name="T6" fmla="*/ 171 w 80"/>
                <a:gd name="T7" fmla="*/ 0 h 80"/>
                <a:gd name="T8" fmla="*/ 342 w 80"/>
                <a:gd name="T9" fmla="*/ 172 h 80"/>
                <a:gd name="T10" fmla="*/ 171 w 80"/>
                <a:gd name="T11" fmla="*/ 86 h 80"/>
                <a:gd name="T12" fmla="*/ 86 w 80"/>
                <a:gd name="T13" fmla="*/ 172 h 80"/>
                <a:gd name="T14" fmla="*/ 171 w 80"/>
                <a:gd name="T15" fmla="*/ 257 h 80"/>
                <a:gd name="T16" fmla="*/ 257 w 80"/>
                <a:gd name="T17" fmla="*/ 172 h 80"/>
                <a:gd name="T18" fmla="*/ 171 w 80"/>
                <a:gd name="T19" fmla="*/ 86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202 w 52"/>
                <a:gd name="T1" fmla="*/ 81 h 80"/>
                <a:gd name="T2" fmla="*/ 137 w 52"/>
                <a:gd name="T3" fmla="*/ 73 h 80"/>
                <a:gd name="T4" fmla="*/ 86 w 52"/>
                <a:gd name="T5" fmla="*/ 99 h 80"/>
                <a:gd name="T6" fmla="*/ 124 w 52"/>
                <a:gd name="T7" fmla="*/ 129 h 80"/>
                <a:gd name="T8" fmla="*/ 146 w 52"/>
                <a:gd name="T9" fmla="*/ 137 h 80"/>
                <a:gd name="T10" fmla="*/ 223 w 52"/>
                <a:gd name="T11" fmla="*/ 232 h 80"/>
                <a:gd name="T12" fmla="*/ 90 w 52"/>
                <a:gd name="T13" fmla="*/ 343 h 80"/>
                <a:gd name="T14" fmla="*/ 0 w 52"/>
                <a:gd name="T15" fmla="*/ 330 h 80"/>
                <a:gd name="T16" fmla="*/ 0 w 52"/>
                <a:gd name="T17" fmla="*/ 257 h 80"/>
                <a:gd name="T18" fmla="*/ 77 w 52"/>
                <a:gd name="T19" fmla="*/ 270 h 80"/>
                <a:gd name="T20" fmla="*/ 137 w 52"/>
                <a:gd name="T21" fmla="*/ 240 h 80"/>
                <a:gd name="T22" fmla="*/ 99 w 52"/>
                <a:gd name="T23" fmla="*/ 206 h 80"/>
                <a:gd name="T24" fmla="*/ 81 w 52"/>
                <a:gd name="T25" fmla="*/ 202 h 80"/>
                <a:gd name="T26" fmla="*/ 0 w 52"/>
                <a:gd name="T27" fmla="*/ 103 h 80"/>
                <a:gd name="T28" fmla="*/ 120 w 52"/>
                <a:gd name="T29" fmla="*/ 0 h 80"/>
                <a:gd name="T30" fmla="*/ 202 w 52"/>
                <a:gd name="T31" fmla="*/ 13 h 80"/>
                <a:gd name="T32" fmla="*/ 202 w 52"/>
                <a:gd name="T33" fmla="*/ 81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81 w 19"/>
                <a:gd name="T1" fmla="*/ 43 h 39"/>
                <a:gd name="T2" fmla="*/ 43 w 19"/>
                <a:gd name="T3" fmla="*/ 0 h 39"/>
                <a:gd name="T4" fmla="*/ 0 w 19"/>
                <a:gd name="T5" fmla="*/ 43 h 39"/>
                <a:gd name="T6" fmla="*/ 0 w 19"/>
                <a:gd name="T7" fmla="*/ 128 h 39"/>
                <a:gd name="T8" fmla="*/ 43 w 19"/>
                <a:gd name="T9" fmla="*/ 167 h 39"/>
                <a:gd name="T10" fmla="*/ 81 w 19"/>
                <a:gd name="T11" fmla="*/ 128 h 39"/>
                <a:gd name="T12" fmla="*/ 81 w 19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81 w 19"/>
                <a:gd name="T1" fmla="*/ 39 h 65"/>
                <a:gd name="T2" fmla="*/ 38 w 19"/>
                <a:gd name="T3" fmla="*/ 0 h 65"/>
                <a:gd name="T4" fmla="*/ 0 w 19"/>
                <a:gd name="T5" fmla="*/ 39 h 65"/>
                <a:gd name="T6" fmla="*/ 0 w 19"/>
                <a:gd name="T7" fmla="*/ 240 h 65"/>
                <a:gd name="T8" fmla="*/ 38 w 19"/>
                <a:gd name="T9" fmla="*/ 279 h 65"/>
                <a:gd name="T10" fmla="*/ 81 w 19"/>
                <a:gd name="T11" fmla="*/ 240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81 w 19"/>
                <a:gd name="T1" fmla="*/ 39 h 120"/>
                <a:gd name="T2" fmla="*/ 43 w 19"/>
                <a:gd name="T3" fmla="*/ 0 h 120"/>
                <a:gd name="T4" fmla="*/ 0 w 19"/>
                <a:gd name="T5" fmla="*/ 39 h 120"/>
                <a:gd name="T6" fmla="*/ 0 w 19"/>
                <a:gd name="T7" fmla="*/ 475 h 120"/>
                <a:gd name="T8" fmla="*/ 43 w 19"/>
                <a:gd name="T9" fmla="*/ 514 h 120"/>
                <a:gd name="T10" fmla="*/ 81 w 19"/>
                <a:gd name="T11" fmla="*/ 475 h 120"/>
                <a:gd name="T12" fmla="*/ 81 w 19"/>
                <a:gd name="T13" fmla="*/ 3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81 w 19"/>
                <a:gd name="T1" fmla="*/ 39 h 65"/>
                <a:gd name="T2" fmla="*/ 38 w 19"/>
                <a:gd name="T3" fmla="*/ 0 h 65"/>
                <a:gd name="T4" fmla="*/ 0 w 19"/>
                <a:gd name="T5" fmla="*/ 39 h 65"/>
                <a:gd name="T6" fmla="*/ 0 w 19"/>
                <a:gd name="T7" fmla="*/ 240 h 65"/>
                <a:gd name="T8" fmla="*/ 38 w 19"/>
                <a:gd name="T9" fmla="*/ 279 h 65"/>
                <a:gd name="T10" fmla="*/ 81 w 19"/>
                <a:gd name="T11" fmla="*/ 240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86 w 20"/>
                <a:gd name="T1" fmla="*/ 43 h 39"/>
                <a:gd name="T2" fmla="*/ 43 w 20"/>
                <a:gd name="T3" fmla="*/ 0 h 39"/>
                <a:gd name="T4" fmla="*/ 0 w 20"/>
                <a:gd name="T5" fmla="*/ 43 h 39"/>
                <a:gd name="T6" fmla="*/ 0 w 20"/>
                <a:gd name="T7" fmla="*/ 128 h 39"/>
                <a:gd name="T8" fmla="*/ 43 w 20"/>
                <a:gd name="T9" fmla="*/ 167 h 39"/>
                <a:gd name="T10" fmla="*/ 86 w 20"/>
                <a:gd name="T11" fmla="*/ 128 h 39"/>
                <a:gd name="T12" fmla="*/ 86 w 20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82 w 19"/>
                <a:gd name="T1" fmla="*/ 39 h 65"/>
                <a:gd name="T2" fmla="*/ 43 w 19"/>
                <a:gd name="T3" fmla="*/ 0 h 65"/>
                <a:gd name="T4" fmla="*/ 0 w 19"/>
                <a:gd name="T5" fmla="*/ 39 h 65"/>
                <a:gd name="T6" fmla="*/ 0 w 19"/>
                <a:gd name="T7" fmla="*/ 240 h 65"/>
                <a:gd name="T8" fmla="*/ 43 w 19"/>
                <a:gd name="T9" fmla="*/ 279 h 65"/>
                <a:gd name="T10" fmla="*/ 82 w 19"/>
                <a:gd name="T11" fmla="*/ 240 h 65"/>
                <a:gd name="T12" fmla="*/ 82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82 w 19"/>
                <a:gd name="T1" fmla="*/ 39 h 120"/>
                <a:gd name="T2" fmla="*/ 39 w 19"/>
                <a:gd name="T3" fmla="*/ 0 h 120"/>
                <a:gd name="T4" fmla="*/ 0 w 19"/>
                <a:gd name="T5" fmla="*/ 39 h 120"/>
                <a:gd name="T6" fmla="*/ 0 w 19"/>
                <a:gd name="T7" fmla="*/ 475 h 120"/>
                <a:gd name="T8" fmla="*/ 39 w 19"/>
                <a:gd name="T9" fmla="*/ 514 h 120"/>
                <a:gd name="T10" fmla="*/ 82 w 19"/>
                <a:gd name="T11" fmla="*/ 475 h 120"/>
                <a:gd name="T12" fmla="*/ 82 w 19"/>
                <a:gd name="T13" fmla="*/ 3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82 w 19"/>
                <a:gd name="T1" fmla="*/ 39 h 65"/>
                <a:gd name="T2" fmla="*/ 43 w 19"/>
                <a:gd name="T3" fmla="*/ 0 h 65"/>
                <a:gd name="T4" fmla="*/ 0 w 19"/>
                <a:gd name="T5" fmla="*/ 39 h 65"/>
                <a:gd name="T6" fmla="*/ 0 w 19"/>
                <a:gd name="T7" fmla="*/ 240 h 65"/>
                <a:gd name="T8" fmla="*/ 43 w 19"/>
                <a:gd name="T9" fmla="*/ 279 h 65"/>
                <a:gd name="T10" fmla="*/ 82 w 19"/>
                <a:gd name="T11" fmla="*/ 240 h 65"/>
                <a:gd name="T12" fmla="*/ 82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82 w 19"/>
                <a:gd name="T1" fmla="*/ 43 h 39"/>
                <a:gd name="T2" fmla="*/ 39 w 19"/>
                <a:gd name="T3" fmla="*/ 0 h 39"/>
                <a:gd name="T4" fmla="*/ 0 w 19"/>
                <a:gd name="T5" fmla="*/ 43 h 39"/>
                <a:gd name="T6" fmla="*/ 0 w 19"/>
                <a:gd name="T7" fmla="*/ 128 h 39"/>
                <a:gd name="T8" fmla="*/ 39 w 19"/>
                <a:gd name="T9" fmla="*/ 167 h 39"/>
                <a:gd name="T10" fmla="*/ 82 w 19"/>
                <a:gd name="T11" fmla="*/ 128 h 39"/>
                <a:gd name="T12" fmla="*/ 82 w 19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8"/>
          <p:cNvSpPr>
            <a:spLocks noChangeArrowheads="1"/>
          </p:cNvSpPr>
          <p:nvPr userDrawn="1"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uk-UA" sz="1000" smtClean="0"/>
              <a:t>Version 4.0</a:t>
            </a:r>
            <a:endParaRPr lang="en-US" altLang="uk-UA" smtClean="0"/>
          </a:p>
        </p:txBody>
      </p:sp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2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32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58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920316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339296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4376506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950764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516024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3741795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357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17052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2603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26936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3403104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092710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7669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11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8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845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97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737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695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uk-UA" altLang="uk-UA"/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C1CB3AD1-B11E-4119-AE46-1EB049D60AC1}" type="slidenum">
              <a:rPr lang="en-US" altLang="uk-UA" sz="1000" smtClean="0">
                <a:solidFill>
                  <a:srgbClr val="D3D3D3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altLang="uk-UA" sz="1000" smtClean="0">
              <a:solidFill>
                <a:srgbClr val="D3D3D3"/>
              </a:solidFill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uk-UA" altLang="uk-UA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551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Segue and Q&amp;A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Subtitle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BSCI Module 6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E65E14B1-A1B1-4AD6-8385-C2E6640AE5B5}" type="slidenum">
              <a:rPr lang="en-US" altLang="uk-UA" sz="1000" smtClean="0">
                <a:solidFill>
                  <a:srgbClr val="D3D3D3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altLang="uk-UA" sz="1000" smtClean="0">
              <a:solidFill>
                <a:srgbClr val="D3D3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Віртуальна локальна мережа </a:t>
            </a:r>
            <a:r>
              <a:rPr lang="ru-RU" altLang="uk-UA" dirty="0" smtClean="0"/>
              <a:t>– </a:t>
            </a:r>
            <a:r>
              <a:rPr lang="en-US" altLang="uk-UA" dirty="0" smtClean="0"/>
              <a:t>VLAN</a:t>
            </a:r>
            <a:br>
              <a:rPr lang="en-US" altLang="uk-UA" dirty="0" smtClean="0"/>
            </a:br>
            <a:r>
              <a:rPr lang="uk-UA" altLang="uk-UA" dirty="0" smtClean="0"/>
              <a:t>Безпека </a:t>
            </a:r>
            <a:r>
              <a:rPr lang="en-US" altLang="uk-UA" dirty="0" smtClean="0"/>
              <a:t>VLAN</a:t>
            </a:r>
            <a:endParaRPr lang="en-US" altLang="uk-UA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60786"/>
            <a:ext cx="7940675" cy="4908277"/>
          </a:xfrm>
        </p:spPr>
        <p:txBody>
          <a:bodyPr/>
          <a:lstStyle/>
          <a:p>
            <a:pPr marL="457200" indent="-457200"/>
            <a:r>
              <a:rPr lang="uk-UA" altLang="uk-UA" dirty="0" smtClean="0"/>
              <a:t>Віртуальні мережі в конвергентних мережах.</a:t>
            </a:r>
          </a:p>
          <a:p>
            <a:pPr marL="457200" indent="-457200"/>
            <a:r>
              <a:rPr lang="uk-UA" dirty="0" smtClean="0"/>
              <a:t>Сегментація VLAN</a:t>
            </a:r>
          </a:p>
          <a:p>
            <a:pPr marL="457200" indent="-457200"/>
            <a:r>
              <a:rPr lang="uk-UA" dirty="0" smtClean="0">
                <a:solidFill>
                  <a:srgbClr val="000000"/>
                </a:solidFill>
                <a:cs typeface="Arial"/>
              </a:rPr>
              <a:t>Реалізація VLAN</a:t>
            </a:r>
          </a:p>
          <a:p>
            <a:pPr marL="457200" indent="-457200"/>
            <a:r>
              <a:rPr lang="uk-UA" altLang="uk-UA" dirty="0" smtClean="0"/>
              <a:t>Транкінг в конвергентних мережах.</a:t>
            </a:r>
          </a:p>
          <a:p>
            <a:pPr marL="457200" indent="-457200"/>
            <a:r>
              <a:rPr lang="uk-UA" dirty="0" smtClean="0">
                <a:solidFill>
                  <a:srgbClr val="000000"/>
                </a:solidFill>
                <a:cs typeface="Arial"/>
              </a:rPr>
              <a:t>Налагодження динамічного протоколу транкових каналів (DTP)</a:t>
            </a:r>
          </a:p>
          <a:p>
            <a:pPr marL="457200" indent="-457200"/>
            <a:r>
              <a:rPr lang="uk-UA" dirty="0" smtClean="0">
                <a:solidFill>
                  <a:srgbClr val="000000"/>
                </a:solidFill>
                <a:cs typeface="Arial"/>
              </a:rPr>
              <a:t>Пошук і усунення неполадок в VLAN і налаштуваннях транкового каналу в комутованій мережі</a:t>
            </a:r>
          </a:p>
          <a:p>
            <a:pPr marL="457200" indent="-457200"/>
            <a:r>
              <a:rPr lang="uk-UA" dirty="0" smtClean="0">
                <a:solidFill>
                  <a:srgbClr val="000000"/>
                </a:solidFill>
                <a:cs typeface="Arial"/>
              </a:rPr>
              <a:t>Проектування та забезпечення безпеки</a:t>
            </a:r>
            <a:endParaRPr lang="uk-UA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175899"/>
            <a:ext cx="8145462" cy="838200"/>
          </a:xfrm>
        </p:spPr>
        <p:txBody>
          <a:bodyPr/>
          <a:lstStyle/>
          <a:p>
            <a:pPr eaLnBrk="1" hangingPunct="1"/>
            <a:r>
              <a:rPr lang="ru-RU" dirty="0" smtClean="0">
                <a:ea typeface="ＭＳ Ｐゴシック" pitchFamily="34" charset="-128"/>
              </a:rPr>
              <a:t>Транкові канали - </a:t>
            </a:r>
            <a:r>
              <a:rPr lang="en-US" dirty="0" smtClean="0">
                <a:ea typeface="ＭＳ Ｐゴシック" pitchFamily="34" charset="-128"/>
              </a:rPr>
              <a:t>VLAN Trunks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1" y="1466510"/>
            <a:ext cx="7345753" cy="4872718"/>
          </a:xfrm>
        </p:spPr>
      </p:pic>
    </p:spTree>
    <p:extLst>
      <p:ext uri="{BB962C8B-B14F-4D97-AF65-F5344CB8AC3E}">
        <p14:creationId xmlns:p14="http://schemas.microsoft.com/office/powerpoint/2010/main" val="10564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sz="3000" dirty="0" smtClean="0">
                <a:ea typeface="ＭＳ Ｐゴシック" pitchFamily="34" charset="-128"/>
              </a:rPr>
              <a:t>Управління доменами широкомовної розсилки за допомогою VLAN </a:t>
            </a:r>
            <a:r>
              <a:rPr lang="ru-RU" sz="3000" dirty="0" smtClean="0">
                <a:ea typeface="ＭＳ Ｐゴシック" pitchFamily="34" charset="-128"/>
              </a:rPr>
              <a:t>мереж</a:t>
            </a:r>
            <a:endParaRPr lang="en-US" sz="30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462995"/>
            <a:ext cx="7940675" cy="4734605"/>
          </a:xfrm>
        </p:spPr>
        <p:txBody>
          <a:bodyPr/>
          <a:lstStyle/>
          <a:p>
            <a:r>
              <a:rPr lang="en-US" dirty="0" smtClean="0"/>
              <a:t>VLAN </a:t>
            </a:r>
            <a:r>
              <a:rPr lang="uk-UA" dirty="0" smtClean="0"/>
              <a:t>можна застосовувати для обмеження досяжності кадрів широкомовної розсилки</a:t>
            </a:r>
          </a:p>
          <a:p>
            <a:r>
              <a:rPr lang="en-US" dirty="0" smtClean="0"/>
              <a:t>VLAN </a:t>
            </a:r>
            <a:r>
              <a:rPr lang="uk-UA" dirty="0" smtClean="0"/>
              <a:t>є доменом широкомовної розсилки</a:t>
            </a:r>
          </a:p>
          <a:p>
            <a:r>
              <a:rPr lang="uk-UA" dirty="0" smtClean="0"/>
              <a:t>Отже, кадр широкомовної розсилки, відправлений пристроєм, що знаходиться в конкретній </a:t>
            </a:r>
            <a:r>
              <a:rPr lang="en-US" dirty="0" smtClean="0"/>
              <a:t>VLAN, </a:t>
            </a:r>
            <a:r>
              <a:rPr lang="uk-UA" dirty="0" smtClean="0"/>
              <a:t>пересилається тільки в межах цієї </a:t>
            </a:r>
            <a:r>
              <a:rPr lang="en-US" dirty="0" smtClean="0"/>
              <a:t>VLAN</a:t>
            </a:r>
          </a:p>
          <a:p>
            <a:r>
              <a:rPr lang="uk-UA" dirty="0" smtClean="0"/>
              <a:t>Це допомагає керувати досяжністю кадрів широкомовної розсилки та їх взаємодією в мережі</a:t>
            </a:r>
          </a:p>
          <a:p>
            <a:r>
              <a:rPr lang="uk-UA" dirty="0" smtClean="0"/>
              <a:t>Кадри </a:t>
            </a:r>
            <a:r>
              <a:rPr lang="uk-UA" dirty="0" err="1" smtClean="0"/>
              <a:t>одноадресної</a:t>
            </a:r>
            <a:r>
              <a:rPr lang="uk-UA" dirty="0" smtClean="0"/>
              <a:t> та групової передачі також пересилаються в межах вихідної </a:t>
            </a:r>
            <a:r>
              <a:rPr lang="en-US" dirty="0" smtClean="0"/>
              <a:t>VLAN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8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Присвоєння міток кадрам </a:t>
            </a:r>
            <a:r>
              <a:rPr lang="en-US" sz="2700" dirty="0" smtClean="0">
                <a:ea typeface="ＭＳ Ｐゴシック" pitchFamily="34" charset="-128"/>
              </a:rPr>
              <a:t>Ethernet </a:t>
            </a:r>
            <a:r>
              <a:rPr lang="uk-UA" sz="2700" dirty="0" smtClean="0">
                <a:ea typeface="ＭＳ Ｐゴシック" pitchFamily="34" charset="-128"/>
              </a:rPr>
              <a:t>для ідентифікації </a:t>
            </a:r>
            <a:r>
              <a:rPr lang="en-US" sz="2700" dirty="0" smtClean="0">
                <a:ea typeface="ＭＳ Ｐゴシック" pitchFamily="34" charset="-128"/>
              </a:rPr>
              <a:t>VLAN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659690"/>
            <a:ext cx="7940675" cy="4734605"/>
          </a:xfrm>
        </p:spPr>
        <p:txBody>
          <a:bodyPr/>
          <a:lstStyle/>
          <a:p>
            <a:r>
              <a:rPr lang="uk-UA" dirty="0" smtClean="0"/>
              <a:t>Присвоєння міток кадрам використовується з метою правильної передачі кадрів багатьох </a:t>
            </a:r>
            <a:r>
              <a:rPr lang="en-US" dirty="0" smtClean="0"/>
              <a:t>VLAN </a:t>
            </a:r>
            <a:r>
              <a:rPr lang="uk-UA" dirty="0" smtClean="0"/>
              <a:t>через транковий канал</a:t>
            </a:r>
          </a:p>
          <a:p>
            <a:r>
              <a:rPr lang="uk-UA" dirty="0" smtClean="0"/>
              <a:t>Комутатори присвоюють мітки кадрам для ідентифікації приналежності до </a:t>
            </a:r>
            <a:r>
              <a:rPr lang="en-US" dirty="0" smtClean="0"/>
              <a:t>VLAN</a:t>
            </a:r>
            <a:r>
              <a:rPr lang="uk-UA" dirty="0" smtClean="0"/>
              <a:t>. Одним з найбільш поширених протоколів тегування є стандарт </a:t>
            </a:r>
            <a:r>
              <a:rPr lang="en-US" dirty="0" smtClean="0"/>
              <a:t>IEEE 802.1q.</a:t>
            </a:r>
          </a:p>
          <a:p>
            <a:r>
              <a:rPr lang="uk-UA" dirty="0" smtClean="0"/>
              <a:t>Протокол визначає структуру заголовка з доданою міткою</a:t>
            </a:r>
          </a:p>
        </p:txBody>
      </p:sp>
    </p:spTree>
    <p:extLst>
      <p:ext uri="{BB962C8B-B14F-4D97-AF65-F5344CB8AC3E}">
        <p14:creationId xmlns:p14="http://schemas.microsoft.com/office/powerpoint/2010/main" val="40609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Присвоєння міток кадрам </a:t>
            </a:r>
            <a:r>
              <a:rPr lang="en-US" sz="2700" dirty="0" smtClean="0">
                <a:ea typeface="ＭＳ Ｐゴシック" pitchFamily="34" charset="-128"/>
              </a:rPr>
              <a:t>Ethernet </a:t>
            </a:r>
            <a:r>
              <a:rPr lang="uk-UA" sz="2700" dirty="0" smtClean="0">
                <a:ea typeface="ＭＳ Ｐゴシック" pitchFamily="34" charset="-128"/>
              </a:rPr>
              <a:t>для ідентифікації </a:t>
            </a:r>
            <a:r>
              <a:rPr lang="en-US" sz="2700" dirty="0" smtClean="0">
                <a:ea typeface="ＭＳ Ｐゴシック" pitchFamily="34" charset="-128"/>
              </a:rPr>
              <a:t>VLAN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4734605"/>
          </a:xfrm>
        </p:spPr>
        <p:txBody>
          <a:bodyPr/>
          <a:lstStyle/>
          <a:p>
            <a:pPr marL="0" indent="0">
              <a:buNone/>
            </a:pPr>
            <a:endParaRPr lang="uk-UA" dirty="0" smtClean="0"/>
          </a:p>
          <a:p>
            <a:r>
              <a:rPr lang="uk-UA" dirty="0" smtClean="0"/>
              <a:t>К</a:t>
            </a:r>
            <a:r>
              <a:rPr lang="uk-UA" dirty="0" smtClean="0"/>
              <a:t>омутатор присвоює кадру мітку </a:t>
            </a:r>
            <a:r>
              <a:rPr lang="en-US" dirty="0" smtClean="0"/>
              <a:t>VLAN </a:t>
            </a:r>
            <a:r>
              <a:rPr lang="uk-UA" dirty="0" smtClean="0"/>
              <a:t>перед пересиланням кадру по транковому каналу і видаляє перед пересиланням кадру через не транковий порт</a:t>
            </a:r>
          </a:p>
          <a:p>
            <a:r>
              <a:rPr lang="uk-UA" dirty="0" smtClean="0"/>
              <a:t>Кадри з відповідною міткою можуть перетинати будь-яку кількість комутаторів через транковий канал, і все одно будуть спрямовані в правильну </a:t>
            </a:r>
            <a:r>
              <a:rPr lang="en-US" dirty="0" smtClean="0"/>
              <a:t>VLAN </a:t>
            </a:r>
            <a:r>
              <a:rPr lang="uk-UA" dirty="0" smtClean="0"/>
              <a:t>призначення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365086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Присвоєння міток кадрам </a:t>
            </a:r>
            <a:r>
              <a:rPr lang="en-US" sz="2700" dirty="0" smtClean="0">
                <a:ea typeface="ＭＳ Ｐゴシック" pitchFamily="34" charset="-128"/>
              </a:rPr>
              <a:t>Ethernet </a:t>
            </a:r>
            <a:r>
              <a:rPr lang="uk-UA" sz="2700" dirty="0" smtClean="0">
                <a:ea typeface="ＭＳ Ｐゴシック" pitchFamily="34" charset="-128"/>
              </a:rPr>
              <a:t>для ідентифікації </a:t>
            </a:r>
            <a:r>
              <a:rPr lang="en-US" sz="2700" dirty="0" smtClean="0">
                <a:ea typeface="ＭＳ Ｐゴシック" pitchFamily="34" charset="-128"/>
              </a:rPr>
              <a:t>VLA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1" y="1480346"/>
            <a:ext cx="7664292" cy="493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9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70493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Мережі </a:t>
            </a:r>
            <a:r>
              <a:rPr lang="en-US" sz="2700" dirty="0" smtClean="0">
                <a:ea typeface="ＭＳ Ｐゴシック" pitchFamily="34" charset="-128"/>
              </a:rPr>
              <a:t>native VLAN </a:t>
            </a:r>
            <a:r>
              <a:rPr lang="uk-UA" sz="2700" dirty="0" smtClean="0">
                <a:ea typeface="ＭＳ Ｐゴシック" pitchFamily="34" charset="-128"/>
              </a:rPr>
              <a:t>і присвоєння міток за стандартом 802.1</a:t>
            </a:r>
            <a:r>
              <a:rPr lang="en-US" sz="2700" dirty="0" smtClean="0">
                <a:ea typeface="ＭＳ Ｐゴシック" pitchFamily="34" charset="-128"/>
              </a:rPr>
              <a:t>q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467" y="1506538"/>
            <a:ext cx="7940675" cy="4807176"/>
          </a:xfrm>
        </p:spPr>
        <p:txBody>
          <a:bodyPr/>
          <a:lstStyle/>
          <a:p>
            <a:r>
              <a:rPr lang="uk-UA" dirty="0" smtClean="0"/>
              <a:t>Кадру, що належить </a:t>
            </a:r>
            <a:r>
              <a:rPr lang="en-US" dirty="0" smtClean="0"/>
              <a:t>native VLAN</a:t>
            </a:r>
            <a:r>
              <a:rPr lang="uk-UA" dirty="0" smtClean="0"/>
              <a:t> мітка не присвоюється</a:t>
            </a:r>
          </a:p>
          <a:p>
            <a:r>
              <a:rPr lang="uk-UA" dirty="0" smtClean="0"/>
              <a:t>Отриманий кадр без мітки залишається без мітки і розміщується в </a:t>
            </a:r>
            <a:r>
              <a:rPr lang="en-US" dirty="0" smtClean="0"/>
              <a:t>native VLAN </a:t>
            </a:r>
            <a:r>
              <a:rPr lang="uk-UA" dirty="0" smtClean="0"/>
              <a:t>при пересиланні</a:t>
            </a:r>
          </a:p>
          <a:p>
            <a:r>
              <a:rPr lang="uk-UA" dirty="0" smtClean="0"/>
              <a:t>Якщо немає портів асоційованих з </a:t>
            </a:r>
            <a:r>
              <a:rPr lang="en-US" dirty="0" smtClean="0"/>
              <a:t>native VLAN </a:t>
            </a:r>
            <a:r>
              <a:rPr lang="uk-UA" dirty="0" smtClean="0"/>
              <a:t>і ніяких інших транкових каналів кадр, що не позначений міткою, відкидається</a:t>
            </a:r>
          </a:p>
          <a:p>
            <a:r>
              <a:rPr lang="uk-UA" dirty="0" smtClean="0"/>
              <a:t>У комутаторах </a:t>
            </a:r>
            <a:r>
              <a:rPr lang="en-US" dirty="0" smtClean="0"/>
              <a:t>Cisco </a:t>
            </a:r>
            <a:r>
              <a:rPr lang="uk-UA" dirty="0" smtClean="0"/>
              <a:t>мережею </a:t>
            </a:r>
            <a:r>
              <a:rPr lang="en-US" dirty="0" smtClean="0"/>
              <a:t>native VLAN </a:t>
            </a:r>
            <a:r>
              <a:rPr lang="uk-UA" dirty="0" smtClean="0"/>
              <a:t>за замовчуванням є мережа </a:t>
            </a:r>
            <a:r>
              <a:rPr lang="en-US" dirty="0" smtClean="0"/>
              <a:t>VLAN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6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525" y="270492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Присвоєння міток VLAN для передачі голосових даних</a:t>
            </a:r>
            <a:endParaRPr lang="uk-UA" sz="2700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1" y="1354726"/>
            <a:ext cx="6998970" cy="528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191665"/>
            <a:ext cx="8492241" cy="596611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Діапазони VLAN на комутаторах Catalyst</a:t>
            </a:r>
            <a:endParaRPr lang="uk-UA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8419" y="831123"/>
            <a:ext cx="8156036" cy="4850719"/>
          </a:xfrm>
        </p:spPr>
        <p:txBody>
          <a:bodyPr/>
          <a:lstStyle/>
          <a:p>
            <a:r>
              <a:rPr lang="uk-UA" dirty="0" smtClean="0"/>
              <a:t>Комутатори</a:t>
            </a:r>
            <a:r>
              <a:rPr lang="en-US" dirty="0" smtClean="0"/>
              <a:t> </a:t>
            </a:r>
            <a:r>
              <a:rPr lang="uk-UA" dirty="0" smtClean="0"/>
              <a:t>серій </a:t>
            </a:r>
            <a:r>
              <a:rPr lang="en-US" dirty="0" smtClean="0"/>
              <a:t>Catalyst </a:t>
            </a:r>
            <a:r>
              <a:rPr lang="en-US" dirty="0"/>
              <a:t>2960 </a:t>
            </a:r>
            <a:r>
              <a:rPr lang="uk-UA" dirty="0" smtClean="0"/>
              <a:t>та</a:t>
            </a:r>
            <a:r>
              <a:rPr lang="en-US" dirty="0" smtClean="0"/>
              <a:t> </a:t>
            </a:r>
            <a:r>
              <a:rPr lang="en-US" dirty="0"/>
              <a:t>3560 </a:t>
            </a:r>
            <a:r>
              <a:rPr lang="uk-UA" dirty="0" smtClean="0"/>
              <a:t>підтримують</a:t>
            </a:r>
            <a:r>
              <a:rPr lang="en-US" dirty="0" smtClean="0"/>
              <a:t> </a:t>
            </a:r>
            <a:r>
              <a:rPr lang="uk-UA" dirty="0" smtClean="0"/>
              <a:t>понад </a:t>
            </a:r>
            <a:r>
              <a:rPr lang="en-US" dirty="0" smtClean="0"/>
              <a:t>4</a:t>
            </a:r>
            <a:r>
              <a:rPr lang="uk-UA" dirty="0" smtClean="0"/>
              <a:t> </a:t>
            </a:r>
            <a:r>
              <a:rPr lang="en-US" dirty="0" smtClean="0"/>
              <a:t>000 VLAN</a:t>
            </a:r>
            <a:r>
              <a:rPr lang="uk-UA" dirty="0" smtClean="0"/>
              <a:t>. Вони поділяються на дві категорії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uk-UA" dirty="0" smtClean="0"/>
              <a:t>Нормальний діапазон </a:t>
            </a:r>
            <a:r>
              <a:rPr lang="en-US" dirty="0" smtClean="0"/>
              <a:t>VLAN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Мережі </a:t>
            </a:r>
            <a:r>
              <a:rPr lang="en-US" dirty="0" smtClean="0"/>
              <a:t>VLAN </a:t>
            </a:r>
            <a:r>
              <a:rPr lang="uk-UA" dirty="0" smtClean="0"/>
              <a:t>з номерами від </a:t>
            </a:r>
            <a:r>
              <a:rPr lang="en-US" dirty="0" smtClean="0"/>
              <a:t>1 </a:t>
            </a:r>
            <a:r>
              <a:rPr lang="uk-UA" dirty="0" smtClean="0"/>
              <a:t>до</a:t>
            </a:r>
            <a:r>
              <a:rPr lang="en-US" dirty="0" smtClean="0"/>
              <a:t> </a:t>
            </a:r>
            <a:r>
              <a:rPr lang="en-US" dirty="0" smtClean="0"/>
              <a:t>1005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VTP </a:t>
            </a:r>
            <a:r>
              <a:rPr lang="en-US" dirty="0" smtClean="0"/>
              <a:t>can </a:t>
            </a:r>
            <a:r>
              <a:rPr lang="en-US" dirty="0"/>
              <a:t>only learn and store normal range </a:t>
            </a:r>
            <a:r>
              <a:rPr lang="en-US" dirty="0" smtClean="0"/>
              <a:t>VLANs</a:t>
            </a:r>
            <a:endParaRPr lang="uk-UA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Конфігурації зберігаються у файлі </a:t>
            </a:r>
            <a:r>
              <a:rPr lang="en-US" dirty="0" smtClean="0"/>
              <a:t>vlan.dat</a:t>
            </a:r>
            <a:r>
              <a:rPr lang="uk-UA" dirty="0" smtClean="0"/>
              <a:t> в флеш-пам'яті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Протокол </a:t>
            </a:r>
            <a:r>
              <a:rPr lang="en-US" dirty="0" smtClean="0"/>
              <a:t>VTP </a:t>
            </a:r>
            <a:r>
              <a:rPr lang="uk-UA" dirty="0" smtClean="0"/>
              <a:t>може розрізняти і зберігати тільки </a:t>
            </a:r>
            <a:r>
              <a:rPr lang="en-US" dirty="0" smtClean="0"/>
              <a:t>VLAN</a:t>
            </a:r>
            <a:r>
              <a:rPr lang="uk-UA" dirty="0" smtClean="0"/>
              <a:t> мережі стандартного діапазону.</a:t>
            </a:r>
            <a:endParaRPr lang="en-US" dirty="0"/>
          </a:p>
          <a:p>
            <a:r>
              <a:rPr lang="uk-UA" dirty="0" smtClean="0"/>
              <a:t>Розширений діапазон</a:t>
            </a:r>
            <a:r>
              <a:rPr lang="en-US" dirty="0" smtClean="0"/>
              <a:t> VLAN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Мережі </a:t>
            </a:r>
            <a:r>
              <a:rPr lang="en-US" dirty="0" smtClean="0"/>
              <a:t>VLAN </a:t>
            </a:r>
            <a:r>
              <a:rPr lang="uk-UA" dirty="0" smtClean="0"/>
              <a:t>з номерами від </a:t>
            </a:r>
            <a:r>
              <a:rPr lang="en-US" dirty="0" smtClean="0"/>
              <a:t>1006 </a:t>
            </a:r>
            <a:r>
              <a:rPr lang="uk-UA" dirty="0" smtClean="0"/>
              <a:t>до</a:t>
            </a:r>
            <a:r>
              <a:rPr lang="en-US" dirty="0" smtClean="0"/>
              <a:t> </a:t>
            </a:r>
            <a:r>
              <a:rPr lang="en-US" dirty="0" smtClean="0"/>
              <a:t>4096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does not learn extended range </a:t>
            </a:r>
            <a:r>
              <a:rPr lang="en-US" dirty="0" smtClean="0"/>
              <a:t>VLANs</a:t>
            </a:r>
            <a:endParaRPr lang="uk-UA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Конфігурації зберігаються в енергонезалежній ОЗП (</a:t>
            </a:r>
            <a:r>
              <a:rPr lang="en-US" dirty="0" smtClean="0"/>
              <a:t>NVRAM) </a:t>
            </a:r>
            <a:r>
              <a:rPr lang="uk-UA" dirty="0" smtClean="0"/>
              <a:t>у файлі поточної конфігурації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Протокол </a:t>
            </a:r>
            <a:r>
              <a:rPr lang="en-US" dirty="0" smtClean="0"/>
              <a:t>VTP </a:t>
            </a:r>
            <a:r>
              <a:rPr lang="uk-UA" dirty="0" smtClean="0"/>
              <a:t>не розпізнає мережі </a:t>
            </a:r>
            <a:r>
              <a:rPr lang="en-US" dirty="0" smtClean="0"/>
              <a:t>VLAN </a:t>
            </a:r>
            <a:r>
              <a:rPr lang="uk-UA" dirty="0" smtClean="0"/>
              <a:t>розширеного діапазону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6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Створення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2550339"/>
            <a:ext cx="8457257" cy="2269638"/>
          </a:xfrm>
        </p:spPr>
      </p:pic>
    </p:spTree>
    <p:extLst>
      <p:ext uri="{BB962C8B-B14F-4D97-AF65-F5344CB8AC3E}">
        <p14:creationId xmlns:p14="http://schemas.microsoft.com/office/powerpoint/2010/main" val="8849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Призначення портів в мережі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" y="1703785"/>
            <a:ext cx="8290569" cy="4020803"/>
          </a:xfrm>
        </p:spPr>
      </p:pic>
    </p:spTree>
    <p:extLst>
      <p:ext uri="{BB962C8B-B14F-4D97-AF65-F5344CB8AC3E}">
        <p14:creationId xmlns:p14="http://schemas.microsoft.com/office/powerpoint/2010/main" val="6581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Визначення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5358" y="1130668"/>
            <a:ext cx="7940675" cy="4850719"/>
          </a:xfrm>
        </p:spPr>
        <p:txBody>
          <a:bodyPr/>
          <a:lstStyle/>
          <a:p>
            <a:r>
              <a:rPr lang="en-US" dirty="0" smtClean="0"/>
              <a:t>VLAN (</a:t>
            </a:r>
            <a:r>
              <a:rPr lang="uk-UA" dirty="0" smtClean="0"/>
              <a:t>віртуальна </a:t>
            </a:r>
            <a:r>
              <a:rPr lang="en-US" dirty="0" smtClean="0"/>
              <a:t>LAN) - </a:t>
            </a:r>
            <a:r>
              <a:rPr lang="uk-UA" dirty="0" smtClean="0"/>
              <a:t>це результат логічного поділу мережі рівня 2</a:t>
            </a:r>
          </a:p>
          <a:p>
            <a:r>
              <a:rPr lang="uk-UA" dirty="0" smtClean="0"/>
              <a:t>Кілька </a:t>
            </a:r>
            <a:r>
              <a:rPr lang="en-US" dirty="0" smtClean="0"/>
              <a:t>VLAN </a:t>
            </a:r>
            <a:r>
              <a:rPr lang="uk-UA" dirty="0" smtClean="0"/>
              <a:t>можуть </a:t>
            </a:r>
            <a:r>
              <a:rPr lang="uk-UA" dirty="0" smtClean="0"/>
              <a:t>співіснувати в одній фізичній мережі</a:t>
            </a:r>
            <a:endParaRPr lang="en-US" dirty="0" smtClean="0"/>
          </a:p>
          <a:p>
            <a:r>
              <a:rPr lang="uk-UA" dirty="0" smtClean="0"/>
              <a:t>Кожна </a:t>
            </a:r>
            <a:r>
              <a:rPr lang="en-US" dirty="0" smtClean="0"/>
              <a:t>VLAN </a:t>
            </a:r>
            <a:r>
              <a:rPr lang="uk-UA" dirty="0" smtClean="0"/>
              <a:t>є широкомовним доменом і в більшості випадків має власну </a:t>
            </a:r>
            <a:r>
              <a:rPr lang="en-US" dirty="0" smtClean="0"/>
              <a:t>IP-</a:t>
            </a:r>
            <a:r>
              <a:rPr lang="uk-UA" dirty="0" smtClean="0"/>
              <a:t>мережу</a:t>
            </a:r>
          </a:p>
          <a:p>
            <a:r>
              <a:rPr lang="uk-UA" dirty="0" smtClean="0"/>
              <a:t>Мережі </a:t>
            </a:r>
            <a:r>
              <a:rPr lang="en-US" dirty="0" smtClean="0"/>
              <a:t>VLAN </a:t>
            </a:r>
            <a:r>
              <a:rPr lang="uk-UA" dirty="0" smtClean="0"/>
              <a:t>взаємно ізольовані, пакети між ними можуть передаватися тільки через маршрутизатор</a:t>
            </a:r>
          </a:p>
          <a:p>
            <a:r>
              <a:rPr lang="uk-UA" dirty="0" smtClean="0"/>
              <a:t>Процедуру поділу мережі здійснює пристрій рівня 2, найчастіше комутатор</a:t>
            </a:r>
          </a:p>
          <a:p>
            <a:r>
              <a:rPr lang="uk-UA" dirty="0" smtClean="0"/>
              <a:t>Групи вузлів всередині </a:t>
            </a:r>
            <a:r>
              <a:rPr lang="en-US" dirty="0" smtClean="0"/>
              <a:t>VLAN </a:t>
            </a:r>
            <a:r>
              <a:rPr lang="uk-UA" dirty="0" smtClean="0"/>
              <a:t>не знають про існування </a:t>
            </a:r>
            <a:r>
              <a:rPr lang="en-US" dirty="0" smtClean="0"/>
              <a:t>VLAN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254727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Призначення портів в мережі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0" y="1343136"/>
            <a:ext cx="7869354" cy="5351688"/>
          </a:xfrm>
        </p:spPr>
      </p:pic>
    </p:spTree>
    <p:extLst>
      <p:ext uri="{BB962C8B-B14F-4D97-AF65-F5344CB8AC3E}">
        <p14:creationId xmlns:p14="http://schemas.microsoft.com/office/powerpoint/2010/main" val="27946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8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Зміна членства у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6" y="1343136"/>
            <a:ext cx="7573142" cy="5351688"/>
          </a:xfrm>
        </p:spPr>
      </p:pic>
    </p:spTree>
    <p:extLst>
      <p:ext uri="{BB962C8B-B14F-4D97-AF65-F5344CB8AC3E}">
        <p14:creationId xmlns:p14="http://schemas.microsoft.com/office/powerpoint/2010/main" val="36761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23896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Зміна членства у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68" y="1343136"/>
            <a:ext cx="6485438" cy="5351688"/>
          </a:xfrm>
        </p:spPr>
      </p:pic>
    </p:spTree>
    <p:extLst>
      <p:ext uri="{BB962C8B-B14F-4D97-AF65-F5344CB8AC3E}">
        <p14:creationId xmlns:p14="http://schemas.microsoft.com/office/powerpoint/2010/main" val="14197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54727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Видалення</a:t>
            </a:r>
            <a:r>
              <a:rPr lang="en-US" dirty="0" smtClean="0">
                <a:ea typeface="ＭＳ Ｐゴシック" pitchFamily="34" charset="-128"/>
              </a:rPr>
              <a:t> 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6" y="1451469"/>
            <a:ext cx="7133982" cy="5105995"/>
          </a:xfrm>
        </p:spPr>
      </p:pic>
    </p:spTree>
    <p:extLst>
      <p:ext uri="{BB962C8B-B14F-4D97-AF65-F5344CB8AC3E}">
        <p14:creationId xmlns:p14="http://schemas.microsoft.com/office/powerpoint/2010/main" val="3228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23196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Перевірка інформації  про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51469"/>
            <a:ext cx="6862457" cy="5105995"/>
          </a:xfrm>
        </p:spPr>
      </p:pic>
    </p:spTree>
    <p:extLst>
      <p:ext uri="{BB962C8B-B14F-4D97-AF65-F5344CB8AC3E}">
        <p14:creationId xmlns:p14="http://schemas.microsoft.com/office/powerpoint/2010/main" val="34032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Перевірка інформації  про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79408"/>
            <a:ext cx="6862457" cy="5050116"/>
          </a:xfrm>
        </p:spPr>
      </p:pic>
    </p:spTree>
    <p:extLst>
      <p:ext uri="{BB962C8B-B14F-4D97-AF65-F5344CB8AC3E}">
        <p14:creationId xmlns:p14="http://schemas.microsoft.com/office/powerpoint/2010/main" val="29682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624" y="36508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Налаштування транкових каналів за стандартом IEEE 802.1q</a:t>
            </a:r>
            <a:endParaRPr lang="uk-UA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6" y="1383881"/>
            <a:ext cx="7721918" cy="348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2" y="4930435"/>
            <a:ext cx="7687342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0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Скидання налаштувань транкового каналу до стану за замовчуванням</a:t>
            </a:r>
            <a:endParaRPr lang="uk-UA" dirty="0" smtClean="0">
              <a:ea typeface="ＭＳ Ｐゴシック" pitchFamily="34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8" y="1334201"/>
            <a:ext cx="6936105" cy="543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Скидання налаштувань транкового каналу до стану за замовчуванням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3" y="1499361"/>
            <a:ext cx="8354654" cy="50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4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55" y="238962"/>
            <a:ext cx="8712958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П</a:t>
            </a:r>
            <a:r>
              <a:rPr lang="uk-UA" dirty="0" smtClean="0">
                <a:ea typeface="ＭＳ Ｐゴシック" pitchFamily="34" charset="-128"/>
              </a:rPr>
              <a:t>еревірка конфігурації транкового каналу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63" y="1328118"/>
            <a:ext cx="5715000" cy="53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86258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Визначення </a:t>
            </a:r>
            <a:r>
              <a:rPr lang="en-US" dirty="0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477963"/>
            <a:ext cx="6175659" cy="4849812"/>
          </a:xfrm>
        </p:spPr>
      </p:pic>
    </p:spTree>
    <p:extLst>
      <p:ext uri="{BB962C8B-B14F-4D97-AF65-F5344CB8AC3E}">
        <p14:creationId xmlns:p14="http://schemas.microsoft.com/office/powerpoint/2010/main" val="3616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189186"/>
            <a:ext cx="8145462" cy="58843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Динамічний протокол транкових каналів DTP</a:t>
            </a:r>
            <a:endParaRPr lang="uk-UA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6889" y="808358"/>
            <a:ext cx="7940675" cy="4734605"/>
          </a:xfrm>
        </p:spPr>
        <p:txBody>
          <a:bodyPr/>
          <a:lstStyle/>
          <a:p>
            <a:r>
              <a:rPr lang="uk-UA" dirty="0" smtClean="0"/>
              <a:t>Порти комутатора можна налаштувати вручну для створення транкових каналів</a:t>
            </a:r>
          </a:p>
          <a:p>
            <a:r>
              <a:rPr lang="uk-UA" dirty="0" smtClean="0"/>
              <a:t>Порти комутатора також можна налаштувати для погодження та встановлення транкового каналу з підключеним вузлом</a:t>
            </a:r>
          </a:p>
          <a:p>
            <a:r>
              <a:rPr lang="uk-UA" dirty="0" smtClean="0"/>
              <a:t>Динамічний протокол транкових каналів (</a:t>
            </a:r>
            <a:r>
              <a:rPr lang="en-US" dirty="0" smtClean="0"/>
              <a:t>DTP) - </a:t>
            </a:r>
            <a:r>
              <a:rPr lang="uk-UA" dirty="0" smtClean="0"/>
              <a:t>це протокол для управління узгодженням транкових каналів</a:t>
            </a:r>
          </a:p>
          <a:p>
            <a:r>
              <a:rPr lang="en-US" dirty="0" smtClean="0"/>
              <a:t>DTP </a:t>
            </a:r>
            <a:r>
              <a:rPr lang="uk-UA" dirty="0" smtClean="0"/>
              <a:t>є власним протоколом </a:t>
            </a:r>
            <a:r>
              <a:rPr lang="en-US" dirty="0" smtClean="0"/>
              <a:t>Cisco. </a:t>
            </a:r>
            <a:r>
              <a:rPr lang="uk-UA" dirty="0" smtClean="0"/>
              <a:t>Він за замовчуванням доступний на комутаторах </a:t>
            </a:r>
            <a:r>
              <a:rPr lang="en-US" dirty="0" smtClean="0"/>
              <a:t>Cisco Catalyst </a:t>
            </a:r>
            <a:r>
              <a:rPr lang="uk-UA" dirty="0" smtClean="0"/>
              <a:t>серії 2960 та серії 3560</a:t>
            </a:r>
          </a:p>
          <a:p>
            <a:r>
              <a:rPr lang="uk-UA" dirty="0" smtClean="0"/>
              <a:t>За замовчуванням протокол </a:t>
            </a:r>
            <a:r>
              <a:rPr lang="en-US" dirty="0" smtClean="0"/>
              <a:t>DTP </a:t>
            </a:r>
            <a:r>
              <a:rPr lang="uk-UA" dirty="0" smtClean="0"/>
              <a:t>на комутаторах </a:t>
            </a:r>
            <a:r>
              <a:rPr lang="en-US" dirty="0" smtClean="0"/>
              <a:t>Cisco Catalyst 2960 </a:t>
            </a:r>
            <a:r>
              <a:rPr lang="uk-UA" dirty="0" smtClean="0"/>
              <a:t>і 3560 налаштований з конфігурацією </a:t>
            </a:r>
            <a:r>
              <a:rPr lang="en-US" dirty="0" smtClean="0"/>
              <a:t>dynamic auto</a:t>
            </a:r>
          </a:p>
        </p:txBody>
      </p:sp>
    </p:spTree>
    <p:extLst>
      <p:ext uri="{BB962C8B-B14F-4D97-AF65-F5344CB8AC3E}">
        <p14:creationId xmlns:p14="http://schemas.microsoft.com/office/powerpoint/2010/main" val="22843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32" y="3888850"/>
            <a:ext cx="6569393" cy="26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Р</a:t>
            </a:r>
            <a:r>
              <a:rPr lang="uk-UA" sz="2700" dirty="0" smtClean="0">
                <a:ea typeface="ＭＳ Ｐゴシック" pitchFamily="34" charset="-128"/>
              </a:rPr>
              <a:t>ежими інтерфейсу для узгодження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484889"/>
          </a:xfrm>
        </p:spPr>
        <p:txBody>
          <a:bodyPr/>
          <a:lstStyle/>
          <a:p>
            <a:r>
              <a:rPr lang="uk-UA" dirty="0" smtClean="0"/>
              <a:t>На комутаторах Cisco Catalyst 2960 і 3560 підтримуються наступні транкові режими: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switchport </a:t>
            </a:r>
            <a:r>
              <a:rPr lang="en-US" dirty="0" smtClean="0"/>
              <a:t>mode dynamic auto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switchport </a:t>
            </a:r>
            <a:r>
              <a:rPr lang="en-US" dirty="0"/>
              <a:t>mode dynamic </a:t>
            </a:r>
            <a:r>
              <a:rPr lang="en-US" dirty="0" smtClean="0"/>
              <a:t>desirable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switchport mode </a:t>
            </a:r>
            <a:r>
              <a:rPr lang="en-US" dirty="0" smtClean="0"/>
              <a:t>trunk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switchport </a:t>
            </a:r>
            <a:r>
              <a:rPr lang="en-US" dirty="0" smtClean="0"/>
              <a:t>nonegotiate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80" y="4205467"/>
            <a:ext cx="4837641" cy="256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49" y="252249"/>
            <a:ext cx="8145462" cy="619962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Проблеми адресації </a:t>
            </a:r>
            <a:r>
              <a:rPr lang="en-US" sz="2700" dirty="0" smtClean="0">
                <a:ea typeface="ＭＳ Ｐゴシック" pitchFamily="34" charset="-128"/>
              </a:rPr>
              <a:t>VLAN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0760" y="1139428"/>
            <a:ext cx="7940675" cy="2484889"/>
          </a:xfrm>
        </p:spPr>
        <p:txBody>
          <a:bodyPr/>
          <a:lstStyle/>
          <a:p>
            <a:r>
              <a:rPr lang="uk-UA" dirty="0" smtClean="0"/>
              <a:t>Рекомендується пов'язувати </a:t>
            </a:r>
            <a:r>
              <a:rPr lang="en-US" dirty="0" smtClean="0"/>
              <a:t>VLAN </a:t>
            </a:r>
            <a:r>
              <a:rPr lang="uk-UA" dirty="0" smtClean="0"/>
              <a:t>з </a:t>
            </a:r>
            <a:r>
              <a:rPr lang="en-US" dirty="0" smtClean="0"/>
              <a:t>IP-</a:t>
            </a:r>
            <a:r>
              <a:rPr lang="uk-UA" dirty="0" smtClean="0"/>
              <a:t>мережею</a:t>
            </a:r>
          </a:p>
          <a:p>
            <a:r>
              <a:rPr lang="uk-UA" dirty="0" smtClean="0"/>
              <a:t>Оскільки різні </a:t>
            </a:r>
            <a:r>
              <a:rPr lang="en-US" dirty="0" smtClean="0"/>
              <a:t>IP-</a:t>
            </a:r>
            <a:r>
              <a:rPr lang="uk-UA" dirty="0" smtClean="0"/>
              <a:t>мережі підтримують зв'язок тільки через маршрутизатор, всі пристрої всередині </a:t>
            </a:r>
            <a:r>
              <a:rPr lang="en-US" dirty="0" smtClean="0"/>
              <a:t>VLAN </a:t>
            </a:r>
            <a:r>
              <a:rPr lang="uk-UA" dirty="0" smtClean="0"/>
              <a:t>повинні бути частиною такої ж </a:t>
            </a:r>
            <a:r>
              <a:rPr lang="en-US" dirty="0" smtClean="0"/>
              <a:t>IP-</a:t>
            </a:r>
            <a:r>
              <a:rPr lang="uk-UA" dirty="0" smtClean="0"/>
              <a:t>мережі, щоб мати можливість обмінюватися інформацією</a:t>
            </a:r>
          </a:p>
          <a:p>
            <a:r>
              <a:rPr lang="en-US" dirty="0" smtClean="0"/>
              <a:t>PC1 </a:t>
            </a:r>
            <a:r>
              <a:rPr lang="uk-UA" dirty="0" smtClean="0"/>
              <a:t>не може зв'язатися з сервером, оскільки у нього невірно налаштований </a:t>
            </a:r>
            <a:r>
              <a:rPr lang="en-US" dirty="0" smtClean="0"/>
              <a:t>IP-</a:t>
            </a:r>
            <a:r>
              <a:rPr lang="uk-UA" dirty="0" smtClean="0"/>
              <a:t>адресу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7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50" y="2292803"/>
            <a:ext cx="64008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55" y="236482"/>
            <a:ext cx="8145462" cy="588431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В</a:t>
            </a:r>
            <a:r>
              <a:rPr lang="uk-UA" sz="2700" dirty="0" smtClean="0">
                <a:ea typeface="ＭＳ Ｐゴシック" pitchFamily="34" charset="-128"/>
              </a:rPr>
              <a:t>ідсутні </a:t>
            </a:r>
            <a:r>
              <a:rPr lang="en-US" sz="2700" dirty="0" smtClean="0">
                <a:ea typeface="ＭＳ Ｐゴシック" pitchFamily="34" charset="-128"/>
              </a:rPr>
              <a:t>VLAN</a:t>
            </a:r>
            <a:r>
              <a:rPr lang="uk-UA" sz="2700" dirty="0" smtClean="0">
                <a:ea typeface="ＭＳ Ｐゴシック" pitchFamily="34" charset="-128"/>
              </a:rPr>
              <a:t> мережі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2655" y="1050358"/>
            <a:ext cx="7940675" cy="2484889"/>
          </a:xfrm>
        </p:spPr>
        <p:txBody>
          <a:bodyPr/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причини, по </a:t>
            </a:r>
            <a:r>
              <a:rPr lang="ru-RU" dirty="0" err="1" smtClean="0"/>
              <a:t>яких</a:t>
            </a:r>
            <a:r>
              <a:rPr lang="ru-RU" dirty="0" smtClean="0"/>
              <a:t> не </a:t>
            </a:r>
            <a:r>
              <a:rPr lang="ru-RU" dirty="0" err="1" smtClean="0"/>
              <a:t>збігаються</a:t>
            </a:r>
            <a:r>
              <a:rPr lang="ru-RU" dirty="0" smtClean="0"/>
              <a:t> IP-</a:t>
            </a:r>
            <a:r>
              <a:rPr lang="ru-RU" dirty="0" err="1" smtClean="0"/>
              <a:t>адреси</a:t>
            </a:r>
            <a:r>
              <a:rPr lang="ru-RU" dirty="0" smtClean="0"/>
              <a:t>,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усунені</a:t>
            </a:r>
            <a:r>
              <a:rPr lang="ru-RU" dirty="0" smtClean="0"/>
              <a:t>, а </a:t>
            </a:r>
            <a:r>
              <a:rPr lang="ru-RU" dirty="0" err="1" smtClean="0"/>
              <a:t>пристрої</a:t>
            </a:r>
            <a:r>
              <a:rPr lang="ru-RU" dirty="0" smtClean="0"/>
              <a:t> </a:t>
            </a:r>
            <a:r>
              <a:rPr lang="ru-RU" dirty="0" err="1" smtClean="0"/>
              <a:t>досі</a:t>
            </a:r>
            <a:r>
              <a:rPr lang="ru-RU" dirty="0" smtClean="0"/>
              <a:t> не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встановити</a:t>
            </a:r>
            <a:r>
              <a:rPr lang="ru-RU" dirty="0" smtClean="0"/>
              <a:t> </a:t>
            </a:r>
            <a:r>
              <a:rPr lang="ru-RU" dirty="0" err="1" smtClean="0"/>
              <a:t>зв'язок</a:t>
            </a:r>
            <a:r>
              <a:rPr lang="ru-RU" dirty="0" smtClean="0"/>
              <a:t>, </a:t>
            </a:r>
            <a:r>
              <a:rPr lang="ru-RU" dirty="0" err="1" smtClean="0"/>
              <a:t>перевірте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настроєна</a:t>
            </a:r>
            <a:r>
              <a:rPr lang="ru-RU" dirty="0" smtClean="0"/>
              <a:t> VLAN на </a:t>
            </a:r>
            <a:r>
              <a:rPr lang="ru-RU" dirty="0" err="1" smtClean="0"/>
              <a:t>комутаторі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2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96" y="346840"/>
            <a:ext cx="8508007" cy="651493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Пошук та усунення проблем транкових каналів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" y="1739516"/>
            <a:ext cx="7779544" cy="465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3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Типові проблеми транкових каналів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484889"/>
          </a:xfrm>
        </p:spPr>
        <p:txBody>
          <a:bodyPr/>
          <a:lstStyle/>
          <a:p>
            <a:r>
              <a:rPr lang="uk-UA" dirty="0" smtClean="0"/>
              <a:t>Причиною проблем з </a:t>
            </a:r>
            <a:r>
              <a:rPr lang="uk-UA" dirty="0" err="1" smtClean="0"/>
              <a:t>транками</a:t>
            </a:r>
            <a:r>
              <a:rPr lang="uk-UA" dirty="0" smtClean="0"/>
              <a:t> зазвичай є неправильна конфігурація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uk-UA" dirty="0" smtClean="0"/>
              <a:t>Найбільш поширені помилки конфігурації транкових каналів</a:t>
            </a:r>
            <a:r>
              <a:rPr lang="en-US" dirty="0" smtClean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uk-UA" dirty="0" smtClean="0"/>
              <a:t>Неспівпадіння </a:t>
            </a:r>
            <a:r>
              <a:rPr lang="en-US" dirty="0" smtClean="0"/>
              <a:t>Native VLAN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uk-UA" dirty="0" smtClean="0"/>
              <a:t>Неспівпадіння режимів транків</a:t>
            </a:r>
            <a:r>
              <a:rPr lang="en-US" dirty="0"/>
              <a:t> </a:t>
            </a:r>
          </a:p>
          <a:p>
            <a:pPr marL="461963" indent="-342900"/>
            <a:r>
              <a:rPr lang="uk-UA" dirty="0" smtClean="0"/>
              <a:t>Якщо в транковому каналі виявлені неполадки, за інструкцією рекомендується провести їх пошук і усунення в порядку, наведеному вище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3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268013"/>
            <a:ext cx="8145462" cy="572665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Неспівпадіння режимів транків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230" y="934477"/>
            <a:ext cx="7940675" cy="2804203"/>
          </a:xfrm>
        </p:spPr>
        <p:txBody>
          <a:bodyPr/>
          <a:lstStyle/>
          <a:p>
            <a:r>
              <a:rPr lang="uk-UA" dirty="0" smtClean="0"/>
              <a:t>Якщо порт на транковому каналі налаштований в режимі, несумісному з сусіднім транковим портом, між комутаторами не буде встановлено транковий канал</a:t>
            </a:r>
          </a:p>
          <a:p>
            <a:r>
              <a:rPr lang="uk-UA" dirty="0" smtClean="0"/>
              <a:t>Перевірте стан транкових портів на комутаторах за допомогою команди show interfaces trunk</a:t>
            </a:r>
          </a:p>
          <a:p>
            <a:r>
              <a:rPr lang="uk-UA" dirty="0" smtClean="0"/>
              <a:t>Для усунення проблеми налаштуйте інтерфейси у відповідному транкового режимі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81" y="4256080"/>
            <a:ext cx="59721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9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223196"/>
            <a:ext cx="8145462" cy="722735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Некоректний список </a:t>
            </a:r>
            <a:r>
              <a:rPr lang="en-US" sz="2700" dirty="0" smtClean="0">
                <a:ea typeface="ＭＳ Ｐゴシック" pitchFamily="34" charset="-128"/>
              </a:rPr>
              <a:t>VLAN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804203"/>
          </a:xfrm>
        </p:spPr>
        <p:txBody>
          <a:bodyPr/>
          <a:lstStyle/>
          <a:p>
            <a:r>
              <a:rPr lang="uk-UA" dirty="0" smtClean="0"/>
              <a:t>Необхідно </a:t>
            </a:r>
            <a:r>
              <a:rPr lang="uk-UA" dirty="0"/>
              <a:t>дозволити </a:t>
            </a:r>
            <a:r>
              <a:rPr lang="en-US" dirty="0"/>
              <a:t>VLAN </a:t>
            </a:r>
            <a:r>
              <a:rPr lang="uk-UA" dirty="0"/>
              <a:t>на </a:t>
            </a:r>
            <a:r>
              <a:rPr lang="uk-UA" dirty="0" smtClean="0"/>
              <a:t>транковому каналі </a:t>
            </a:r>
            <a:r>
              <a:rPr lang="uk-UA" dirty="0"/>
              <a:t>до того, як через канал почнуть передаватися </a:t>
            </a:r>
            <a:r>
              <a:rPr lang="uk-UA" dirty="0" smtClean="0"/>
              <a:t>кадри</a:t>
            </a:r>
            <a:endParaRPr lang="en-US" dirty="0"/>
          </a:p>
          <a:p>
            <a:r>
              <a:rPr lang="uk-UA" dirty="0"/>
              <a:t>Застосуйте команду </a:t>
            </a:r>
            <a:r>
              <a:rPr lang="en-US" b="1" dirty="0"/>
              <a:t>switchport trunk </a:t>
            </a:r>
            <a:r>
              <a:rPr lang="en-US" b="1" dirty="0"/>
              <a:t>allowed vlan </a:t>
            </a:r>
            <a:r>
              <a:rPr lang="uk-UA" dirty="0"/>
              <a:t>для визначення, яким </a:t>
            </a:r>
            <a:r>
              <a:rPr lang="en-US" dirty="0"/>
              <a:t>VLAN </a:t>
            </a:r>
            <a:r>
              <a:rPr lang="uk-UA" dirty="0"/>
              <a:t>дозволено відправляти кадри через транковий </a:t>
            </a:r>
            <a:r>
              <a:rPr lang="uk-UA" dirty="0" smtClean="0"/>
              <a:t>канал</a:t>
            </a:r>
            <a:endParaRPr lang="uk-UA" dirty="0"/>
          </a:p>
          <a:p>
            <a:r>
              <a:rPr lang="uk-UA" dirty="0"/>
              <a:t>Для того щоб переконатися в тому, що на транкового каналі були дозволені необхідні </a:t>
            </a:r>
            <a:r>
              <a:rPr lang="en-US" dirty="0"/>
              <a:t>VLAN, </a:t>
            </a:r>
            <a:r>
              <a:rPr lang="uk-UA" dirty="0"/>
              <a:t>використовуйте команду </a:t>
            </a:r>
            <a:r>
              <a:rPr lang="en-US" b="1" dirty="0"/>
              <a:t>show interfaces </a:t>
            </a:r>
            <a:r>
              <a:rPr lang="en-US" b="1" dirty="0" smtClean="0"/>
              <a:t>trunk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9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175900"/>
            <a:ext cx="8145462" cy="838200"/>
          </a:xfrm>
        </p:spPr>
        <p:txBody>
          <a:bodyPr/>
          <a:lstStyle/>
          <a:p>
            <a:pPr eaLnBrk="1" hangingPunct="1"/>
            <a:r>
              <a:rPr lang="ru-RU" sz="2700" dirty="0" err="1" smtClean="0">
                <a:ea typeface="ＭＳ Ｐゴシック" pitchFamily="34" charset="-128"/>
              </a:rPr>
              <a:t>Спуфінг</a:t>
            </a:r>
            <a:r>
              <a:rPr lang="ru-RU" sz="2700" dirty="0" smtClean="0">
                <a:ea typeface="ＭＳ Ｐゴシック" pitchFamily="34" charset="-128"/>
              </a:rPr>
              <a:t>-атака </a:t>
            </a:r>
            <a:r>
              <a:rPr lang="ru-RU" sz="2700" dirty="0">
                <a:ea typeface="ＭＳ Ｐゴシック" pitchFamily="34" charset="-128"/>
              </a:rPr>
              <a:t>на </a:t>
            </a:r>
            <a:r>
              <a:rPr lang="ru-RU" sz="2700" dirty="0" smtClean="0">
                <a:ea typeface="ＭＳ Ｐゴシック" pitchFamily="34" charset="-128"/>
              </a:rPr>
              <a:t>комутатор</a:t>
            </a:r>
            <a:endParaRPr lang="en-US" sz="2700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5359" y="1144434"/>
            <a:ext cx="7940675" cy="5039403"/>
          </a:xfrm>
        </p:spPr>
        <p:txBody>
          <a:bodyPr/>
          <a:lstStyle/>
          <a:p>
            <a:r>
              <a:rPr lang="uk-UA" dirty="0" smtClean="0"/>
              <a:t>У сучасних комутованих мережах існує кілька типів атак. Однією з них є атака </a:t>
            </a:r>
            <a:r>
              <a:rPr lang="en-US" dirty="0" smtClean="0"/>
              <a:t>VLAN hopping</a:t>
            </a:r>
          </a:p>
          <a:p>
            <a:r>
              <a:rPr lang="uk-UA" dirty="0" smtClean="0"/>
              <a:t>За замовчуванням порт комутатора налаштований з конфігурацією </a:t>
            </a:r>
            <a:r>
              <a:rPr lang="en-US" dirty="0" smtClean="0"/>
              <a:t>dynamic auto</a:t>
            </a:r>
          </a:p>
          <a:p>
            <a:r>
              <a:rPr lang="uk-UA" dirty="0" smtClean="0"/>
              <a:t>Налаштувавши хост в якості комутатора і створивши транковий канал зловмисник може отримати доступ до будь-якої </a:t>
            </a:r>
            <a:r>
              <a:rPr lang="en-US" dirty="0" smtClean="0"/>
              <a:t>VLAN </a:t>
            </a:r>
            <a:r>
              <a:rPr lang="uk-UA" dirty="0" smtClean="0"/>
              <a:t>в мережі</a:t>
            </a:r>
          </a:p>
          <a:p>
            <a:r>
              <a:rPr lang="uk-UA" dirty="0" smtClean="0"/>
              <a:t>Оскільки зловмисник тепер може отримати доступ до інших </a:t>
            </a:r>
            <a:r>
              <a:rPr lang="en-US" dirty="0" smtClean="0"/>
              <a:t>VLAN, </a:t>
            </a:r>
            <a:r>
              <a:rPr lang="uk-UA" dirty="0" smtClean="0"/>
              <a:t>цей вид атаки називається </a:t>
            </a:r>
            <a:r>
              <a:rPr lang="en-US" dirty="0" smtClean="0"/>
              <a:t>VLAN hopping</a:t>
            </a:r>
          </a:p>
          <a:p>
            <a:r>
              <a:rPr lang="uk-UA" dirty="0" smtClean="0"/>
              <a:t>Для запобігання </a:t>
            </a:r>
            <a:r>
              <a:rPr lang="uk-UA" dirty="0" err="1" smtClean="0"/>
              <a:t>спуфінг-атаки</a:t>
            </a:r>
            <a:r>
              <a:rPr lang="uk-UA" dirty="0" smtClean="0"/>
              <a:t> на комутатор потрібно відключити </a:t>
            </a:r>
            <a:r>
              <a:rPr lang="uk-UA" dirty="0" err="1" smtClean="0"/>
              <a:t>транкінг</a:t>
            </a:r>
            <a:r>
              <a:rPr lang="uk-UA" dirty="0" smtClean="0"/>
              <a:t> на всіх портах, за винятком тих, на яких </a:t>
            </a:r>
            <a:r>
              <a:rPr lang="uk-UA" dirty="0" smtClean="0"/>
              <a:t>т</a:t>
            </a:r>
            <a:r>
              <a:rPr lang="uk-UA" dirty="0" smtClean="0"/>
              <a:t>ранковий зв'язок необхідний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1" y="270492"/>
            <a:ext cx="8444945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Атака з використанням двічі тегованого трафіку</a:t>
            </a:r>
            <a:endParaRPr lang="uk-UA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17855"/>
            <a:ext cx="7940675" cy="5039403"/>
          </a:xfrm>
        </p:spPr>
        <p:txBody>
          <a:bodyPr/>
          <a:lstStyle/>
          <a:p>
            <a:r>
              <a:rPr lang="uk-UA" dirty="0" smtClean="0"/>
              <a:t>Атака із застосуванням двічі тегованого трафіку використовує спосіб, яким обладнання більшості комутаторів деінкапсул</a:t>
            </a:r>
            <a:r>
              <a:rPr lang="uk-UA" dirty="0" smtClean="0"/>
              <a:t>ює</a:t>
            </a:r>
            <a:r>
              <a:rPr lang="uk-UA" dirty="0" smtClean="0"/>
              <a:t> теги 802.1</a:t>
            </a:r>
            <a:r>
              <a:rPr lang="en-US" dirty="0" smtClean="0"/>
              <a:t>q</a:t>
            </a:r>
          </a:p>
          <a:p>
            <a:r>
              <a:rPr lang="uk-UA" dirty="0" smtClean="0"/>
              <a:t>Більшість комутаторів виконують тільки один рівень деінкапсуляціі 802.1</a:t>
            </a:r>
            <a:r>
              <a:rPr lang="en-US" dirty="0"/>
              <a:t>q</a:t>
            </a:r>
            <a:r>
              <a:rPr lang="en-US" dirty="0" smtClean="0"/>
              <a:t>, </a:t>
            </a:r>
            <a:r>
              <a:rPr lang="uk-UA" dirty="0" smtClean="0"/>
              <a:t>що дозволяє виконати другу, не авторизовану, атаку на заголовок кадру</a:t>
            </a:r>
          </a:p>
          <a:p>
            <a:r>
              <a:rPr lang="uk-UA" dirty="0" smtClean="0"/>
              <a:t>Після видалення першого, легального заголовка 802.1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uk-UA" dirty="0" smtClean="0"/>
              <a:t>комутатор пересилає кадр в </a:t>
            </a:r>
            <a:r>
              <a:rPr lang="en-US" dirty="0" smtClean="0"/>
              <a:t>VLAN, </a:t>
            </a:r>
            <a:r>
              <a:rPr lang="uk-UA" dirty="0" smtClean="0"/>
              <a:t>задану </a:t>
            </a:r>
            <a:r>
              <a:rPr lang="uk-UA" dirty="0" smtClean="0"/>
              <a:t>в </a:t>
            </a:r>
            <a:r>
              <a:rPr lang="uk-UA" dirty="0" smtClean="0"/>
              <a:t>неавторизованому заголовку 802.1</a:t>
            </a:r>
            <a:r>
              <a:rPr lang="en-US" dirty="0" smtClean="0"/>
              <a:t>q</a:t>
            </a:r>
          </a:p>
          <a:p>
            <a:r>
              <a:rPr lang="uk-UA" dirty="0" smtClean="0"/>
              <a:t>Кращий спосіб стримати атаку із застосуванням двічі </a:t>
            </a:r>
            <a:r>
              <a:rPr lang="uk-UA" dirty="0" err="1" smtClean="0"/>
              <a:t>тегованих</a:t>
            </a:r>
            <a:r>
              <a:rPr lang="uk-UA" dirty="0" smtClean="0"/>
              <a:t> трафіку – зробити </a:t>
            </a:r>
            <a:r>
              <a:rPr lang="en-US" dirty="0" smtClean="0"/>
              <a:t>native VLAN </a:t>
            </a:r>
            <a:r>
              <a:rPr lang="uk-UA" dirty="0" smtClean="0"/>
              <a:t>транкового порту відмінним від </a:t>
            </a:r>
            <a:r>
              <a:rPr lang="en-US" dirty="0" smtClean="0"/>
              <a:t>VLAN </a:t>
            </a:r>
            <a:r>
              <a:rPr lang="uk-UA" dirty="0" smtClean="0"/>
              <a:t>будь-якого користувацького порту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7" y="223196"/>
            <a:ext cx="8145462" cy="838200"/>
          </a:xfrm>
        </p:spPr>
        <p:txBody>
          <a:bodyPr/>
          <a:lstStyle/>
          <a:p>
            <a:pPr eaLnBrk="1" hangingPunct="1"/>
            <a:r>
              <a:rPr kumimoji="1" lang="uk-UA" altLang="uk-UA" dirty="0" smtClean="0"/>
              <a:t>Переваги використання VLAN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pPr marL="457200" indent="-457200"/>
            <a:r>
              <a:rPr lang="ru-RU" altLang="uk-UA" dirty="0" err="1" smtClean="0"/>
              <a:t>Безпека</a:t>
            </a:r>
            <a:r>
              <a:rPr lang="ru-RU" altLang="uk-UA" dirty="0" smtClean="0"/>
              <a:t> </a:t>
            </a:r>
            <a:r>
              <a:rPr lang="ru-RU" altLang="uk-UA" dirty="0"/>
              <a:t>та </a:t>
            </a:r>
            <a:r>
              <a:rPr lang="ru-RU" altLang="uk-UA" dirty="0" err="1"/>
              <a:t>розподіл</a:t>
            </a:r>
            <a:r>
              <a:rPr lang="ru-RU" altLang="uk-UA" dirty="0"/>
              <a:t> доступу до </a:t>
            </a:r>
            <a:r>
              <a:rPr lang="ru-RU" altLang="uk-UA" dirty="0" err="1"/>
              <a:t>ресурсів</a:t>
            </a:r>
            <a:endParaRPr lang="en-US" altLang="uk-UA" dirty="0"/>
          </a:p>
          <a:p>
            <a:pPr marL="457200" indent="-457200"/>
            <a:r>
              <a:rPr lang="uk-UA" altLang="uk-UA" dirty="0"/>
              <a:t>Зниження витрат</a:t>
            </a:r>
          </a:p>
          <a:p>
            <a:pPr marL="457200" indent="-457200"/>
            <a:r>
              <a:rPr lang="uk-UA" altLang="uk-UA" dirty="0"/>
              <a:t>Збільшення продуктивності</a:t>
            </a:r>
            <a:endParaRPr lang="en-US" altLang="uk-UA" dirty="0"/>
          </a:p>
          <a:p>
            <a:pPr marL="457200" indent="-457200"/>
            <a:r>
              <a:rPr lang="uk-UA" altLang="uk-UA" dirty="0"/>
              <a:t>Зменшення широкомовного шторму</a:t>
            </a:r>
          </a:p>
          <a:p>
            <a:pPr marL="457200" indent="-457200"/>
            <a:r>
              <a:rPr lang="uk-UA" altLang="uk-UA" dirty="0"/>
              <a:t>Покращення ефективності роботи</a:t>
            </a:r>
            <a:endParaRPr lang="en-US" altLang="uk-UA" dirty="0"/>
          </a:p>
          <a:p>
            <a:pPr marL="457200" indent="-457200"/>
            <a:r>
              <a:rPr lang="uk-UA" altLang="uk-UA" dirty="0"/>
              <a:t>Прозорість для користувача</a:t>
            </a:r>
            <a:endParaRPr lang="en-US" alt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348" y="191665"/>
            <a:ext cx="8555303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Атака з використанням двічі тегованого трафіку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98844"/>
            <a:ext cx="6286500" cy="522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7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175900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</a:t>
            </a:r>
            <a:r>
              <a:rPr lang="uk-UA" sz="2700" dirty="0" smtClean="0">
                <a:ea typeface="ＭＳ Ｐゴシック" pitchFamily="34" charset="-128"/>
              </a:rPr>
              <a:t>ериметр приватної </a:t>
            </a:r>
            <a:r>
              <a:rPr lang="en-US" sz="2700" dirty="0" smtClean="0">
                <a:ea typeface="ＭＳ Ｐゴシック" pitchFamily="34" charset="-128"/>
              </a:rPr>
              <a:t>VLAN (</a:t>
            </a:r>
            <a:r>
              <a:rPr lang="en-US" sz="2700" dirty="0" smtClean="0">
                <a:ea typeface="ＭＳ Ｐゴシック" pitchFamily="34" charset="-128"/>
              </a:rPr>
              <a:t>P</a:t>
            </a:r>
            <a:r>
              <a:rPr lang="en-US" sz="2700" dirty="0" smtClean="0">
                <a:ea typeface="ＭＳ Ｐゴシック" pitchFamily="34" charset="-128"/>
              </a:rPr>
              <a:t>VLAN) 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477509"/>
            <a:ext cx="7162807" cy="5039403"/>
          </a:xfrm>
        </p:spPr>
        <p:txBody>
          <a:bodyPr/>
          <a:lstStyle/>
          <a:p>
            <a:r>
              <a:rPr lang="uk-UA" dirty="0" smtClean="0"/>
              <a:t>Функція периметра приватної </a:t>
            </a:r>
            <a:r>
              <a:rPr lang="en-US" dirty="0" smtClean="0"/>
              <a:t>VLAN (PVLAN), </a:t>
            </a:r>
            <a:r>
              <a:rPr lang="uk-UA" dirty="0" smtClean="0"/>
              <a:t>також відома як функція захищених портів, гарантує відсутність трафіку </a:t>
            </a:r>
            <a:r>
              <a:rPr lang="uk-UA" dirty="0" err="1" smtClean="0"/>
              <a:t>одноадресної</a:t>
            </a:r>
            <a:r>
              <a:rPr lang="uk-UA" dirty="0" smtClean="0"/>
              <a:t>, широкомовної чи </a:t>
            </a:r>
            <a:r>
              <a:rPr lang="uk-UA" dirty="0" err="1" smtClean="0"/>
              <a:t>багатоадресної</a:t>
            </a:r>
            <a:r>
              <a:rPr lang="uk-UA" dirty="0" smtClean="0"/>
              <a:t> розсилок між захищеними портами комутатора</a:t>
            </a:r>
          </a:p>
          <a:p>
            <a:r>
              <a:rPr lang="en-US" dirty="0" smtClean="0"/>
              <a:t>PVLAN </a:t>
            </a:r>
            <a:r>
              <a:rPr lang="uk-UA" dirty="0" smtClean="0"/>
              <a:t>має тільки локальну значимість</a:t>
            </a:r>
          </a:p>
          <a:p>
            <a:r>
              <a:rPr lang="uk-UA" dirty="0" smtClean="0"/>
              <a:t>Обмін </a:t>
            </a:r>
            <a:r>
              <a:rPr lang="uk-UA" dirty="0" err="1" smtClean="0"/>
              <a:t>трафіком</a:t>
            </a:r>
            <a:r>
              <a:rPr lang="uk-UA" dirty="0" smtClean="0"/>
              <a:t> через захищений порт може проводитися тільки з незахищеними портами</a:t>
            </a:r>
          </a:p>
          <a:p>
            <a:r>
              <a:rPr lang="uk-UA" dirty="0" smtClean="0"/>
              <a:t>Обмін </a:t>
            </a:r>
            <a:r>
              <a:rPr lang="uk-UA" dirty="0" err="1" smtClean="0"/>
              <a:t>трафіком</a:t>
            </a:r>
            <a:r>
              <a:rPr lang="uk-UA" dirty="0" smtClean="0"/>
              <a:t> між захищеними портами не провадиться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4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25" y="1435172"/>
            <a:ext cx="3961885" cy="46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175900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П</a:t>
            </a:r>
            <a:r>
              <a:rPr lang="uk-UA" sz="2700" dirty="0" smtClean="0">
                <a:ea typeface="ＭＳ Ｐゴシック" pitchFamily="34" charset="-128"/>
              </a:rPr>
              <a:t>ериметр приватної </a:t>
            </a:r>
            <a:r>
              <a:rPr lang="en-US" sz="2700" dirty="0" smtClean="0">
                <a:ea typeface="ＭＳ Ｐゴシック" pitchFamily="34" charset="-128"/>
              </a:rPr>
              <a:t>VLAN (</a:t>
            </a:r>
            <a:r>
              <a:rPr lang="en-US" sz="2700" dirty="0" smtClean="0">
                <a:ea typeface="ＭＳ Ｐゴシック" pitchFamily="34" charset="-128"/>
              </a:rPr>
              <a:t>P</a:t>
            </a:r>
            <a:r>
              <a:rPr lang="en-US" sz="2700" dirty="0" smtClean="0">
                <a:ea typeface="ＭＳ Ｐゴシック" pitchFamily="34" charset="-128"/>
              </a:rPr>
              <a:t>VLAN) </a:t>
            </a:r>
            <a:endParaRPr lang="en-US" sz="27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6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7979" y="238962"/>
            <a:ext cx="8145462" cy="838200"/>
          </a:xfrm>
        </p:spPr>
        <p:txBody>
          <a:bodyPr/>
          <a:lstStyle/>
          <a:p>
            <a:pPr eaLnBrk="1" hangingPunct="1"/>
            <a:r>
              <a:rPr lang="uk-UA" sz="2700" dirty="0" smtClean="0">
                <a:ea typeface="ＭＳ Ｐゴシック" pitchFamily="34" charset="-128"/>
              </a:rPr>
              <a:t>Вказівки по проектуванню </a:t>
            </a:r>
            <a:r>
              <a:rPr lang="en-US" sz="2700" dirty="0" smtClean="0">
                <a:ea typeface="ＭＳ Ｐゴシック" pitchFamily="34" charset="-128"/>
              </a:rPr>
              <a:t>VLAN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61397"/>
            <a:ext cx="7762647" cy="5039403"/>
          </a:xfrm>
        </p:spPr>
        <p:txBody>
          <a:bodyPr/>
          <a:lstStyle/>
          <a:p>
            <a:r>
              <a:rPr lang="uk-UA" dirty="0" smtClean="0"/>
              <a:t>Перемістіть всі порти з </a:t>
            </a:r>
            <a:r>
              <a:rPr lang="en-US" dirty="0" smtClean="0"/>
              <a:t>VLAN1 </a:t>
            </a:r>
            <a:r>
              <a:rPr lang="uk-UA" dirty="0" smtClean="0"/>
              <a:t>і призначте їх </a:t>
            </a:r>
            <a:r>
              <a:rPr lang="en-US" dirty="0" smtClean="0"/>
              <a:t>VLAN, </a:t>
            </a:r>
            <a:r>
              <a:rPr lang="uk-UA" dirty="0" smtClean="0"/>
              <a:t>що</a:t>
            </a:r>
            <a:r>
              <a:rPr lang="uk-UA" dirty="0" smtClean="0"/>
              <a:t> не використовується</a:t>
            </a:r>
          </a:p>
          <a:p>
            <a:r>
              <a:rPr lang="uk-UA" dirty="0" smtClean="0"/>
              <a:t>Вимкніть всі порти, що не використовуються</a:t>
            </a:r>
          </a:p>
          <a:p>
            <a:r>
              <a:rPr lang="uk-UA" dirty="0" smtClean="0"/>
              <a:t>Розділіть трафік управління і трафік даних</a:t>
            </a:r>
          </a:p>
          <a:p>
            <a:r>
              <a:rPr lang="uk-UA" dirty="0" smtClean="0"/>
              <a:t>Змініть </a:t>
            </a:r>
            <a:r>
              <a:rPr lang="en-US" dirty="0" smtClean="0"/>
              <a:t>management VLAN</a:t>
            </a:r>
            <a:r>
              <a:rPr lang="uk-UA" dirty="0" smtClean="0"/>
              <a:t> на іншу </a:t>
            </a:r>
            <a:r>
              <a:rPr lang="en-US" dirty="0" smtClean="0"/>
              <a:t>VLAN, </a:t>
            </a:r>
            <a:r>
              <a:rPr lang="uk-UA" dirty="0" smtClean="0"/>
              <a:t>відмінну від </a:t>
            </a:r>
            <a:r>
              <a:rPr lang="en-US" dirty="0" smtClean="0"/>
              <a:t>VLAN1</a:t>
            </a:r>
            <a:r>
              <a:rPr lang="uk-UA" dirty="0" smtClean="0"/>
              <a:t>.  Зробіть те ж саме для </a:t>
            </a:r>
            <a:r>
              <a:rPr lang="en-US" dirty="0" smtClean="0"/>
              <a:t>native VLAN</a:t>
            </a:r>
          </a:p>
          <a:p>
            <a:r>
              <a:rPr lang="uk-UA" dirty="0" smtClean="0"/>
              <a:t>Переконайтеся, що до комутатора можуть підключатися тільки пристрої з </a:t>
            </a:r>
            <a:r>
              <a:rPr lang="en-US" dirty="0" smtClean="0"/>
              <a:t>management VLAN</a:t>
            </a:r>
            <a:endParaRPr lang="uk-UA" dirty="0" smtClean="0"/>
          </a:p>
          <a:p>
            <a:r>
              <a:rPr lang="uk-UA" dirty="0" smtClean="0"/>
              <a:t>На комутаторі повинні бути дозволені тільки </a:t>
            </a:r>
            <a:r>
              <a:rPr lang="en-US" dirty="0" smtClean="0"/>
              <a:t>SSH-</a:t>
            </a:r>
            <a:r>
              <a:rPr lang="uk-UA" dirty="0" smtClean="0"/>
              <a:t>підключення</a:t>
            </a:r>
          </a:p>
          <a:p>
            <a:r>
              <a:rPr lang="uk-UA" dirty="0" smtClean="0"/>
              <a:t>Вимкніть функцію автоузгодження на транкових портах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3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uk-UA" smtClean="0"/>
              <a:t>Висновки</a:t>
            </a:r>
            <a:endParaRPr lang="en-US" altLang="uk-UA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22400"/>
            <a:ext cx="7940675" cy="4741863"/>
          </a:xfrm>
        </p:spPr>
        <p:txBody>
          <a:bodyPr/>
          <a:lstStyle/>
          <a:p>
            <a:r>
              <a:rPr lang="uk-UA" altLang="uk-UA" dirty="0" smtClean="0"/>
              <a:t>Віртуальні мережі </a:t>
            </a:r>
            <a:r>
              <a:rPr lang="en-US" altLang="uk-UA" dirty="0" smtClean="0"/>
              <a:t>VLAN</a:t>
            </a:r>
            <a:endParaRPr lang="en-US" altLang="uk-UA" dirty="0" smtClean="0"/>
          </a:p>
          <a:p>
            <a:pPr>
              <a:buFont typeface="Wingdings" pitchFamily="2" charset="2"/>
              <a:buNone/>
            </a:pPr>
            <a:r>
              <a:rPr lang="en-US" altLang="uk-UA" dirty="0" smtClean="0"/>
              <a:t>		</a:t>
            </a:r>
            <a:r>
              <a:rPr lang="uk-UA" altLang="uk-UA" dirty="0" smtClean="0"/>
              <a:t>Забезпечують організацію логічних груп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		</a:t>
            </a:r>
            <a:r>
              <a:rPr lang="uk-UA" altLang="uk-UA" dirty="0" err="1" smtClean="0"/>
              <a:t>Обмежеють</a:t>
            </a:r>
            <a:r>
              <a:rPr lang="uk-UA" altLang="uk-UA" dirty="0" smtClean="0"/>
              <a:t> широкомовні домени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		Основні переваги віртуальних мереж: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			зниження вартості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			кращий рівень безпеки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			підвищена продуктивність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			ефективніше управління</a:t>
            </a:r>
            <a:endParaRPr lang="uk-UA" alt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uk-UA" smtClean="0"/>
              <a:t>Висновки</a:t>
            </a:r>
            <a:endParaRPr lang="en-US" altLang="uk-UA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35088"/>
            <a:ext cx="7940675" cy="4779962"/>
          </a:xfrm>
        </p:spPr>
        <p:txBody>
          <a:bodyPr/>
          <a:lstStyle/>
          <a:p>
            <a:r>
              <a:rPr lang="uk-UA" altLang="uk-UA" dirty="0" smtClean="0"/>
              <a:t>Типи трафіку у </a:t>
            </a:r>
            <a:r>
              <a:rPr lang="en-US" altLang="uk-UA" dirty="0" smtClean="0"/>
              <a:t>VLAN</a:t>
            </a:r>
          </a:p>
          <a:p>
            <a:pPr lvl="1"/>
            <a:r>
              <a:rPr lang="uk-UA" altLang="uk-UA" dirty="0" smtClean="0"/>
              <a:t>Дані, голос, мережеві протоколи, службовий трафік</a:t>
            </a:r>
            <a:endParaRPr lang="en-US" altLang="uk-UA" dirty="0" smtClean="0"/>
          </a:p>
          <a:p>
            <a:r>
              <a:rPr lang="uk-UA" altLang="uk-UA" dirty="0" smtClean="0"/>
              <a:t>Комунікація між різними </a:t>
            </a:r>
            <a:r>
              <a:rPr lang="en-US" altLang="uk-UA" dirty="0" smtClean="0"/>
              <a:t>VLAN</a:t>
            </a:r>
            <a:r>
              <a:rPr lang="uk-UA" altLang="uk-UA" dirty="0" smtClean="0"/>
              <a:t> здійснюється за допомогою маршрутизаторів</a:t>
            </a:r>
          </a:p>
          <a:p>
            <a:r>
              <a:rPr lang="uk-UA" altLang="uk-UA" dirty="0" err="1" smtClean="0"/>
              <a:t>Транк</a:t>
            </a:r>
            <a:r>
              <a:rPr lang="uk-UA" altLang="uk-UA" dirty="0" smtClean="0"/>
              <a:t> – спільний канал, використовується різними </a:t>
            </a:r>
            <a:r>
              <a:rPr lang="en-US" altLang="uk-UA" dirty="0" smtClean="0"/>
              <a:t>VLANs </a:t>
            </a:r>
            <a:r>
              <a:rPr lang="ru-RU" altLang="uk-UA" dirty="0" smtClean="0"/>
              <a:t>для м</a:t>
            </a:r>
            <a:r>
              <a:rPr lang="uk-UA" altLang="uk-UA" dirty="0" err="1" smtClean="0"/>
              <a:t>іж</a:t>
            </a:r>
            <a:r>
              <a:rPr lang="en-US" altLang="uk-UA" dirty="0" smtClean="0"/>
              <a:t>-VLAN </a:t>
            </a:r>
            <a:r>
              <a:rPr lang="uk-UA" altLang="uk-UA" dirty="0" smtClean="0"/>
              <a:t>комунікації</a:t>
            </a:r>
            <a:endParaRPr lang="en-US" altLang="uk-UA" dirty="0" smtClean="0"/>
          </a:p>
          <a:p>
            <a:r>
              <a:rPr lang="en-US" altLang="uk-UA" dirty="0" smtClean="0"/>
              <a:t>EEE 802.1Q</a:t>
            </a:r>
            <a:r>
              <a:rPr lang="uk-UA" altLang="uk-UA" dirty="0" smtClean="0"/>
              <a:t>  - стандарт транкового протоколу</a:t>
            </a:r>
            <a:endParaRPr lang="en-US" altLang="uk-UA" dirty="0" smtClean="0"/>
          </a:p>
          <a:p>
            <a:pPr>
              <a:buFont typeface="Wingdings" pitchFamily="2" charset="2"/>
              <a:buNone/>
            </a:pPr>
            <a:r>
              <a:rPr lang="en-US" altLang="uk-UA" dirty="0" smtClean="0"/>
              <a:t>	</a:t>
            </a:r>
            <a:r>
              <a:rPr lang="uk-UA" altLang="uk-UA" dirty="0" smtClean="0"/>
              <a:t>Використовує теги для ідентифікації приналежності </a:t>
            </a:r>
          </a:p>
          <a:p>
            <a:pPr>
              <a:buFont typeface="Wingdings" pitchFamily="2" charset="2"/>
              <a:buNone/>
            </a:pPr>
            <a:r>
              <a:rPr lang="uk-UA" altLang="uk-UA" dirty="0" smtClean="0"/>
              <a:t>   Не </a:t>
            </a:r>
            <a:r>
              <a:rPr lang="uk-UA" altLang="uk-UA" dirty="0" err="1" smtClean="0"/>
              <a:t>тегує</a:t>
            </a:r>
            <a:r>
              <a:rPr lang="uk-UA" altLang="uk-UA" dirty="0" smtClean="0"/>
              <a:t> трафік </a:t>
            </a:r>
            <a:r>
              <a:rPr lang="en-US" altLang="uk-UA" dirty="0" smtClean="0"/>
              <a:t>native </a:t>
            </a:r>
            <a:r>
              <a:rPr lang="en-US" altLang="uk-UA" dirty="0" smtClean="0"/>
              <a:t>VLAN</a:t>
            </a:r>
            <a:endParaRPr lang="uk-UA" altLang="uk-UA" dirty="0" smtClean="0"/>
          </a:p>
        </p:txBody>
      </p:sp>
    </p:spTree>
    <p:extLst>
      <p:ext uri="{BB962C8B-B14F-4D97-AF65-F5344CB8AC3E}">
        <p14:creationId xmlns:p14="http://schemas.microsoft.com/office/powerpoint/2010/main" val="357826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Типи </a:t>
            </a:r>
            <a:r>
              <a:rPr lang="en-US" altLang="uk-UA" dirty="0" smtClean="0"/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/>
              <a:t>Data VLAN</a:t>
            </a:r>
          </a:p>
          <a:p>
            <a:r>
              <a:rPr lang="en-US" dirty="0" smtClean="0"/>
              <a:t>Default </a:t>
            </a:r>
            <a:r>
              <a:rPr lang="en-US" dirty="0"/>
              <a:t>VLAN</a:t>
            </a:r>
          </a:p>
          <a:p>
            <a:r>
              <a:rPr lang="en-US" dirty="0" smtClean="0"/>
              <a:t>Native </a:t>
            </a:r>
            <a:r>
              <a:rPr lang="en-US" dirty="0"/>
              <a:t>VLAN</a:t>
            </a:r>
          </a:p>
          <a:p>
            <a:r>
              <a:rPr lang="en-US" dirty="0" smtClean="0"/>
              <a:t>Management </a:t>
            </a:r>
            <a:r>
              <a:rPr lang="en-US" dirty="0" smtClean="0"/>
              <a:t>VLAN</a:t>
            </a:r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" y="1418184"/>
            <a:ext cx="6897063" cy="515374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Типи </a:t>
            </a:r>
            <a:r>
              <a:rPr lang="en-US" altLang="uk-UA" dirty="0" smtClean="0"/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3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333554"/>
            <a:ext cx="8145462" cy="838200"/>
          </a:xfrm>
        </p:spPr>
        <p:txBody>
          <a:bodyPr/>
          <a:lstStyle/>
          <a:p>
            <a:pPr eaLnBrk="1" hangingPunct="1"/>
            <a:r>
              <a:rPr lang="ru-RU" dirty="0" smtClean="0">
                <a:ea typeface="ＭＳ Ｐゴシック" pitchFamily="34" charset="-128"/>
              </a:rPr>
              <a:t>VLAN </a:t>
            </a:r>
            <a:r>
              <a:rPr lang="uk-UA" dirty="0" smtClean="0">
                <a:ea typeface="ＭＳ Ｐゴシック" pitchFamily="34" charset="-128"/>
              </a:rPr>
              <a:t>для передачі голосових даних -  </a:t>
            </a:r>
            <a:r>
              <a:rPr lang="en-US" dirty="0" smtClean="0">
                <a:ea typeface="ＭＳ Ｐゴシック" pitchFamily="34" charset="-128"/>
              </a:rPr>
              <a:t>Voice </a:t>
            </a:r>
            <a:r>
              <a:rPr lang="en-US" dirty="0" smtClean="0">
                <a:ea typeface="ＭＳ Ｐゴシック" pitchFamily="34" charset="-128"/>
              </a:rPr>
              <a:t>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319855"/>
            <a:ext cx="7940675" cy="4850719"/>
          </a:xfrm>
        </p:spPr>
        <p:txBody>
          <a:bodyPr/>
          <a:lstStyle/>
          <a:p>
            <a:r>
              <a:rPr lang="uk-UA" dirty="0" err="1" smtClean="0"/>
              <a:t>Трафік</a:t>
            </a:r>
            <a:r>
              <a:rPr lang="uk-UA" dirty="0" smtClean="0"/>
              <a:t> протоколу </a:t>
            </a:r>
            <a:r>
              <a:rPr lang="en-US" dirty="0" smtClean="0"/>
              <a:t>VoIP </a:t>
            </a:r>
            <a:r>
              <a:rPr lang="uk-UA" dirty="0" smtClean="0"/>
              <a:t>чутливий до затримок</a:t>
            </a:r>
          </a:p>
          <a:p>
            <a:r>
              <a:rPr lang="uk-UA" dirty="0" smtClean="0"/>
              <a:t>Для його передачі потрібно: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Гарантована пропускна здатність, яка забезпечує якість передачі голосу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Пріоритет перед іншими видами мережевого трафіку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err="1"/>
              <a:t>П</a:t>
            </a:r>
            <a:r>
              <a:rPr lang="uk-UA" dirty="0" err="1" smtClean="0"/>
              <a:t>еренаправлення</a:t>
            </a:r>
            <a:r>
              <a:rPr lang="uk-UA" dirty="0" smtClean="0"/>
              <a:t> в обхід перевантажених ділянок мережі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Затримка менше 150 </a:t>
            </a:r>
            <a:r>
              <a:rPr lang="en-US" dirty="0" err="1" smtClean="0"/>
              <a:t>ms</a:t>
            </a:r>
            <a:endParaRPr lang="uk-UA" dirty="0" smtClean="0"/>
          </a:p>
          <a:p>
            <a:r>
              <a:rPr lang="uk-UA" dirty="0" smtClean="0"/>
              <a:t>Функція </a:t>
            </a:r>
            <a:r>
              <a:rPr lang="en-US" dirty="0" smtClean="0"/>
              <a:t>VLAN </a:t>
            </a:r>
            <a:r>
              <a:rPr lang="uk-UA" dirty="0" smtClean="0"/>
              <a:t>для передачі голосових даних включає порти для передачі голосового </a:t>
            </a:r>
            <a:r>
              <a:rPr lang="en-US" dirty="0" smtClean="0"/>
              <a:t>IP-</a:t>
            </a:r>
            <a:r>
              <a:rPr lang="uk-UA" dirty="0" err="1" smtClean="0"/>
              <a:t>трафіку</a:t>
            </a:r>
            <a:r>
              <a:rPr lang="uk-UA" dirty="0" smtClean="0"/>
              <a:t> з </a:t>
            </a:r>
            <a:r>
              <a:rPr lang="en-US" dirty="0" smtClean="0"/>
              <a:t>IP-</a:t>
            </a:r>
            <a:r>
              <a:rPr lang="uk-UA" dirty="0" smtClean="0"/>
              <a:t>телефону</a:t>
            </a:r>
          </a:p>
          <a:p>
            <a:r>
              <a:rPr lang="uk-UA" dirty="0" smtClean="0"/>
              <a:t>Оскільки якість звучання </a:t>
            </a:r>
            <a:r>
              <a:rPr lang="en-US" dirty="0" smtClean="0"/>
              <a:t>IP-</a:t>
            </a:r>
            <a:r>
              <a:rPr lang="uk-UA" dirty="0" smtClean="0"/>
              <a:t>телефону може погіршуватися при нерівномірн</a:t>
            </a:r>
            <a:r>
              <a:rPr lang="uk-UA" dirty="0" smtClean="0"/>
              <a:t>ій</a:t>
            </a:r>
            <a:r>
              <a:rPr lang="uk-UA" dirty="0" smtClean="0"/>
              <a:t> відправці даних, комутатор забезпечує </a:t>
            </a:r>
            <a:r>
              <a:rPr lang="en-US" dirty="0" err="1" smtClean="0"/>
              <a:t>QoS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8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isco.com/en/US/i/000001-100000/70001-75000/74001-75000/74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53" y="3757016"/>
            <a:ext cx="4931655" cy="294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49" y="144368"/>
            <a:ext cx="8145462" cy="838200"/>
          </a:xfrm>
        </p:spPr>
        <p:txBody>
          <a:bodyPr/>
          <a:lstStyle/>
          <a:p>
            <a:pPr eaLnBrk="1" hangingPunct="1"/>
            <a:r>
              <a:rPr lang="ru-RU" dirty="0" smtClean="0">
                <a:ea typeface="ＭＳ Ｐゴシック" pitchFamily="34" charset="-128"/>
              </a:rPr>
              <a:t>VLAN </a:t>
            </a:r>
            <a:r>
              <a:rPr lang="uk-UA" dirty="0" smtClean="0">
                <a:ea typeface="ＭＳ Ｐゴシック" pitchFamily="34" charset="-128"/>
              </a:rPr>
              <a:t>для передачі голосових даних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2" y="1079408"/>
            <a:ext cx="7940675" cy="4850719"/>
          </a:xfrm>
        </p:spPr>
        <p:txBody>
          <a:bodyPr/>
          <a:lstStyle/>
          <a:p>
            <a:r>
              <a:rPr lang="uk-UA" dirty="0" smtClean="0"/>
              <a:t>IP телефон </a:t>
            </a:r>
            <a:r>
              <a:rPr lang="uk-UA" dirty="0" err="1" smtClean="0"/>
              <a:t>Cisc</a:t>
            </a:r>
            <a:r>
              <a:rPr lang="uk-UA" dirty="0" smtClean="0"/>
              <a:t>o 7960 IP має вбудований трьохпортовий 10/100 комутатор: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Через порт 1 здійснюється підключення до комутатора.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Порт 2 - це внутрішній інтерфейс 10/100, через який передається трафік IP-телефону.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Через порт 3 (</a:t>
            </a:r>
            <a:r>
              <a:rPr lang="uk-UA" dirty="0" smtClean="0"/>
              <a:t>порт</a:t>
            </a:r>
            <a:r>
              <a:rPr lang="uk-UA" dirty="0" smtClean="0"/>
              <a:t> доступу) здійснюється підключення до комп'ютера або іншого пристрою.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9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70492"/>
            <a:ext cx="8145462" cy="838200"/>
          </a:xfrm>
        </p:spPr>
        <p:txBody>
          <a:bodyPr/>
          <a:lstStyle/>
          <a:p>
            <a:pPr eaLnBrk="1" hangingPunct="1"/>
            <a:r>
              <a:rPr lang="ru-RU" dirty="0" smtClean="0">
                <a:ea typeface="ＭＳ Ｐゴシック" pitchFamily="34" charset="-128"/>
              </a:rPr>
              <a:t>Транкові канали - </a:t>
            </a:r>
            <a:r>
              <a:rPr lang="en-US" dirty="0" smtClean="0">
                <a:ea typeface="ＭＳ Ｐゴシック" pitchFamily="34" charset="-128"/>
              </a:rPr>
              <a:t>VLAN Trunks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uk-UA" dirty="0" err="1" smtClean="0"/>
              <a:t>Транковий</a:t>
            </a:r>
            <a:r>
              <a:rPr lang="uk-UA" dirty="0" smtClean="0"/>
              <a:t> канал </a:t>
            </a:r>
            <a:r>
              <a:rPr lang="en-US" dirty="0" smtClean="0"/>
              <a:t>VLAN </a:t>
            </a:r>
            <a:r>
              <a:rPr lang="uk-UA" dirty="0" smtClean="0"/>
              <a:t>підтримує роботу більше однієї </a:t>
            </a:r>
            <a:r>
              <a:rPr lang="en-US" dirty="0" smtClean="0"/>
              <a:t>VLAN</a:t>
            </a:r>
          </a:p>
          <a:p>
            <a:r>
              <a:rPr lang="uk-UA" dirty="0" smtClean="0"/>
              <a:t>Зазвичай транковий канал встановлюється між комутаторами для можливості зв'язку між пристроями однієї </a:t>
            </a:r>
            <a:r>
              <a:rPr lang="en-US" dirty="0" smtClean="0"/>
              <a:t>VLAN, </a:t>
            </a:r>
            <a:r>
              <a:rPr lang="uk-UA" dirty="0" smtClean="0"/>
              <a:t>навіть якщо фізично вони підключені до різних комутаторів</a:t>
            </a:r>
          </a:p>
          <a:p>
            <a:r>
              <a:rPr lang="uk-UA" dirty="0" err="1" smtClean="0"/>
              <a:t>Транковий</a:t>
            </a:r>
            <a:r>
              <a:rPr lang="uk-UA" dirty="0" smtClean="0"/>
              <a:t> канал </a:t>
            </a:r>
            <a:r>
              <a:rPr lang="en-US" dirty="0" smtClean="0"/>
              <a:t>VLAN </a:t>
            </a:r>
            <a:r>
              <a:rPr lang="uk-UA" dirty="0" smtClean="0"/>
              <a:t>не належить жодній </a:t>
            </a:r>
            <a:r>
              <a:rPr lang="en-US" dirty="0" smtClean="0"/>
              <a:t>VLAN</a:t>
            </a:r>
          </a:p>
          <a:p>
            <a:r>
              <a:rPr lang="uk-UA" dirty="0" smtClean="0"/>
              <a:t>ОС </a:t>
            </a:r>
            <a:r>
              <a:rPr lang="en-US" dirty="0" smtClean="0"/>
              <a:t>Cisco IOS </a:t>
            </a:r>
            <a:r>
              <a:rPr lang="uk-UA" dirty="0" smtClean="0"/>
              <a:t>підтримує стандарт </a:t>
            </a:r>
            <a:r>
              <a:rPr lang="en-US" dirty="0" smtClean="0"/>
              <a:t>IEEE802.1q</a:t>
            </a:r>
            <a:r>
              <a:rPr lang="uk-UA" dirty="0" smtClean="0"/>
              <a:t> – відомий транковий протокол </a:t>
            </a:r>
            <a:r>
              <a:rPr lang="en-US" dirty="0" smtClean="0"/>
              <a:t>VLAN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7751</TotalTime>
  <Pages>28</Pages>
  <Words>1902</Words>
  <Application>Microsoft Office PowerPoint</Application>
  <PresentationFormat>Экран (4:3)</PresentationFormat>
  <Paragraphs>341</Paragraphs>
  <Slides>45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Wingdings</vt:lpstr>
      <vt:lpstr>ＭＳ Ｐゴシック</vt:lpstr>
      <vt:lpstr>Symbol</vt:lpstr>
      <vt:lpstr>2006_Title/Bullet_Cisco White Temp</vt:lpstr>
      <vt:lpstr>2006_Segue/Q&amp;A_Cisco White Temp</vt:lpstr>
      <vt:lpstr>Віртуальна локальна мережа – VLAN Безпека VLAN</vt:lpstr>
      <vt:lpstr>Визначення VLAN</vt:lpstr>
      <vt:lpstr>Визначення VLAN</vt:lpstr>
      <vt:lpstr>Переваги використання VLAN</vt:lpstr>
      <vt:lpstr>Типи VLAN</vt:lpstr>
      <vt:lpstr>Типи VLAN</vt:lpstr>
      <vt:lpstr>VLAN для передачі голосових даних -  Voice VLANs</vt:lpstr>
      <vt:lpstr>VLAN для передачі голосових даних</vt:lpstr>
      <vt:lpstr>Транкові канали - VLAN Trunks</vt:lpstr>
      <vt:lpstr>Транкові канали - VLAN Trunks</vt:lpstr>
      <vt:lpstr>Управління доменами широкомовної розсилки за допомогою VLAN мереж</vt:lpstr>
      <vt:lpstr>Присвоєння міток кадрам Ethernet для ідентифікації VLAN</vt:lpstr>
      <vt:lpstr>Присвоєння міток кадрам Ethernet для ідентифікації VLAN</vt:lpstr>
      <vt:lpstr>Присвоєння міток кадрам Ethernet для ідентифікації VLA</vt:lpstr>
      <vt:lpstr>Мережі native VLAN і присвоєння міток за стандартом 802.1q</vt:lpstr>
      <vt:lpstr>Присвоєння міток VLAN для передачі голосових даних</vt:lpstr>
      <vt:lpstr>Діапазони VLAN на комутаторах Catalyst</vt:lpstr>
      <vt:lpstr>Створення VLAN</vt:lpstr>
      <vt:lpstr>Призначення портів в мережі VLAN</vt:lpstr>
      <vt:lpstr>Призначення портів в мережі VLAN</vt:lpstr>
      <vt:lpstr>Зміна членства у VLAN</vt:lpstr>
      <vt:lpstr>Зміна членства у VLAN</vt:lpstr>
      <vt:lpstr>Видалення VLAN</vt:lpstr>
      <vt:lpstr>Перевірка інформації  про VLAN</vt:lpstr>
      <vt:lpstr>Перевірка інформації  про VLAN</vt:lpstr>
      <vt:lpstr>Налаштування транкових каналів за стандартом IEEE 802.1q</vt:lpstr>
      <vt:lpstr>Скидання налаштувань транкового каналу до стану за замовчуванням</vt:lpstr>
      <vt:lpstr>Скидання налаштувань транкового каналу до стану за замовчуванням</vt:lpstr>
      <vt:lpstr>Перевірка конфігурації транкового каналу</vt:lpstr>
      <vt:lpstr>Динамічний протокол транкових каналів DTP</vt:lpstr>
      <vt:lpstr>Режими інтерфейсу для узгодження</vt:lpstr>
      <vt:lpstr>Проблеми адресації VLAN</vt:lpstr>
      <vt:lpstr>Відсутні VLAN мережі</vt:lpstr>
      <vt:lpstr>Пошук та усунення проблем транкових каналів</vt:lpstr>
      <vt:lpstr>Типові проблеми транкових каналів</vt:lpstr>
      <vt:lpstr>Неспівпадіння режимів транків</vt:lpstr>
      <vt:lpstr>Некоректний список VLAN</vt:lpstr>
      <vt:lpstr>Спуфінг-атака на комутатор</vt:lpstr>
      <vt:lpstr>Атака з використанням двічі тегованого трафіку</vt:lpstr>
      <vt:lpstr>Атака з використанням двічі тегованого трафіку</vt:lpstr>
      <vt:lpstr>Периметр приватної VLAN (PVLAN) </vt:lpstr>
      <vt:lpstr>Периметр приватної VLAN (PVLAN) </vt:lpstr>
      <vt:lpstr>Вказівки по проектуванню VLAN</vt:lpstr>
      <vt:lpstr>Висновки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Its Uses</dc:title>
  <dc:creator>CLI</dc:creator>
  <cp:lastModifiedBy>MIK</cp:lastModifiedBy>
  <cp:revision>365</cp:revision>
  <cp:lastPrinted>1999-01-27T00:54:54Z</cp:lastPrinted>
  <dcterms:created xsi:type="dcterms:W3CDTF">2002-08-27T12:04:17Z</dcterms:created>
  <dcterms:modified xsi:type="dcterms:W3CDTF">2014-11-23T21:42:28Z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