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0" r:id="rId1"/>
    <p:sldMasterId id="2147483672" r:id="rId2"/>
  </p:sldMasterIdLst>
  <p:notesMasterIdLst>
    <p:notesMasterId r:id="rId60"/>
  </p:notesMasterIdLst>
  <p:handoutMasterIdLst>
    <p:handoutMasterId r:id="rId61"/>
  </p:handoutMasterIdLst>
  <p:sldIdLst>
    <p:sldId id="414" r:id="rId3"/>
    <p:sldId id="523" r:id="rId4"/>
    <p:sldId id="524" r:id="rId5"/>
    <p:sldId id="525" r:id="rId6"/>
    <p:sldId id="526" r:id="rId7"/>
    <p:sldId id="527" r:id="rId8"/>
    <p:sldId id="528" r:id="rId9"/>
    <p:sldId id="529" r:id="rId10"/>
    <p:sldId id="530" r:id="rId11"/>
    <p:sldId id="531" r:id="rId12"/>
    <p:sldId id="577" r:id="rId13"/>
    <p:sldId id="532" r:id="rId14"/>
    <p:sldId id="533" r:id="rId15"/>
    <p:sldId id="534" r:id="rId16"/>
    <p:sldId id="578"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2" r:id="rId45"/>
    <p:sldId id="563" r:id="rId46"/>
    <p:sldId id="564" r:id="rId47"/>
    <p:sldId id="565" r:id="rId48"/>
    <p:sldId id="566" r:id="rId49"/>
    <p:sldId id="567" r:id="rId50"/>
    <p:sldId id="568" r:id="rId51"/>
    <p:sldId id="569" r:id="rId52"/>
    <p:sldId id="570" r:id="rId53"/>
    <p:sldId id="571" r:id="rId54"/>
    <p:sldId id="572" r:id="rId55"/>
    <p:sldId id="579" r:id="rId56"/>
    <p:sldId id="573" r:id="rId57"/>
    <p:sldId id="574" r:id="rId58"/>
    <p:sldId id="575" r:id="rId59"/>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B4"/>
    <a:srgbClr val="35297D"/>
    <a:srgbClr val="00252E"/>
    <a:srgbClr val="FFFF9B"/>
    <a:srgbClr val="FFCC68"/>
    <a:srgbClr val="FFE59B"/>
    <a:srgbClr val="F6BF69"/>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3" autoAdjust="0"/>
    <p:restoredTop sz="80499" autoAdjust="0"/>
  </p:normalViewPr>
  <p:slideViewPr>
    <p:cSldViewPr snapToGrid="0">
      <p:cViewPr varScale="1">
        <p:scale>
          <a:sx n="60" d="100"/>
          <a:sy n="60" d="100"/>
        </p:scale>
        <p:origin x="-1524" y="-78"/>
      </p:cViewPr>
      <p:guideLst>
        <p:guide orient="horz" pos="2736"/>
        <p:guide orient="horz" pos="864"/>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Lst>
  </p:outlineViewPr>
  <p:notesTextViewPr>
    <p:cViewPr>
      <p:scale>
        <a:sx n="100" d="100"/>
        <a:sy n="100" d="100"/>
      </p:scale>
      <p:origin x="0" y="0"/>
    </p:cViewPr>
  </p:notesTextViewPr>
  <p:sorterViewPr>
    <p:cViewPr>
      <p:scale>
        <a:sx n="75" d="100"/>
        <a:sy n="75" d="100"/>
      </p:scale>
      <p:origin x="0" y="30"/>
    </p:cViewPr>
  </p:sorterViewPr>
  <p:notesViewPr>
    <p:cSldViewPr snapToGrid="0">
      <p:cViewPr varScale="1">
        <p:scale>
          <a:sx n="65" d="100"/>
          <a:sy n="65" d="100"/>
        </p:scale>
        <p:origin x="-2558" y="-77"/>
      </p:cViewPr>
      <p:guideLst>
        <p:guide orient="horz" pos="2861"/>
        <p:guide pos="215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8.xml"/><Relationship Id="rId50" Type="http://schemas.openxmlformats.org/officeDocument/2006/relationships/slide" Target="slides/slide51.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17.xml"/><Relationship Id="rId29" Type="http://schemas.openxmlformats.org/officeDocument/2006/relationships/slide" Target="slides/slide30.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8" Type="http://schemas.openxmlformats.org/officeDocument/2006/relationships/slide" Target="slides/slide9.xml"/><Relationship Id="rId51" Type="http://schemas.openxmlformats.org/officeDocument/2006/relationships/slide" Target="slides/slide52.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20" Type="http://schemas.openxmlformats.org/officeDocument/2006/relationships/slide" Target="slides/slide21.xml"/><Relationship Id="rId41" Type="http://schemas.openxmlformats.org/officeDocument/2006/relationships/slide" Target="slides/slide42.xml"/><Relationship Id="rId1" Type="http://schemas.openxmlformats.org/officeDocument/2006/relationships/slide" Target="slides/slide2.xml"/><Relationship Id="rId6"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5563" y="8764588"/>
            <a:ext cx="67103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49" tIns="49756" rIns="94849" bIns="49756">
            <a:spAutoFit/>
          </a:bodyPr>
          <a:lstStyle>
            <a:lvl1pPr algn="l" defTabSz="606425">
              <a:tabLst>
                <a:tab pos="2366963" algn="l"/>
                <a:tab pos="4789488" algn="l"/>
              </a:tabLst>
              <a:defRPr sz="2400">
                <a:solidFill>
                  <a:schemeClr val="tx1"/>
                </a:solidFill>
                <a:latin typeface="Arial" charset="0"/>
              </a:defRPr>
            </a:lvl1pPr>
            <a:lvl2pPr marL="657225" indent="-184150" algn="l" defTabSz="606425">
              <a:tabLst>
                <a:tab pos="2366963" algn="l"/>
                <a:tab pos="4789488" algn="l"/>
              </a:tabLst>
              <a:defRPr sz="2400">
                <a:solidFill>
                  <a:schemeClr val="tx1"/>
                </a:solidFill>
                <a:latin typeface="Arial" charset="0"/>
              </a:defRPr>
            </a:lvl2pPr>
            <a:lvl3pPr marL="1366838" algn="l" defTabSz="606425">
              <a:tabLst>
                <a:tab pos="2366963" algn="l"/>
                <a:tab pos="4789488" algn="l"/>
              </a:tabLst>
              <a:defRPr sz="2400">
                <a:solidFill>
                  <a:schemeClr val="tx1"/>
                </a:solidFill>
                <a:latin typeface="Arial" charset="0"/>
              </a:defRPr>
            </a:lvl3pPr>
            <a:lvl4pPr marL="1485900" algn="l" defTabSz="606425">
              <a:tabLst>
                <a:tab pos="2366963" algn="l"/>
                <a:tab pos="4789488" algn="l"/>
              </a:tabLst>
              <a:defRPr sz="2400">
                <a:solidFill>
                  <a:schemeClr val="tx1"/>
                </a:solidFill>
                <a:latin typeface="Arial" charset="0"/>
              </a:defRPr>
            </a:lvl4pPr>
            <a:lvl5pPr marL="1892300" algn="l" defTabSz="606425">
              <a:tabLst>
                <a:tab pos="2366963" algn="l"/>
                <a:tab pos="4789488" algn="l"/>
              </a:tabLst>
              <a:defRPr sz="2400">
                <a:solidFill>
                  <a:schemeClr val="tx1"/>
                </a:solidFill>
                <a:latin typeface="Arial" charset="0"/>
              </a:defRPr>
            </a:lvl5pPr>
            <a:lvl6pPr marL="2349500" defTabSz="606425" eaLnBrk="0" fontAlgn="base" hangingPunct="0">
              <a:spcBef>
                <a:spcPct val="0"/>
              </a:spcBef>
              <a:spcAft>
                <a:spcPct val="0"/>
              </a:spcAft>
              <a:tabLst>
                <a:tab pos="2366963" algn="l"/>
                <a:tab pos="4789488" algn="l"/>
              </a:tabLst>
              <a:defRPr sz="2400">
                <a:solidFill>
                  <a:schemeClr val="tx1"/>
                </a:solidFill>
                <a:latin typeface="Arial" charset="0"/>
              </a:defRPr>
            </a:lvl6pPr>
            <a:lvl7pPr marL="2806700" defTabSz="606425" eaLnBrk="0" fontAlgn="base" hangingPunct="0">
              <a:spcBef>
                <a:spcPct val="0"/>
              </a:spcBef>
              <a:spcAft>
                <a:spcPct val="0"/>
              </a:spcAft>
              <a:tabLst>
                <a:tab pos="2366963" algn="l"/>
                <a:tab pos="4789488" algn="l"/>
              </a:tabLst>
              <a:defRPr sz="2400">
                <a:solidFill>
                  <a:schemeClr val="tx1"/>
                </a:solidFill>
                <a:latin typeface="Arial" charset="0"/>
              </a:defRPr>
            </a:lvl7pPr>
            <a:lvl8pPr marL="3263900" defTabSz="606425" eaLnBrk="0" fontAlgn="base" hangingPunct="0">
              <a:spcBef>
                <a:spcPct val="0"/>
              </a:spcBef>
              <a:spcAft>
                <a:spcPct val="0"/>
              </a:spcAft>
              <a:tabLst>
                <a:tab pos="2366963" algn="l"/>
                <a:tab pos="4789488" algn="l"/>
              </a:tabLst>
              <a:defRPr sz="2400">
                <a:solidFill>
                  <a:schemeClr val="tx1"/>
                </a:solidFill>
                <a:latin typeface="Arial" charset="0"/>
              </a:defRPr>
            </a:lvl8pPr>
            <a:lvl9pPr marL="3721100" defTabSz="606425" eaLnBrk="0" fontAlgn="base" hangingPunct="0">
              <a:spcBef>
                <a:spcPct val="0"/>
              </a:spcBef>
              <a:spcAft>
                <a:spcPct val="0"/>
              </a:spcAft>
              <a:tabLst>
                <a:tab pos="2366963" algn="l"/>
                <a:tab pos="4789488" algn="l"/>
              </a:tabLst>
              <a:defRPr sz="2400">
                <a:solidFill>
                  <a:schemeClr val="tx1"/>
                </a:solidFill>
                <a:latin typeface="Arial" charset="0"/>
              </a:defRPr>
            </a:lvl9pPr>
          </a:lstStyle>
          <a:p>
            <a:pPr>
              <a:lnSpc>
                <a:spcPct val="100000"/>
              </a:lnSpc>
              <a:defRPr/>
            </a:pPr>
            <a:r>
              <a:rPr lang="en-US" altLang="uk-UA" sz="800" b="1" smtClean="0"/>
              <a:t>Copyright © 2001, Cisco Systems, Inc. All rights reserved. Printed in USA.</a:t>
            </a:r>
            <a:br>
              <a:rPr lang="en-US" altLang="uk-UA" sz="800" b="1" smtClean="0"/>
            </a:br>
            <a:r>
              <a:rPr lang="en-US" altLang="uk-UA" sz="800" b="1" smtClean="0"/>
              <a:t>Presentation_ID.scr</a:t>
            </a:r>
          </a:p>
        </p:txBody>
      </p:sp>
      <p:sp>
        <p:nvSpPr>
          <p:cNvPr id="59395"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Tree>
    <p:extLst>
      <p:ext uri="{BB962C8B-B14F-4D97-AF65-F5344CB8AC3E}">
        <p14:creationId xmlns:p14="http://schemas.microsoft.com/office/powerpoint/2010/main" val="1745606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8"/>
          <p:cNvSpPr>
            <a:spLocks noChangeArrowheads="1"/>
          </p:cNvSpPr>
          <p:nvPr/>
        </p:nvSpPr>
        <p:spPr bwMode="auto">
          <a:xfrm>
            <a:off x="6111875" y="8410575"/>
            <a:ext cx="43973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183305" name="Rectangle 9"/>
          <p:cNvSpPr>
            <a:spLocks noChangeArrowheads="1"/>
          </p:cNvSpPr>
          <p:nvPr/>
        </p:nvSpPr>
        <p:spPr bwMode="auto">
          <a:xfrm>
            <a:off x="55563" y="8585200"/>
            <a:ext cx="2562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35" tIns="49014" rIns="93435" bIns="49014">
            <a:spAutoFit/>
          </a:bodyPr>
          <a:lstStyle>
            <a:lvl1pPr algn="l" defTabSz="596900">
              <a:tabLst>
                <a:tab pos="2332038" algn="l"/>
                <a:tab pos="4718050" algn="l"/>
              </a:tabLst>
              <a:defRPr sz="2400">
                <a:solidFill>
                  <a:schemeClr val="tx1"/>
                </a:solidFill>
                <a:latin typeface="Arial" charset="0"/>
              </a:defRPr>
            </a:lvl1pPr>
            <a:lvl2pPr marL="649288" indent="-184150" algn="l" defTabSz="596900">
              <a:tabLst>
                <a:tab pos="2332038" algn="l"/>
                <a:tab pos="4718050" algn="l"/>
              </a:tabLst>
              <a:defRPr sz="2400">
                <a:solidFill>
                  <a:schemeClr val="tx1"/>
                </a:solidFill>
                <a:latin typeface="Arial" charset="0"/>
              </a:defRPr>
            </a:lvl2pPr>
            <a:lvl3pPr marL="1346200" algn="l" defTabSz="596900">
              <a:tabLst>
                <a:tab pos="2332038" algn="l"/>
                <a:tab pos="4718050" algn="l"/>
              </a:tabLst>
              <a:defRPr sz="2400">
                <a:solidFill>
                  <a:schemeClr val="tx1"/>
                </a:solidFill>
                <a:latin typeface="Arial" charset="0"/>
              </a:defRPr>
            </a:lvl3pPr>
            <a:lvl4pPr marL="1463675" algn="l" defTabSz="596900">
              <a:tabLst>
                <a:tab pos="2332038" algn="l"/>
                <a:tab pos="4718050" algn="l"/>
              </a:tabLst>
              <a:defRPr sz="2400">
                <a:solidFill>
                  <a:schemeClr val="tx1"/>
                </a:solidFill>
                <a:latin typeface="Arial" charset="0"/>
              </a:defRPr>
            </a:lvl4pPr>
            <a:lvl5pPr marL="1865313" algn="l" defTabSz="596900">
              <a:tabLst>
                <a:tab pos="2332038" algn="l"/>
                <a:tab pos="4718050" algn="l"/>
              </a:tabLst>
              <a:defRPr sz="2400">
                <a:solidFill>
                  <a:schemeClr val="tx1"/>
                </a:solidFill>
                <a:latin typeface="Arial" charset="0"/>
              </a:defRPr>
            </a:lvl5pPr>
            <a:lvl6pPr marL="2322513" defTabSz="596900" eaLnBrk="0" fontAlgn="base" hangingPunct="0">
              <a:spcBef>
                <a:spcPct val="0"/>
              </a:spcBef>
              <a:spcAft>
                <a:spcPct val="0"/>
              </a:spcAft>
              <a:tabLst>
                <a:tab pos="2332038" algn="l"/>
                <a:tab pos="4718050" algn="l"/>
              </a:tabLst>
              <a:defRPr sz="2400">
                <a:solidFill>
                  <a:schemeClr val="tx1"/>
                </a:solidFill>
                <a:latin typeface="Arial" charset="0"/>
              </a:defRPr>
            </a:lvl6pPr>
            <a:lvl7pPr marL="2779713" defTabSz="596900" eaLnBrk="0" fontAlgn="base" hangingPunct="0">
              <a:spcBef>
                <a:spcPct val="0"/>
              </a:spcBef>
              <a:spcAft>
                <a:spcPct val="0"/>
              </a:spcAft>
              <a:tabLst>
                <a:tab pos="2332038" algn="l"/>
                <a:tab pos="4718050" algn="l"/>
              </a:tabLst>
              <a:defRPr sz="2400">
                <a:solidFill>
                  <a:schemeClr val="tx1"/>
                </a:solidFill>
                <a:latin typeface="Arial" charset="0"/>
              </a:defRPr>
            </a:lvl7pPr>
            <a:lvl8pPr marL="3236913" defTabSz="596900" eaLnBrk="0" fontAlgn="base" hangingPunct="0">
              <a:spcBef>
                <a:spcPct val="0"/>
              </a:spcBef>
              <a:spcAft>
                <a:spcPct val="0"/>
              </a:spcAft>
              <a:tabLst>
                <a:tab pos="2332038" algn="l"/>
                <a:tab pos="4718050" algn="l"/>
              </a:tabLst>
              <a:defRPr sz="2400">
                <a:solidFill>
                  <a:schemeClr val="tx1"/>
                </a:solidFill>
                <a:latin typeface="Arial" charset="0"/>
              </a:defRPr>
            </a:lvl8pPr>
            <a:lvl9pPr marL="3694113" defTabSz="596900" eaLnBrk="0" fontAlgn="base" hangingPunct="0">
              <a:spcBef>
                <a:spcPct val="0"/>
              </a:spcBef>
              <a:spcAft>
                <a:spcPct val="0"/>
              </a:spcAft>
              <a:tabLst>
                <a:tab pos="2332038" algn="l"/>
                <a:tab pos="4718050" algn="l"/>
              </a:tabLst>
              <a:defRPr sz="2400">
                <a:solidFill>
                  <a:schemeClr val="tx1"/>
                </a:solidFill>
                <a:latin typeface="Arial" charset="0"/>
              </a:defRPr>
            </a:lvl9pPr>
          </a:lstStyle>
          <a:p>
            <a:pPr>
              <a:lnSpc>
                <a:spcPct val="100000"/>
              </a:lnSpc>
              <a:defRPr/>
            </a:pPr>
            <a:r>
              <a:rPr lang="en-US" altLang="uk-UA" sz="800" b="1" smtClean="0"/>
              <a:t>© 2001, Cisco Systems, Inc. All rights reserved.</a:t>
            </a:r>
          </a:p>
          <a:p>
            <a:pPr>
              <a:lnSpc>
                <a:spcPct val="100000"/>
              </a:lnSpc>
              <a:defRPr/>
            </a:pPr>
            <a:r>
              <a:rPr lang="en-US" altLang="uk-UA" sz="800" b="1" smtClean="0"/>
              <a:t>&lt;Title of Course (ACRO) vX.X&gt;</a:t>
            </a:r>
          </a:p>
        </p:txBody>
      </p:sp>
      <p:sp>
        <p:nvSpPr>
          <p:cNvPr id="31748"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380" tIns="0" rIns="18380" bIns="0" numCol="1" anchor="b" anchorCtr="0" compatLnSpc="1">
            <a:prstTxWarp prst="textNoShape">
              <a:avLst/>
            </a:prstTxWarp>
          </a:bodyPr>
          <a:lstStyle>
            <a:lvl1pPr algn="r" defTabSz="881063">
              <a:lnSpc>
                <a:spcPct val="100000"/>
              </a:lnSpc>
              <a:defRPr sz="800" smtClean="0"/>
            </a:lvl1pPr>
          </a:lstStyle>
          <a:p>
            <a:pPr>
              <a:defRPr/>
            </a:pPr>
            <a:fld id="{4DD4F0A5-6E43-4B7A-BAC6-E01D349A376D}" type="slidenum">
              <a:rPr lang="en-US" altLang="uk-UA"/>
              <a:pPr>
                <a:defRPr/>
              </a:pPr>
              <a:t>‹#›</a:t>
            </a:fld>
            <a:endParaRPr lang="en-US" altLang="uk-UA"/>
          </a:p>
        </p:txBody>
      </p:sp>
      <p:sp>
        <p:nvSpPr>
          <p:cNvPr id="31750" name="Rectangle 12"/>
          <p:cNvSpPr>
            <a:spLocks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35" tIns="49014" rIns="93435" bIns="49014" numCol="1" anchor="t" anchorCtr="0" compatLnSpc="1">
            <a:prstTxWarp prst="textNoShape">
              <a:avLst/>
            </a:prstTxWarp>
          </a:bodyPr>
          <a:lstStyle/>
          <a:p>
            <a:pPr lvl="0"/>
            <a:r>
              <a:rPr lang="en-US" altLang="uk-UA" noProof="0" smtClean="0"/>
              <a:t>Body Text</a:t>
            </a:r>
          </a:p>
          <a:p>
            <a:pPr lvl="1"/>
            <a:r>
              <a:rPr lang="en-US" altLang="uk-UA" noProof="0" smtClean="0"/>
              <a:t>Second Level</a:t>
            </a:r>
          </a:p>
          <a:p>
            <a:pPr lvl="2"/>
            <a:r>
              <a:rPr lang="en-US" altLang="uk-UA" noProof="0" smtClean="0"/>
              <a:t>Third Level</a:t>
            </a:r>
          </a:p>
          <a:p>
            <a:pPr lvl="3"/>
            <a:r>
              <a:rPr lang="en-US" altLang="uk-UA" noProof="0" smtClean="0"/>
              <a:t>Fourth Level</a:t>
            </a:r>
          </a:p>
          <a:p>
            <a:pPr lvl="4"/>
            <a:r>
              <a:rPr lang="en-US" altLang="uk-UA" noProof="0" smtClean="0"/>
              <a:t>Fifth Level</a:t>
            </a:r>
          </a:p>
        </p:txBody>
      </p:sp>
    </p:spTree>
    <p:extLst>
      <p:ext uri="{BB962C8B-B14F-4D97-AF65-F5344CB8AC3E}">
        <p14:creationId xmlns:p14="http://schemas.microsoft.com/office/powerpoint/2010/main" val="261206217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73DABCF7-2D0C-447F-8A22-8B619C17A52C}" type="slidenum">
              <a:rPr lang="en-US" altLang="uk-UA" sz="800"/>
              <a:pPr/>
              <a:t>1</a:t>
            </a:fld>
            <a:endParaRPr lang="en-US" altLang="uk-UA" sz="800"/>
          </a:p>
        </p:txBody>
      </p:sp>
      <p:sp>
        <p:nvSpPr>
          <p:cNvPr id="32771" name="Rectangle 2"/>
          <p:cNvSpPr>
            <a:spLocks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6.2.2.2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6.2.2.3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6.2.3.5</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6.2.3.6</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6.2.4.1</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6.2.4.2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6.2.4.3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6.3.1.1</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6.3.1.2</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6.3.1.3</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6.3.1.4</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6.3.2.1</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6.3.2.2</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6.3.2.3</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6.3.2.4</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6.1.1.2</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6.3.3.2</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6.3.3.3</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6.3.3.4</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6.3.3.5</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6.4.1.1</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6.4.1.2</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6.4.1.3</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6.4.2.1</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6.4.2.2</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6.4.2.3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6.1.1.3</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6.4.3.1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6.4.3.2</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6.4.3.3</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6.5.2.1</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F82BF7BC-485F-4EB8-B7B1-9A301AB3F908}" type="slidenum">
              <a:rPr lang="en-US" altLang="uk-UA" sz="800"/>
              <a:pPr/>
              <a:t>54</a:t>
            </a:fld>
            <a:endParaRPr lang="en-US" altLang="uk-UA" sz="800"/>
          </a:p>
        </p:txBody>
      </p:sp>
      <p:sp>
        <p:nvSpPr>
          <p:cNvPr id="58371" name="Rectangle 2"/>
          <p:cNvSpPr>
            <a:spLocks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6.1.2.4</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5"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6" name="Rectangle 4"/>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7" name="Rectangle 5"/>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ITE I Chapter 6</a:t>
            </a:r>
          </a:p>
        </p:txBody>
      </p:sp>
      <p:sp>
        <p:nvSpPr>
          <p:cNvPr id="8" name="Rectangle 6"/>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66D6561E-F9CD-4102-A78E-814BE87ADC86}"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grpSp>
        <p:nvGrpSpPr>
          <p:cNvPr id="9" name="Group 7"/>
          <p:cNvGrpSpPr>
            <a:grpSpLocks/>
          </p:cNvGrpSpPr>
          <p:nvPr/>
        </p:nvGrpSpPr>
        <p:grpSpPr bwMode="auto">
          <a:xfrm>
            <a:off x="609600" y="525463"/>
            <a:ext cx="1447800" cy="769937"/>
            <a:chOff x="3272" y="1316"/>
            <a:chExt cx="1889" cy="1002"/>
          </a:xfrm>
        </p:grpSpPr>
        <p:sp>
          <p:nvSpPr>
            <p:cNvPr id="10" name="AutoShape 8"/>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k-UA"/>
            </a:p>
          </p:txBody>
        </p:sp>
        <p:sp>
          <p:nvSpPr>
            <p:cNvPr id="11" name="Rectangle 9"/>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12" name="Freeform 10"/>
            <p:cNvSpPr>
              <a:spLocks/>
            </p:cNvSpPr>
            <p:nvPr/>
          </p:nvSpPr>
          <p:spPr bwMode="auto">
            <a:xfrm>
              <a:off x="4304"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6 w 58"/>
                <a:gd name="T13" fmla="*/ 343 h 80"/>
                <a:gd name="T14" fmla="*/ 0 w 58"/>
                <a:gd name="T15" fmla="*/ 172 h 80"/>
                <a:gd name="T16" fmla="*/ 176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3" name="Freeform 11"/>
            <p:cNvSpPr>
              <a:spLocks/>
            </p:cNvSpPr>
            <p:nvPr/>
          </p:nvSpPr>
          <p:spPr bwMode="auto">
            <a:xfrm>
              <a:off x="3443"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2 w 58"/>
                <a:gd name="T13" fmla="*/ 343 h 80"/>
                <a:gd name="T14" fmla="*/ 0 w 58"/>
                <a:gd name="T15" fmla="*/ 172 h 80"/>
                <a:gd name="T16" fmla="*/ 172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4" name="Freeform 12"/>
            <p:cNvSpPr>
              <a:spLocks noEditPoints="1"/>
            </p:cNvSpPr>
            <p:nvPr/>
          </p:nvSpPr>
          <p:spPr bwMode="auto">
            <a:xfrm>
              <a:off x="4643" y="1971"/>
              <a:ext cx="342" cy="343"/>
            </a:xfrm>
            <a:custGeom>
              <a:avLst/>
              <a:gdLst>
                <a:gd name="T0" fmla="*/ 342 w 80"/>
                <a:gd name="T1" fmla="*/ 172 h 80"/>
                <a:gd name="T2" fmla="*/ 171 w 80"/>
                <a:gd name="T3" fmla="*/ 343 h 80"/>
                <a:gd name="T4" fmla="*/ 0 w 80"/>
                <a:gd name="T5" fmla="*/ 172 h 80"/>
                <a:gd name="T6" fmla="*/ 171 w 80"/>
                <a:gd name="T7" fmla="*/ 0 h 80"/>
                <a:gd name="T8" fmla="*/ 342 w 80"/>
                <a:gd name="T9" fmla="*/ 172 h 80"/>
                <a:gd name="T10" fmla="*/ 171 w 80"/>
                <a:gd name="T11" fmla="*/ 86 h 80"/>
                <a:gd name="T12" fmla="*/ 86 w 80"/>
                <a:gd name="T13" fmla="*/ 172 h 80"/>
                <a:gd name="T14" fmla="*/ 171 w 80"/>
                <a:gd name="T15" fmla="*/ 257 h 80"/>
                <a:gd name="T16" fmla="*/ 257 w 80"/>
                <a:gd name="T17" fmla="*/ 172 h 80"/>
                <a:gd name="T18" fmla="*/ 171 w 80"/>
                <a:gd name="T19" fmla="*/ 86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5" name="Freeform 13"/>
            <p:cNvSpPr>
              <a:spLocks/>
            </p:cNvSpPr>
            <p:nvPr/>
          </p:nvSpPr>
          <p:spPr bwMode="auto">
            <a:xfrm>
              <a:off x="4000" y="1971"/>
              <a:ext cx="223" cy="343"/>
            </a:xfrm>
            <a:custGeom>
              <a:avLst/>
              <a:gdLst>
                <a:gd name="T0" fmla="*/ 202 w 52"/>
                <a:gd name="T1" fmla="*/ 81 h 80"/>
                <a:gd name="T2" fmla="*/ 137 w 52"/>
                <a:gd name="T3" fmla="*/ 73 h 80"/>
                <a:gd name="T4" fmla="*/ 86 w 52"/>
                <a:gd name="T5" fmla="*/ 99 h 80"/>
                <a:gd name="T6" fmla="*/ 124 w 52"/>
                <a:gd name="T7" fmla="*/ 129 h 80"/>
                <a:gd name="T8" fmla="*/ 146 w 52"/>
                <a:gd name="T9" fmla="*/ 137 h 80"/>
                <a:gd name="T10" fmla="*/ 223 w 52"/>
                <a:gd name="T11" fmla="*/ 232 h 80"/>
                <a:gd name="T12" fmla="*/ 90 w 52"/>
                <a:gd name="T13" fmla="*/ 343 h 80"/>
                <a:gd name="T14" fmla="*/ 0 w 52"/>
                <a:gd name="T15" fmla="*/ 330 h 80"/>
                <a:gd name="T16" fmla="*/ 0 w 52"/>
                <a:gd name="T17" fmla="*/ 257 h 80"/>
                <a:gd name="T18" fmla="*/ 77 w 52"/>
                <a:gd name="T19" fmla="*/ 270 h 80"/>
                <a:gd name="T20" fmla="*/ 137 w 52"/>
                <a:gd name="T21" fmla="*/ 240 h 80"/>
                <a:gd name="T22" fmla="*/ 99 w 52"/>
                <a:gd name="T23" fmla="*/ 206 h 80"/>
                <a:gd name="T24" fmla="*/ 81 w 52"/>
                <a:gd name="T25" fmla="*/ 202 h 80"/>
                <a:gd name="T26" fmla="*/ 0 w 52"/>
                <a:gd name="T27" fmla="*/ 103 h 80"/>
                <a:gd name="T28" fmla="*/ 120 w 52"/>
                <a:gd name="T29" fmla="*/ 0 h 80"/>
                <a:gd name="T30" fmla="*/ 202 w 52"/>
                <a:gd name="T31" fmla="*/ 13 h 80"/>
                <a:gd name="T32" fmla="*/ 202 w 52"/>
                <a:gd name="T33" fmla="*/ 8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6" name="Freeform 14"/>
            <p:cNvSpPr>
              <a:spLocks/>
            </p:cNvSpPr>
            <p:nvPr/>
          </p:nvSpPr>
          <p:spPr bwMode="auto">
            <a:xfrm>
              <a:off x="3272" y="1586"/>
              <a:ext cx="81" cy="167"/>
            </a:xfrm>
            <a:custGeom>
              <a:avLst/>
              <a:gdLst>
                <a:gd name="T0" fmla="*/ 81 w 19"/>
                <a:gd name="T1" fmla="*/ 43 h 39"/>
                <a:gd name="T2" fmla="*/ 43 w 19"/>
                <a:gd name="T3" fmla="*/ 0 h 39"/>
                <a:gd name="T4" fmla="*/ 0 w 19"/>
                <a:gd name="T5" fmla="*/ 43 h 39"/>
                <a:gd name="T6" fmla="*/ 0 w 19"/>
                <a:gd name="T7" fmla="*/ 128 h 39"/>
                <a:gd name="T8" fmla="*/ 43 w 19"/>
                <a:gd name="T9" fmla="*/ 167 h 39"/>
                <a:gd name="T10" fmla="*/ 81 w 19"/>
                <a:gd name="T11" fmla="*/ 128 h 39"/>
                <a:gd name="T12" fmla="*/ 81 w 19"/>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7" name="Freeform 15"/>
            <p:cNvSpPr>
              <a:spLocks/>
            </p:cNvSpPr>
            <p:nvPr/>
          </p:nvSpPr>
          <p:spPr bwMode="auto">
            <a:xfrm>
              <a:off x="349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8" name="Freeform 16"/>
            <p:cNvSpPr>
              <a:spLocks/>
            </p:cNvSpPr>
            <p:nvPr/>
          </p:nvSpPr>
          <p:spPr bwMode="auto">
            <a:xfrm>
              <a:off x="3722" y="1320"/>
              <a:ext cx="81" cy="514"/>
            </a:xfrm>
            <a:custGeom>
              <a:avLst/>
              <a:gdLst>
                <a:gd name="T0" fmla="*/ 81 w 19"/>
                <a:gd name="T1" fmla="*/ 39 h 120"/>
                <a:gd name="T2" fmla="*/ 43 w 19"/>
                <a:gd name="T3" fmla="*/ 0 h 120"/>
                <a:gd name="T4" fmla="*/ 0 w 19"/>
                <a:gd name="T5" fmla="*/ 39 h 120"/>
                <a:gd name="T6" fmla="*/ 0 w 19"/>
                <a:gd name="T7" fmla="*/ 475 h 120"/>
                <a:gd name="T8" fmla="*/ 43 w 19"/>
                <a:gd name="T9" fmla="*/ 514 h 120"/>
                <a:gd name="T10" fmla="*/ 81 w 19"/>
                <a:gd name="T11" fmla="*/ 475 h 120"/>
                <a:gd name="T12" fmla="*/ 81 w 19"/>
                <a:gd name="T13" fmla="*/ 3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9" name="Freeform 17"/>
            <p:cNvSpPr>
              <a:spLocks/>
            </p:cNvSpPr>
            <p:nvPr/>
          </p:nvSpPr>
          <p:spPr bwMode="auto">
            <a:xfrm>
              <a:off x="394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0" name="Freeform 18"/>
            <p:cNvSpPr>
              <a:spLocks/>
            </p:cNvSpPr>
            <p:nvPr/>
          </p:nvSpPr>
          <p:spPr bwMode="auto">
            <a:xfrm>
              <a:off x="4171" y="1586"/>
              <a:ext cx="86" cy="167"/>
            </a:xfrm>
            <a:custGeom>
              <a:avLst/>
              <a:gdLst>
                <a:gd name="T0" fmla="*/ 86 w 20"/>
                <a:gd name="T1" fmla="*/ 43 h 39"/>
                <a:gd name="T2" fmla="*/ 43 w 20"/>
                <a:gd name="T3" fmla="*/ 0 h 39"/>
                <a:gd name="T4" fmla="*/ 0 w 20"/>
                <a:gd name="T5" fmla="*/ 43 h 39"/>
                <a:gd name="T6" fmla="*/ 0 w 20"/>
                <a:gd name="T7" fmla="*/ 128 h 39"/>
                <a:gd name="T8" fmla="*/ 43 w 20"/>
                <a:gd name="T9" fmla="*/ 167 h 39"/>
                <a:gd name="T10" fmla="*/ 86 w 20"/>
                <a:gd name="T11" fmla="*/ 128 h 39"/>
                <a:gd name="T12" fmla="*/ 86 w 20"/>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1" name="Freeform 19"/>
            <p:cNvSpPr>
              <a:spLocks/>
            </p:cNvSpPr>
            <p:nvPr/>
          </p:nvSpPr>
          <p:spPr bwMode="auto">
            <a:xfrm>
              <a:off x="439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2" name="Freeform 20"/>
            <p:cNvSpPr>
              <a:spLocks/>
            </p:cNvSpPr>
            <p:nvPr/>
          </p:nvSpPr>
          <p:spPr bwMode="auto">
            <a:xfrm>
              <a:off x="4625" y="1320"/>
              <a:ext cx="82" cy="514"/>
            </a:xfrm>
            <a:custGeom>
              <a:avLst/>
              <a:gdLst>
                <a:gd name="T0" fmla="*/ 82 w 19"/>
                <a:gd name="T1" fmla="*/ 39 h 120"/>
                <a:gd name="T2" fmla="*/ 39 w 19"/>
                <a:gd name="T3" fmla="*/ 0 h 120"/>
                <a:gd name="T4" fmla="*/ 0 w 19"/>
                <a:gd name="T5" fmla="*/ 39 h 120"/>
                <a:gd name="T6" fmla="*/ 0 w 19"/>
                <a:gd name="T7" fmla="*/ 475 h 120"/>
                <a:gd name="T8" fmla="*/ 39 w 19"/>
                <a:gd name="T9" fmla="*/ 514 h 120"/>
                <a:gd name="T10" fmla="*/ 82 w 19"/>
                <a:gd name="T11" fmla="*/ 475 h 120"/>
                <a:gd name="T12" fmla="*/ 82 w 19"/>
                <a:gd name="T13" fmla="*/ 3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3" name="Freeform 21"/>
            <p:cNvSpPr>
              <a:spLocks/>
            </p:cNvSpPr>
            <p:nvPr/>
          </p:nvSpPr>
          <p:spPr bwMode="auto">
            <a:xfrm>
              <a:off x="484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4" name="Freeform 22"/>
            <p:cNvSpPr>
              <a:spLocks/>
            </p:cNvSpPr>
            <p:nvPr/>
          </p:nvSpPr>
          <p:spPr bwMode="auto">
            <a:xfrm>
              <a:off x="5075" y="1586"/>
              <a:ext cx="82" cy="167"/>
            </a:xfrm>
            <a:custGeom>
              <a:avLst/>
              <a:gdLst>
                <a:gd name="T0" fmla="*/ 82 w 19"/>
                <a:gd name="T1" fmla="*/ 43 h 39"/>
                <a:gd name="T2" fmla="*/ 39 w 19"/>
                <a:gd name="T3" fmla="*/ 0 h 39"/>
                <a:gd name="T4" fmla="*/ 0 w 19"/>
                <a:gd name="T5" fmla="*/ 43 h 39"/>
                <a:gd name="T6" fmla="*/ 0 w 19"/>
                <a:gd name="T7" fmla="*/ 128 h 39"/>
                <a:gd name="T8" fmla="*/ 39 w 19"/>
                <a:gd name="T9" fmla="*/ 167 h 39"/>
                <a:gd name="T10" fmla="*/ 82 w 19"/>
                <a:gd name="T11" fmla="*/ 128 h 39"/>
                <a:gd name="T12" fmla="*/ 82 w 19"/>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grpSp>
      <p:pic>
        <p:nvPicPr>
          <p:cNvPr id="25" name="Picture 2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62663" y="1651000"/>
            <a:ext cx="3033712"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957463" name="Rectangle 23"/>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uk-UA" noProof="0" smtClean="0"/>
              <a:t>Click To Edit Master Title Style</a:t>
            </a:r>
          </a:p>
        </p:txBody>
      </p:sp>
      <p:sp>
        <p:nvSpPr>
          <p:cNvPr id="957464" name="Rectangle 24"/>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uk-UA" noProof="0" smtClean="0"/>
              <a:t>Click to Edit Master Subtitle Style</a:t>
            </a:r>
          </a:p>
        </p:txBody>
      </p:sp>
    </p:spTree>
    <p:extLst>
      <p:ext uri="{BB962C8B-B14F-4D97-AF65-F5344CB8AC3E}">
        <p14:creationId xmlns:p14="http://schemas.microsoft.com/office/powerpoint/2010/main" val="392769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2437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65925" y="457200"/>
            <a:ext cx="2035175" cy="4895850"/>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655638" y="457200"/>
            <a:ext cx="5957887" cy="4895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525887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uk-UA"/>
          </a:p>
        </p:txBody>
      </p:sp>
    </p:spTree>
    <p:extLst>
      <p:ext uri="{BB962C8B-B14F-4D97-AF65-F5344CB8AC3E}">
        <p14:creationId xmlns:p14="http://schemas.microsoft.com/office/powerpoint/2010/main" val="319400314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218620233"/>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1837764221"/>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41986811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1902975929"/>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Tree>
    <p:extLst>
      <p:ext uri="{BB962C8B-B14F-4D97-AF65-F5344CB8AC3E}">
        <p14:creationId xmlns:p14="http://schemas.microsoft.com/office/powerpoint/2010/main" val="3001073152"/>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285806"/>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24372210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115843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57028917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94420847"/>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96063" y="1312863"/>
            <a:ext cx="1984375" cy="39338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639763" y="1312863"/>
            <a:ext cx="5803900" cy="39338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9912588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426949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183852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07413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Tree>
    <p:extLst>
      <p:ext uri="{BB962C8B-B14F-4D97-AF65-F5344CB8AC3E}">
        <p14:creationId xmlns:p14="http://schemas.microsoft.com/office/powerpoint/2010/main" val="428681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67210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1409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237302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uk-UA" smtClean="0"/>
              <a:t>Slide Title</a:t>
            </a:r>
          </a:p>
        </p:txBody>
      </p:sp>
      <p:sp>
        <p:nvSpPr>
          <p:cNvPr id="1027"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956421"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956422" name="Rectangle 6"/>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956423" name="Rectangle 7"/>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ITE 1 Chapter 6</a:t>
            </a:r>
          </a:p>
        </p:txBody>
      </p:sp>
      <p:sp>
        <p:nvSpPr>
          <p:cNvPr id="956424" name="Rectangle 8"/>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370C3AC7-5DEA-47B1-9CB7-9696F0BD615F}"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sp>
        <p:nvSpPr>
          <p:cNvPr id="1032" name="Rectangle 9"/>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uk-UA" smtClean="0"/>
              <a:t>Body Text</a:t>
            </a:r>
          </a:p>
          <a:p>
            <a:pPr lvl="1"/>
            <a:r>
              <a:rPr lang="en-US" altLang="uk-UA" smtClean="0"/>
              <a:t>Second Level</a:t>
            </a:r>
          </a:p>
          <a:p>
            <a:pPr lvl="2"/>
            <a:r>
              <a:rPr lang="en-US" altLang="uk-UA" smtClean="0"/>
              <a:t>Third Level</a:t>
            </a:r>
          </a:p>
          <a:p>
            <a:pPr lvl="3"/>
            <a:r>
              <a:rPr lang="en-US" altLang="uk-UA" smtClean="0"/>
              <a:t>Fourth Level</a:t>
            </a:r>
          </a:p>
          <a:p>
            <a:pPr lvl="4"/>
            <a:r>
              <a:rPr lang="en-US" altLang="uk-UA" smtClean="0"/>
              <a:t>Fifth Level</a:t>
            </a:r>
          </a:p>
        </p:txBody>
      </p:sp>
    </p:spTree>
  </p:cSld>
  <p:clrMap bg1="lt1" tx1="dk1" bg2="lt2" tx2="dk2" accent1="accent1" accent2="accent2" accent3="accent3" accent4="accent4" accent5="accent5" accent6="accent6" hlink="hlink" folHlink="folHlink"/>
  <p:sldLayoutIdLst>
    <p:sldLayoutId id="2147483716"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2051"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uk-UA" smtClean="0"/>
              <a:t>Segue and Q&amp;A</a:t>
            </a:r>
          </a:p>
        </p:txBody>
      </p:sp>
      <p:sp>
        <p:nvSpPr>
          <p:cNvPr id="2052"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uk-UA" smtClean="0"/>
              <a:t>Subtitle</a:t>
            </a:r>
          </a:p>
        </p:txBody>
      </p:sp>
      <p:sp>
        <p:nvSpPr>
          <p:cNvPr id="959493"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959494" name="Rectangle 6"/>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959495" name="Rectangle 7"/>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BSCI Module 6</a:t>
            </a:r>
          </a:p>
        </p:txBody>
      </p:sp>
      <p:sp>
        <p:nvSpPr>
          <p:cNvPr id="959496" name="Rectangle 8"/>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15559D36-D6CB-4765-8616-5170BA706802}"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000">
          <a:solidFill>
            <a:srgbClr val="FFFFFF"/>
          </a:solidFill>
          <a:latin typeface="+mj-lt"/>
          <a:ea typeface="+mj-ea"/>
          <a:cs typeface="+mj-cs"/>
        </a:defRPr>
      </a:lvl1pPr>
      <a:lvl2pPr algn="l" defTabSz="814388" rtl="0" eaLnBrk="0" fontAlgn="base" hangingPunct="0">
        <a:lnSpc>
          <a:spcPct val="90000"/>
        </a:lnSpc>
        <a:spcBef>
          <a:spcPct val="0"/>
        </a:spcBef>
        <a:spcAft>
          <a:spcPct val="0"/>
        </a:spcAft>
        <a:defRPr sz="3000">
          <a:solidFill>
            <a:srgbClr val="FFFFFF"/>
          </a:solidFill>
          <a:latin typeface="Arial" charset="0"/>
        </a:defRPr>
      </a:lvl2pPr>
      <a:lvl3pPr algn="l" defTabSz="814388" rtl="0" eaLnBrk="0" fontAlgn="base" hangingPunct="0">
        <a:lnSpc>
          <a:spcPct val="90000"/>
        </a:lnSpc>
        <a:spcBef>
          <a:spcPct val="0"/>
        </a:spcBef>
        <a:spcAft>
          <a:spcPct val="0"/>
        </a:spcAft>
        <a:defRPr sz="3000">
          <a:solidFill>
            <a:srgbClr val="FFFFFF"/>
          </a:solidFill>
          <a:latin typeface="Arial" charset="0"/>
        </a:defRPr>
      </a:lvl3pPr>
      <a:lvl4pPr algn="l" defTabSz="814388" rtl="0" eaLnBrk="0" fontAlgn="base" hangingPunct="0">
        <a:lnSpc>
          <a:spcPct val="90000"/>
        </a:lnSpc>
        <a:spcBef>
          <a:spcPct val="0"/>
        </a:spcBef>
        <a:spcAft>
          <a:spcPct val="0"/>
        </a:spcAft>
        <a:defRPr sz="3000">
          <a:solidFill>
            <a:srgbClr val="FFFFFF"/>
          </a:solidFill>
          <a:latin typeface="Arial" charset="0"/>
        </a:defRPr>
      </a:lvl4pPr>
      <a:lvl5pPr algn="l" defTabSz="814388" rtl="0" eaLnBrk="0" fontAlgn="base" hangingPunct="0">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eaLnBrk="0" fontAlgn="base" hangingPunct="0">
        <a:lnSpc>
          <a:spcPct val="90000"/>
        </a:lnSpc>
        <a:spcBef>
          <a:spcPct val="0"/>
        </a:spcBef>
        <a:spcAft>
          <a:spcPct val="0"/>
        </a:spcAft>
        <a:defRPr sz="2000">
          <a:solidFill>
            <a:schemeClr val="bg2"/>
          </a:solidFill>
          <a:latin typeface="+mn-lt"/>
          <a:ea typeface="+mn-ea"/>
          <a:cs typeface="+mn-cs"/>
        </a:defRPr>
      </a:lvl1pPr>
      <a:lvl2pPr algn="l" defTabSz="814388" rtl="0" eaLnBrk="0" fontAlgn="base" hangingPunct="0">
        <a:lnSpc>
          <a:spcPct val="90000"/>
        </a:lnSpc>
        <a:spcBef>
          <a:spcPct val="0"/>
        </a:spcBef>
        <a:spcAft>
          <a:spcPct val="0"/>
        </a:spcAft>
        <a:defRPr sz="3000">
          <a:solidFill>
            <a:srgbClr val="717171"/>
          </a:solidFill>
          <a:latin typeface="+mn-lt"/>
        </a:defRPr>
      </a:lvl2pPr>
      <a:lvl3pPr algn="l" defTabSz="814388" rtl="0" eaLnBrk="0" fontAlgn="base" hangingPunct="0">
        <a:lnSpc>
          <a:spcPct val="90000"/>
        </a:lnSpc>
        <a:spcBef>
          <a:spcPct val="0"/>
        </a:spcBef>
        <a:spcAft>
          <a:spcPct val="0"/>
        </a:spcAft>
        <a:defRPr sz="3000">
          <a:solidFill>
            <a:srgbClr val="717171"/>
          </a:solidFill>
          <a:latin typeface="+mn-lt"/>
        </a:defRPr>
      </a:lvl3pPr>
      <a:lvl4pPr algn="l" defTabSz="814388" rtl="0" eaLnBrk="0" fontAlgn="base" hangingPunct="0">
        <a:lnSpc>
          <a:spcPct val="90000"/>
        </a:lnSpc>
        <a:spcBef>
          <a:spcPct val="0"/>
        </a:spcBef>
        <a:spcAft>
          <a:spcPct val="0"/>
        </a:spcAft>
        <a:defRPr sz="3000">
          <a:solidFill>
            <a:srgbClr val="717171"/>
          </a:solidFill>
          <a:latin typeface="+mn-lt"/>
        </a:defRPr>
      </a:lvl4pPr>
      <a:lvl5pPr algn="l" defTabSz="814388" rtl="0" eaLnBrk="0" fontAlgn="base" hangingPunct="0">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9872" y="283779"/>
            <a:ext cx="8145462" cy="838200"/>
          </a:xfrm>
        </p:spPr>
        <p:txBody>
          <a:bodyPr/>
          <a:lstStyle/>
          <a:p>
            <a:pPr eaLnBrk="1" hangingPunct="1"/>
            <a:r>
              <a:rPr lang="uk-UA" altLang="uk-UA" dirty="0" smtClean="0"/>
              <a:t>Статична маршрутизація</a:t>
            </a:r>
            <a:endParaRPr lang="en-US" altLang="uk-UA" sz="2800" dirty="0" smtClean="0"/>
          </a:p>
        </p:txBody>
      </p:sp>
      <p:sp>
        <p:nvSpPr>
          <p:cNvPr id="4099" name="Rectangle 3"/>
          <p:cNvSpPr>
            <a:spLocks noGrp="1" noChangeArrowheads="1"/>
          </p:cNvSpPr>
          <p:nvPr>
            <p:ph type="body" idx="1"/>
          </p:nvPr>
        </p:nvSpPr>
        <p:spPr>
          <a:xfrm>
            <a:off x="592138" y="1673225"/>
            <a:ext cx="7940675" cy="5076825"/>
          </a:xfrm>
        </p:spPr>
        <p:txBody>
          <a:bodyPr/>
          <a:lstStyle/>
          <a:p>
            <a:pPr marL="457200" indent="-457200"/>
            <a:r>
              <a:rPr lang="uk-UA" altLang="ja-JP" dirty="0" smtClean="0"/>
              <a:t>Реалізація статичної маршрутизації</a:t>
            </a:r>
          </a:p>
          <a:p>
            <a:pPr marL="457200" indent="-457200"/>
            <a:r>
              <a:rPr lang="uk-UA" altLang="ja-JP" dirty="0"/>
              <a:t>Н</a:t>
            </a:r>
            <a:r>
              <a:rPr lang="uk-UA" altLang="ja-JP" dirty="0" smtClean="0"/>
              <a:t>алаштування статичних маршрутів і маршрутів </a:t>
            </a:r>
            <a:r>
              <a:rPr lang="ru-RU" dirty="0">
                <a:solidFill>
                  <a:srgbClr val="000000"/>
                </a:solidFill>
              </a:rPr>
              <a:t>IPv4 </a:t>
            </a:r>
            <a:r>
              <a:rPr lang="uk-UA" dirty="0" smtClean="0">
                <a:solidFill>
                  <a:srgbClr val="000000"/>
                </a:solidFill>
              </a:rPr>
              <a:t>та</a:t>
            </a:r>
            <a:r>
              <a:rPr lang="ru-RU" dirty="0" smtClean="0">
                <a:solidFill>
                  <a:srgbClr val="000000"/>
                </a:solidFill>
              </a:rPr>
              <a:t> </a:t>
            </a:r>
            <a:r>
              <a:rPr lang="ru-RU" dirty="0">
                <a:solidFill>
                  <a:srgbClr val="000000"/>
                </a:solidFill>
              </a:rPr>
              <a:t>IPv6 </a:t>
            </a:r>
            <a:r>
              <a:rPr lang="uk-UA" altLang="ja-JP" dirty="0" smtClean="0"/>
              <a:t>за замовчуванням</a:t>
            </a:r>
          </a:p>
          <a:p>
            <a:pPr marL="457200" indent="-457200"/>
            <a:r>
              <a:rPr lang="en-US" altLang="ja-JP" dirty="0" smtClean="0"/>
              <a:t>CIDR </a:t>
            </a:r>
            <a:r>
              <a:rPr lang="uk-UA" altLang="ja-JP" dirty="0" smtClean="0"/>
              <a:t>і </a:t>
            </a:r>
            <a:r>
              <a:rPr lang="en-US" altLang="ja-JP" dirty="0" smtClean="0"/>
              <a:t>VLSM</a:t>
            </a:r>
          </a:p>
          <a:p>
            <a:pPr marL="457200" indent="-457200"/>
            <a:r>
              <a:rPr lang="uk-UA" altLang="ja-JP" dirty="0" smtClean="0"/>
              <a:t>Налаштування сумарних і плаваючих статичних маршрутів</a:t>
            </a:r>
          </a:p>
          <a:p>
            <a:pPr marL="457200" indent="-457200"/>
            <a:r>
              <a:rPr lang="uk-UA" altLang="ja-JP" dirty="0" smtClean="0"/>
              <a:t>Пошук і усунення неполадок в налаштуваннях статичних маршрутів і маршрутів за замовчуванням</a:t>
            </a:r>
            <a:endParaRPr lang="uk-UA" altLang="ja-JP" dirty="0" smtClean="0"/>
          </a:p>
          <a:p>
            <a:pPr marL="457200" indent="-457200"/>
            <a:endParaRPr lang="uk-UA"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13295"/>
            <a:ext cx="8456613" cy="871538"/>
          </a:xfrm>
        </p:spPr>
        <p:txBody>
          <a:bodyPr/>
          <a:lstStyle/>
          <a:p>
            <a:pPr eaLnBrk="1" hangingPunct="1">
              <a:defRPr/>
            </a:pPr>
            <a:r>
              <a:rPr lang="en-US" sz="1800" dirty="0" smtClean="0"/>
              <a:t/>
            </a:r>
            <a:br>
              <a:rPr lang="en-US" sz="1800" dirty="0" smtClean="0"/>
            </a:br>
            <a:r>
              <a:rPr lang="uk-UA" dirty="0" smtClean="0"/>
              <a:t>Плаваючий </a:t>
            </a:r>
            <a:r>
              <a:rPr lang="uk-UA" dirty="0"/>
              <a:t>статичний </a:t>
            </a:r>
            <a:r>
              <a:rPr lang="uk-UA" dirty="0" smtClean="0"/>
              <a:t>маршрут</a:t>
            </a:r>
            <a:br>
              <a:rPr lang="uk-UA" dirty="0" smtClean="0"/>
            </a:br>
            <a:r>
              <a:rPr lang="en-US" dirty="0"/>
              <a:t>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0262" y="1565275"/>
            <a:ext cx="7930055" cy="4386263"/>
          </a:xfrm>
        </p:spPr>
        <p:txBody>
          <a:bodyPr/>
          <a:lstStyle/>
          <a:p>
            <a:r>
              <a:rPr lang="uk-UA" dirty="0" smtClean="0"/>
              <a:t>Плаваючі статичні маршрути - це статичні маршрути, які використовуються для забезпечення резервного шляху основному статичному маршруту або динамічному маршруту на випадок збою в роботі каналу</a:t>
            </a:r>
          </a:p>
          <a:p>
            <a:r>
              <a:rPr lang="uk-UA" dirty="0" smtClean="0"/>
              <a:t>Плаваючий статичний маршрут використовується тільки тоді, коли основний маршрут недоступний</a:t>
            </a:r>
          </a:p>
        </p:txBody>
      </p:sp>
    </p:spTree>
    <p:extLst>
      <p:ext uri="{BB962C8B-B14F-4D97-AF65-F5344CB8AC3E}">
        <p14:creationId xmlns:p14="http://schemas.microsoft.com/office/powerpoint/2010/main" val="259203452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13295"/>
            <a:ext cx="8456613" cy="871538"/>
          </a:xfrm>
        </p:spPr>
        <p:txBody>
          <a:bodyPr/>
          <a:lstStyle/>
          <a:p>
            <a:pPr eaLnBrk="1" hangingPunct="1">
              <a:defRPr/>
            </a:pPr>
            <a:r>
              <a:rPr lang="en-US" sz="1800" dirty="0" smtClean="0"/>
              <a:t/>
            </a:r>
            <a:br>
              <a:rPr lang="en-US" sz="1800" dirty="0" smtClean="0"/>
            </a:br>
            <a:r>
              <a:rPr lang="uk-UA" dirty="0" smtClean="0"/>
              <a:t>Плаваючий </a:t>
            </a:r>
            <a:r>
              <a:rPr lang="uk-UA" dirty="0"/>
              <a:t>статичний </a:t>
            </a:r>
            <a:r>
              <a:rPr lang="uk-UA" dirty="0" smtClean="0"/>
              <a:t>маршрут</a:t>
            </a:r>
            <a:br>
              <a:rPr lang="uk-UA" dirty="0" smtClean="0"/>
            </a:br>
            <a:r>
              <a:rPr lang="en-US" dirty="0"/>
              <a:t>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78370" y="1565275"/>
            <a:ext cx="8513379" cy="4386263"/>
          </a:xfrm>
        </p:spPr>
        <p:txBody>
          <a:bodyPr/>
          <a:lstStyle/>
          <a:p>
            <a:r>
              <a:rPr lang="uk-UA" dirty="0"/>
              <a:t>П</a:t>
            </a:r>
            <a:r>
              <a:rPr lang="uk-UA" dirty="0" smtClean="0"/>
              <a:t>лаваючий статичний маршрут налаштовується з </a:t>
            </a:r>
            <a:r>
              <a:rPr lang="uk-UA" dirty="0"/>
              <a:t>б</a:t>
            </a:r>
            <a:r>
              <a:rPr lang="uk-UA" dirty="0" smtClean="0"/>
              <a:t>ільш високим значенням адміністративної відстані ніж основний маршрут</a:t>
            </a:r>
          </a:p>
        </p:txBody>
      </p:sp>
      <p:pic>
        <p:nvPicPr>
          <p:cNvPr id="2" name="Picture 1"/>
          <p:cNvPicPr>
            <a:picLocks noChangeAspect="1"/>
          </p:cNvPicPr>
          <p:nvPr/>
        </p:nvPicPr>
        <p:blipFill>
          <a:blip r:embed="rId3"/>
          <a:stretch>
            <a:fillRect/>
          </a:stretch>
        </p:blipFill>
        <p:spPr>
          <a:xfrm>
            <a:off x="1639626" y="2782577"/>
            <a:ext cx="5407560" cy="3660171"/>
          </a:xfrm>
          <a:prstGeom prst="rect">
            <a:avLst/>
          </a:prstGeom>
        </p:spPr>
      </p:pic>
    </p:spTree>
    <p:extLst>
      <p:ext uri="{BB962C8B-B14F-4D97-AF65-F5344CB8AC3E}">
        <p14:creationId xmlns:p14="http://schemas.microsoft.com/office/powerpoint/2010/main" val="385668812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8194" y="208345"/>
            <a:ext cx="8456613" cy="871538"/>
          </a:xfrm>
        </p:spPr>
        <p:txBody>
          <a:bodyPr/>
          <a:lstStyle/>
          <a:p>
            <a:pPr eaLnBrk="1" hangingPunct="1">
              <a:defRPr/>
            </a:pPr>
            <a:r>
              <a:rPr lang="ru-RU" dirty="0" smtClean="0"/>
              <a:t>Команда </a:t>
            </a:r>
            <a:r>
              <a:rPr lang="en-US" dirty="0" err="1"/>
              <a:t>ip</a:t>
            </a:r>
            <a:r>
              <a:rPr lang="en-US" dirty="0"/>
              <a:t> </a:t>
            </a:r>
            <a:r>
              <a:rPr lang="en-US" dirty="0" smtClean="0"/>
              <a:t>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81" r="-14281"/>
          <a:stretch>
            <a:fillRect/>
          </a:stretch>
        </p:blipFill>
        <p:spPr>
          <a:xfrm>
            <a:off x="554038" y="1565275"/>
            <a:ext cx="7940675" cy="4386263"/>
          </a:xfrm>
        </p:spPr>
      </p:pic>
    </p:spTree>
    <p:extLst>
      <p:ext uri="{BB962C8B-B14F-4D97-AF65-F5344CB8AC3E}">
        <p14:creationId xmlns:p14="http://schemas.microsoft.com/office/powerpoint/2010/main" val="2581500102"/>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0359" y="318704"/>
            <a:ext cx="9033641" cy="871538"/>
          </a:xfrm>
        </p:spPr>
        <p:txBody>
          <a:bodyPr/>
          <a:lstStyle/>
          <a:p>
            <a:pPr eaLnBrk="1" hangingPunct="1">
              <a:defRPr/>
            </a:pPr>
            <a:r>
              <a:rPr lang="uk-UA" dirty="0"/>
              <a:t>Параметри </a:t>
            </a:r>
            <a:r>
              <a:rPr lang="uk-UA" dirty="0"/>
              <a:t>наступного переходу </a:t>
            </a:r>
            <a:r>
              <a:rPr lang="uk-UA" dirty="0" smtClean="0"/>
              <a:t>(</a:t>
            </a:r>
            <a:r>
              <a:rPr lang="en-US" dirty="0" smtClean="0"/>
              <a:t>Next-Hop</a:t>
            </a:r>
            <a:r>
              <a:rPr lang="uk-UA" dirty="0"/>
              <a: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uk-UA" dirty="0" smtClean="0"/>
              <a:t>Наступний перехід може бути ідентифікований </a:t>
            </a:r>
            <a:r>
              <a:rPr lang="en-US" dirty="0" smtClean="0"/>
              <a:t>IP-</a:t>
            </a:r>
            <a:r>
              <a:rPr lang="uk-UA" dirty="0" smtClean="0"/>
              <a:t>адресою, вихідним інтерфейсом або обома параметрами відразу. Залежно від цього, створюється один з трьох можливих типів маршруту:</a:t>
            </a:r>
          </a:p>
          <a:p>
            <a:r>
              <a:rPr lang="uk-UA" dirty="0" smtClean="0"/>
              <a:t>Маршрут наступного переходу (</a:t>
            </a:r>
            <a:r>
              <a:rPr lang="en-US" dirty="0" smtClean="0"/>
              <a:t>Next-hop route </a:t>
            </a:r>
            <a:r>
              <a:rPr lang="uk-UA" dirty="0" smtClean="0"/>
              <a:t>) - вказується тільки </a:t>
            </a:r>
            <a:r>
              <a:rPr lang="en-US" dirty="0" smtClean="0"/>
              <a:t>IP-</a:t>
            </a:r>
            <a:r>
              <a:rPr lang="uk-UA" dirty="0" smtClean="0"/>
              <a:t>адресу наступного переходу</a:t>
            </a:r>
          </a:p>
          <a:p>
            <a:r>
              <a:rPr lang="uk-UA" dirty="0" smtClean="0"/>
              <a:t>Статичний маршрут з прямим підключенням (</a:t>
            </a:r>
            <a:r>
              <a:rPr lang="en-US" dirty="0" smtClean="0"/>
              <a:t>Directly connected static route </a:t>
            </a:r>
            <a:r>
              <a:rPr lang="uk-UA" dirty="0" smtClean="0"/>
              <a:t>) - вказується тільки вихідний інтерфейс маршрутизатора</a:t>
            </a:r>
          </a:p>
          <a:p>
            <a:r>
              <a:rPr lang="uk-UA" dirty="0" smtClean="0"/>
              <a:t>Повністю заданий статичний маршрут (</a:t>
            </a:r>
            <a:r>
              <a:rPr lang="en-US" dirty="0" smtClean="0"/>
              <a:t>Fully specified static route</a:t>
            </a:r>
            <a:r>
              <a:rPr lang="uk-UA" dirty="0" smtClean="0"/>
              <a:t>) - вказуються </a:t>
            </a:r>
            <a:r>
              <a:rPr lang="en-US" dirty="0" smtClean="0"/>
              <a:t>IP-</a:t>
            </a:r>
            <a:r>
              <a:rPr lang="uk-UA" dirty="0" smtClean="0"/>
              <a:t>адреса наступного переходу і вихідний інтерфейс</a:t>
            </a:r>
            <a:endParaRPr lang="en-US" dirty="0" smtClean="0"/>
          </a:p>
        </p:txBody>
      </p:sp>
    </p:spTree>
    <p:extLst>
      <p:ext uri="{BB962C8B-B14F-4D97-AF65-F5344CB8AC3E}">
        <p14:creationId xmlns:p14="http://schemas.microsoft.com/office/powerpoint/2010/main" val="237421142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0" y="302939"/>
            <a:ext cx="8456613" cy="871538"/>
          </a:xfrm>
        </p:spPr>
        <p:txBody>
          <a:bodyPr/>
          <a:lstStyle/>
          <a:p>
            <a:pPr eaLnBrk="1" hangingPunct="1">
              <a:defRPr/>
            </a:pPr>
            <a:r>
              <a:rPr lang="uk-UA" dirty="0" smtClean="0"/>
              <a:t>Налаштування статичного маршруту наступного переходу</a:t>
            </a:r>
            <a:endParaRPr lang="uk-UA"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202668"/>
            <a:ext cx="7940675" cy="4386263"/>
          </a:xfrm>
        </p:spPr>
        <p:txBody>
          <a:bodyPr/>
          <a:lstStyle/>
          <a:p>
            <a:pPr marL="0" indent="0">
              <a:buNone/>
            </a:pPr>
            <a:r>
              <a:rPr lang="uk-UA" dirty="0" smtClean="0"/>
              <a:t>Якщо пакет адресований мережі 192.168.2.0/24, маршрутизатор </a:t>
            </a:r>
            <a:r>
              <a:rPr lang="en-US" dirty="0" smtClean="0"/>
              <a:t>R1:</a:t>
            </a:r>
            <a:endParaRPr lang="en-US" dirty="0"/>
          </a:p>
          <a:p>
            <a:pPr marL="0" indent="0">
              <a:buNone/>
            </a:pPr>
            <a:r>
              <a:rPr lang="en-US" dirty="0"/>
              <a:t>1. </a:t>
            </a:r>
            <a:r>
              <a:rPr lang="uk-UA" dirty="0" smtClean="0"/>
              <a:t>Здійснює пошук по таблиці маршрутизації і виявляє, що необхідно переслати пакети на </a:t>
            </a:r>
            <a:r>
              <a:rPr lang="en-US" dirty="0" smtClean="0"/>
              <a:t>IPv4-</a:t>
            </a:r>
            <a:r>
              <a:rPr lang="uk-UA" dirty="0" smtClean="0"/>
              <a:t>адрес наступного переходу 172.16.2.2</a:t>
            </a:r>
          </a:p>
          <a:p>
            <a:pPr marL="0" indent="0">
              <a:buNone/>
            </a:pPr>
            <a:r>
              <a:rPr lang="en-US" dirty="0" smtClean="0"/>
              <a:t>2. </a:t>
            </a:r>
            <a:r>
              <a:rPr lang="uk-UA" dirty="0" smtClean="0"/>
              <a:t>Маршрутизатор </a:t>
            </a:r>
            <a:r>
              <a:rPr lang="en-US" dirty="0"/>
              <a:t>R1 </a:t>
            </a:r>
            <a:r>
              <a:rPr lang="uk-UA" dirty="0" smtClean="0"/>
              <a:t>повинен тепер </a:t>
            </a:r>
            <a:r>
              <a:rPr lang="uk-UA" dirty="0"/>
              <a:t>визначити спосіб доступу до мережі 172.16.2.2 ; </a:t>
            </a:r>
            <a:r>
              <a:rPr lang="uk-UA" dirty="0" smtClean="0"/>
              <a:t>Таким </a:t>
            </a:r>
            <a:r>
              <a:rPr lang="uk-UA" dirty="0"/>
              <a:t>чином, він </a:t>
            </a:r>
            <a:r>
              <a:rPr lang="uk-UA" dirty="0" smtClean="0"/>
              <a:t>повторно виконує </a:t>
            </a:r>
            <a:r>
              <a:rPr lang="uk-UA" dirty="0"/>
              <a:t>пошук </a:t>
            </a:r>
            <a:r>
              <a:rPr lang="uk-UA" dirty="0" smtClean="0"/>
              <a:t>для </a:t>
            </a:r>
            <a:r>
              <a:rPr lang="uk-UA" dirty="0"/>
              <a:t>адреси 172.16.2.2</a:t>
            </a:r>
            <a:endParaRPr lang="en-US" dirty="0"/>
          </a:p>
        </p:txBody>
      </p:sp>
    </p:spTree>
    <p:extLst>
      <p:ext uri="{BB962C8B-B14F-4D97-AF65-F5344CB8AC3E}">
        <p14:creationId xmlns:p14="http://schemas.microsoft.com/office/powerpoint/2010/main" val="451562588"/>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0" y="302939"/>
            <a:ext cx="8456613" cy="871538"/>
          </a:xfrm>
        </p:spPr>
        <p:txBody>
          <a:bodyPr/>
          <a:lstStyle/>
          <a:p>
            <a:pPr eaLnBrk="1" hangingPunct="1">
              <a:defRPr/>
            </a:pPr>
            <a:r>
              <a:rPr lang="ru-RU" dirty="0" err="1" smtClean="0"/>
              <a:t>Налаштування</a:t>
            </a:r>
            <a:r>
              <a:rPr lang="ru-RU" dirty="0" smtClean="0"/>
              <a:t> статичного </a:t>
            </a:r>
            <a:r>
              <a:rPr lang="ru-RU" dirty="0"/>
              <a:t>маршруту </a:t>
            </a:r>
            <a:r>
              <a:rPr lang="ru-RU" dirty="0" err="1"/>
              <a:t>наступного</a:t>
            </a:r>
            <a:r>
              <a:rPr lang="ru-RU" dirty="0"/>
              <a:t> переходу</a:t>
            </a:r>
            <a:endParaRPr lang="en-US" dirty="0" smtClean="0">
              <a:solidFill>
                <a:schemeClr val="accent5">
                  <a:lumMod val="75000"/>
                </a:schemeClr>
              </a:solidFill>
              <a:cs typeface="Arial" pitchFamily="34" charset="0"/>
            </a:endParaRPr>
          </a:p>
        </p:txBody>
      </p:sp>
      <p:pic>
        <p:nvPicPr>
          <p:cNvPr id="2" name="Picture 1"/>
          <p:cNvPicPr>
            <a:picLocks noChangeAspect="1"/>
          </p:cNvPicPr>
          <p:nvPr/>
        </p:nvPicPr>
        <p:blipFill>
          <a:blip r:embed="rId3"/>
          <a:stretch>
            <a:fillRect/>
          </a:stretch>
        </p:blipFill>
        <p:spPr>
          <a:xfrm>
            <a:off x="2096808" y="1497726"/>
            <a:ext cx="5389070" cy="4844297"/>
          </a:xfrm>
          <a:prstGeom prst="rect">
            <a:avLst/>
          </a:prstGeom>
        </p:spPr>
      </p:pic>
    </p:spTree>
    <p:extLst>
      <p:ext uri="{BB962C8B-B14F-4D97-AF65-F5344CB8AC3E}">
        <p14:creationId xmlns:p14="http://schemas.microsoft.com/office/powerpoint/2010/main" val="270510268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Налаштування безпосередньо під’єднаного статичного маршруту</a:t>
            </a:r>
            <a:endParaRPr lang="uk-UA"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1015" r="-63021"/>
          <a:stretch/>
        </p:blipFill>
        <p:spPr>
          <a:xfrm>
            <a:off x="554038" y="1565275"/>
            <a:ext cx="7940675" cy="4386263"/>
          </a:xfrm>
        </p:spPr>
      </p:pic>
      <p:pic>
        <p:nvPicPr>
          <p:cNvPr id="3" name="Picture 2"/>
          <p:cNvPicPr>
            <a:picLocks noChangeAspect="1"/>
          </p:cNvPicPr>
          <p:nvPr/>
        </p:nvPicPr>
        <p:blipFill rotWithShape="1">
          <a:blip r:embed="rId4"/>
          <a:srcRect t="13354"/>
          <a:stretch/>
        </p:blipFill>
        <p:spPr>
          <a:xfrm>
            <a:off x="4290607" y="4560774"/>
            <a:ext cx="4631589" cy="1674209"/>
          </a:xfrm>
          <a:prstGeom prst="rect">
            <a:avLst/>
          </a:prstGeom>
        </p:spPr>
      </p:pic>
    </p:spTree>
    <p:extLst>
      <p:ext uri="{BB962C8B-B14F-4D97-AF65-F5344CB8AC3E}">
        <p14:creationId xmlns:p14="http://schemas.microsoft.com/office/powerpoint/2010/main" val="251063829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Налаштування повністю заданого статичного маршруту</a:t>
            </a:r>
            <a:endParaRPr lang="uk-UA"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uk-UA" dirty="0" smtClean="0"/>
              <a:t>У повністю заданому статичному маршруті вказуються і вихідний інтерфейс, і </a:t>
            </a:r>
            <a:r>
              <a:rPr lang="en-US" dirty="0" smtClean="0"/>
              <a:t>IP-</a:t>
            </a:r>
            <a:r>
              <a:rPr lang="uk-UA" dirty="0" smtClean="0"/>
              <a:t>адреса наступного переходу</a:t>
            </a:r>
          </a:p>
          <a:p>
            <a:r>
              <a:rPr lang="uk-UA" dirty="0" smtClean="0"/>
              <a:t>Це ще один тип статичного маршруту, який використовується в більш ранніх версіях </a:t>
            </a:r>
            <a:r>
              <a:rPr lang="en-US" dirty="0" smtClean="0"/>
              <a:t>IOS, </a:t>
            </a:r>
            <a:r>
              <a:rPr lang="uk-UA" dirty="0" smtClean="0"/>
              <a:t>що не мають функції </a:t>
            </a:r>
            <a:r>
              <a:rPr lang="en-US" dirty="0" smtClean="0"/>
              <a:t>CEF</a:t>
            </a:r>
          </a:p>
          <a:p>
            <a:r>
              <a:rPr lang="uk-UA" dirty="0" smtClean="0"/>
              <a:t>Такий статичний маршрут використовується тоді, коли вихідний інтерфейс являє собою інтерфейс множинного доступу, і є необхідність явно ідентифікувати наступний перехід</a:t>
            </a:r>
          </a:p>
          <a:p>
            <a:r>
              <a:rPr lang="uk-UA" dirty="0" smtClean="0"/>
              <a:t>Наступний перехід повинен бути безпосередньо підключений до зазначеного вихідного інтерфейсу</a:t>
            </a:r>
            <a:endParaRPr lang="en-US" dirty="0" smtClean="0"/>
          </a:p>
        </p:txBody>
      </p:sp>
    </p:spTree>
    <p:extLst>
      <p:ext uri="{BB962C8B-B14F-4D97-AF65-F5344CB8AC3E}">
        <p14:creationId xmlns:p14="http://schemas.microsoft.com/office/powerpoint/2010/main" val="350142014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Перевірка статичної маршрутизації</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uk-UA" dirty="0" smtClean="0"/>
              <a:t>Крім команд </a:t>
            </a:r>
            <a:r>
              <a:rPr lang="en-US" b="1" dirty="0" smtClean="0">
                <a:latin typeface="Courier"/>
                <a:cs typeface="Courier"/>
              </a:rPr>
              <a:t>ping</a:t>
            </a:r>
            <a:r>
              <a:rPr lang="en-US" dirty="0" smtClean="0"/>
              <a:t> </a:t>
            </a:r>
            <a:r>
              <a:rPr lang="uk-UA" dirty="0" smtClean="0"/>
              <a:t>та</a:t>
            </a:r>
            <a:r>
              <a:rPr lang="en-US" dirty="0" smtClean="0"/>
              <a:t> </a:t>
            </a:r>
            <a:r>
              <a:rPr lang="en-US" b="1" dirty="0">
                <a:latin typeface="Courier"/>
                <a:cs typeface="Courier"/>
              </a:rPr>
              <a:t>traceroute</a:t>
            </a:r>
            <a:r>
              <a:rPr lang="en-US" dirty="0"/>
              <a:t>, </a:t>
            </a:r>
            <a:r>
              <a:rPr lang="uk-UA" dirty="0" smtClean="0"/>
              <a:t>для перевірки налаштувань статичних маршрутів використовуються команди</a:t>
            </a:r>
            <a:r>
              <a:rPr lang="en-US" dirty="0" smtClean="0"/>
              <a:t>:</a:t>
            </a:r>
            <a:endParaRPr lang="en-US" dirty="0"/>
          </a:p>
          <a:p>
            <a:r>
              <a:rPr lang="en-US" b="1" dirty="0">
                <a:latin typeface="Courier"/>
                <a:cs typeface="Courier"/>
              </a:rPr>
              <a:t>show </a:t>
            </a:r>
            <a:r>
              <a:rPr lang="en-US" b="1" dirty="0" err="1">
                <a:latin typeface="Courier"/>
                <a:cs typeface="Courier"/>
              </a:rPr>
              <a:t>ip</a:t>
            </a:r>
            <a:r>
              <a:rPr lang="en-US" b="1" dirty="0">
                <a:latin typeface="Courier"/>
                <a:cs typeface="Courier"/>
              </a:rPr>
              <a:t> route</a:t>
            </a:r>
          </a:p>
          <a:p>
            <a:r>
              <a:rPr lang="en-US" b="1" dirty="0">
                <a:latin typeface="Courier"/>
                <a:cs typeface="Courier"/>
              </a:rPr>
              <a:t>show </a:t>
            </a:r>
            <a:r>
              <a:rPr lang="en-US" b="1" dirty="0" err="1">
                <a:latin typeface="Courier"/>
                <a:cs typeface="Courier"/>
              </a:rPr>
              <a:t>ip</a:t>
            </a:r>
            <a:r>
              <a:rPr lang="en-US" b="1" dirty="0">
                <a:latin typeface="Courier"/>
                <a:cs typeface="Courier"/>
              </a:rPr>
              <a:t> route static</a:t>
            </a:r>
          </a:p>
          <a:p>
            <a:r>
              <a:rPr lang="en-US" b="1" dirty="0">
                <a:latin typeface="Courier"/>
                <a:cs typeface="Courier"/>
              </a:rPr>
              <a:t>show </a:t>
            </a:r>
            <a:r>
              <a:rPr lang="en-US" b="1" dirty="0" err="1">
                <a:latin typeface="Courier"/>
                <a:cs typeface="Courier"/>
              </a:rPr>
              <a:t>ip</a:t>
            </a:r>
            <a:r>
              <a:rPr lang="en-US" b="1" dirty="0">
                <a:latin typeface="Courier"/>
                <a:cs typeface="Courier"/>
              </a:rPr>
              <a:t> route </a:t>
            </a:r>
            <a:r>
              <a:rPr lang="en-US" dirty="0">
                <a:latin typeface="Courier"/>
                <a:cs typeface="Courier"/>
              </a:rPr>
              <a:t>network</a:t>
            </a:r>
          </a:p>
        </p:txBody>
      </p:sp>
    </p:spTree>
    <p:extLst>
      <p:ext uri="{BB962C8B-B14F-4D97-AF65-F5344CB8AC3E}">
        <p14:creationId xmlns:p14="http://schemas.microsoft.com/office/powerpoint/2010/main" val="108135828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Статичний </a:t>
            </a:r>
            <a:r>
              <a:rPr lang="uk-UA" dirty="0"/>
              <a:t>маршрут за замовчуванням</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11991" r="-11991"/>
          <a:stretch>
            <a:fillRect/>
          </a:stretch>
        </p:blipFill>
        <p:spPr/>
      </p:pic>
    </p:spTree>
    <p:extLst>
      <p:ext uri="{BB962C8B-B14F-4D97-AF65-F5344CB8AC3E}">
        <p14:creationId xmlns:p14="http://schemas.microsoft.com/office/powerpoint/2010/main" val="283105709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50235"/>
            <a:ext cx="8456613" cy="871538"/>
          </a:xfrm>
        </p:spPr>
        <p:txBody>
          <a:bodyPr/>
          <a:lstStyle/>
          <a:p>
            <a:pPr eaLnBrk="1" hangingPunct="1">
              <a:defRPr/>
            </a:pPr>
            <a:r>
              <a:rPr lang="en-US" dirty="0" smtClean="0"/>
              <a:t/>
            </a:r>
            <a:br>
              <a:rPr lang="en-US" dirty="0" smtClean="0"/>
            </a:br>
            <a:r>
              <a:rPr lang="uk-UA" dirty="0" smtClean="0"/>
              <a:t>Доступ до віддалених мереж</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uk-UA" sz="2800" dirty="0" smtClean="0"/>
              <a:t>Маршрутизатору можна повідомити про віддалені мережі одним із двох способів:</a:t>
            </a:r>
          </a:p>
          <a:p>
            <a:pPr marL="461963" indent="-342900">
              <a:buFont typeface="Arial"/>
              <a:buChar char="•"/>
            </a:pPr>
            <a:r>
              <a:rPr lang="uk-UA" sz="2800" dirty="0" smtClean="0"/>
              <a:t>Вручну (</a:t>
            </a:r>
            <a:r>
              <a:rPr lang="en-US" sz="2800" dirty="0" smtClean="0"/>
              <a:t>Manually</a:t>
            </a:r>
            <a:r>
              <a:rPr lang="uk-UA" sz="2800" dirty="0" smtClean="0"/>
              <a:t>) - віддалені мережі задаються вручну в таблиці маршрутизації за допомогою статичних маршрутів</a:t>
            </a:r>
          </a:p>
          <a:p>
            <a:pPr marL="461963" indent="-342900">
              <a:buFont typeface="Arial"/>
              <a:buChar char="•"/>
            </a:pPr>
            <a:r>
              <a:rPr lang="uk-UA" sz="2800" dirty="0" smtClean="0"/>
              <a:t>Динамічно (</a:t>
            </a:r>
            <a:r>
              <a:rPr lang="en-US" sz="2800" dirty="0" smtClean="0"/>
              <a:t>Dynamically</a:t>
            </a:r>
            <a:r>
              <a:rPr lang="uk-UA" sz="2800" dirty="0" smtClean="0"/>
              <a:t>) - віддалені маршрути додаються автоматично за допомогою протоколу динамічної маршрутизації.</a:t>
            </a:r>
            <a:endParaRPr lang="en-US" sz="2800" dirty="0" smtClean="0"/>
          </a:p>
        </p:txBody>
      </p:sp>
    </p:spTree>
    <p:extLst>
      <p:ext uri="{BB962C8B-B14F-4D97-AF65-F5344CB8AC3E}">
        <p14:creationId xmlns:p14="http://schemas.microsoft.com/office/powerpoint/2010/main" val="834444027"/>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Налаштування статичного маршруту </a:t>
            </a:r>
            <a:r>
              <a:rPr lang="uk-UA" dirty="0"/>
              <a:t>за замовчуванням</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098" r="-25098"/>
          <a:stretch>
            <a:fillRect/>
          </a:stretch>
        </p:blipFill>
        <p:spPr>
          <a:xfrm>
            <a:off x="554038" y="1565275"/>
            <a:ext cx="7940675" cy="4386263"/>
          </a:xfrm>
        </p:spPr>
      </p:pic>
    </p:spTree>
    <p:extLst>
      <p:ext uri="{BB962C8B-B14F-4D97-AF65-F5344CB8AC3E}">
        <p14:creationId xmlns:p14="http://schemas.microsoft.com/office/powerpoint/2010/main" val="242620726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Перевірка статичного маршруту</a:t>
            </a:r>
            <a:br>
              <a:rPr lang="uk-UA" dirty="0" smtClean="0"/>
            </a:br>
            <a:r>
              <a:rPr lang="uk-UA" dirty="0" smtClean="0"/>
              <a:t>за </a:t>
            </a:r>
            <a:r>
              <a:rPr lang="uk-UA" dirty="0"/>
              <a:t>замовчуванням</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617" r="-30617"/>
          <a:stretch>
            <a:fillRect/>
          </a:stretch>
        </p:blipFill>
        <p:spPr>
          <a:xfrm>
            <a:off x="554038" y="1565275"/>
            <a:ext cx="7180603" cy="3966415"/>
          </a:xfrm>
        </p:spPr>
      </p:pic>
      <p:pic>
        <p:nvPicPr>
          <p:cNvPr id="3" name="Picture 2"/>
          <p:cNvPicPr>
            <a:picLocks noChangeAspect="1"/>
          </p:cNvPicPr>
          <p:nvPr/>
        </p:nvPicPr>
        <p:blipFill>
          <a:blip r:embed="rId4"/>
          <a:stretch>
            <a:fillRect/>
          </a:stretch>
        </p:blipFill>
        <p:spPr>
          <a:xfrm>
            <a:off x="4002003" y="4698057"/>
            <a:ext cx="4799858" cy="1546214"/>
          </a:xfrm>
          <a:prstGeom prst="rect">
            <a:avLst/>
          </a:prstGeom>
        </p:spPr>
      </p:pic>
    </p:spTree>
    <p:extLst>
      <p:ext uri="{BB962C8B-B14F-4D97-AF65-F5344CB8AC3E}">
        <p14:creationId xmlns:p14="http://schemas.microsoft.com/office/powerpoint/2010/main" val="50242778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8717" y="208346"/>
            <a:ext cx="8456613" cy="871538"/>
          </a:xfrm>
        </p:spPr>
        <p:txBody>
          <a:bodyPr/>
          <a:lstStyle/>
          <a:p>
            <a:pPr eaLnBrk="1" hangingPunct="1">
              <a:defRPr/>
            </a:pPr>
            <a:r>
              <a:rPr lang="uk-UA" dirty="0" smtClean="0"/>
              <a:t>Команда </a:t>
            </a:r>
            <a:r>
              <a:rPr lang="en-US" dirty="0" smtClean="0"/>
              <a:t>ipv6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98718" y="1245477"/>
            <a:ext cx="8288082" cy="4706062"/>
          </a:xfrm>
        </p:spPr>
        <p:txBody>
          <a:bodyPr/>
          <a:lstStyle/>
          <a:p>
            <a:pPr marL="0" indent="0">
              <a:buNone/>
            </a:pPr>
            <a:r>
              <a:rPr lang="uk-UA" dirty="0" smtClean="0"/>
              <a:t>Більшість параметрів ідентичні </a:t>
            </a:r>
            <a:r>
              <a:rPr lang="en-US" dirty="0" smtClean="0"/>
              <a:t>IPv4-</a:t>
            </a:r>
            <a:r>
              <a:rPr lang="uk-UA" dirty="0" smtClean="0"/>
              <a:t>версії цієї команди. Статичні маршрути </a:t>
            </a:r>
            <a:r>
              <a:rPr lang="en-US" dirty="0" smtClean="0"/>
              <a:t>IPv6 </a:t>
            </a:r>
            <a:r>
              <a:rPr lang="uk-UA" dirty="0" smtClean="0"/>
              <a:t>можна реалізувати як</a:t>
            </a:r>
            <a:r>
              <a:rPr lang="en-US" dirty="0" smtClean="0"/>
              <a:t>:</a:t>
            </a:r>
            <a:endParaRPr lang="en-US" dirty="0"/>
          </a:p>
          <a:p>
            <a:r>
              <a:rPr lang="uk-UA" dirty="0" smtClean="0"/>
              <a:t>Стандартний статичний маршрут </a:t>
            </a:r>
            <a:r>
              <a:rPr lang="en-US" dirty="0" smtClean="0"/>
              <a:t>IPv6</a:t>
            </a:r>
            <a:r>
              <a:rPr lang="uk-UA" dirty="0" smtClean="0"/>
              <a:t> (</a:t>
            </a:r>
            <a:r>
              <a:rPr lang="en-US" dirty="0" smtClean="0"/>
              <a:t>Standard</a:t>
            </a:r>
            <a:r>
              <a:rPr lang="uk-UA" dirty="0" smtClean="0"/>
              <a:t>)</a:t>
            </a:r>
            <a:r>
              <a:rPr lang="en-US" dirty="0" smtClean="0"/>
              <a:t>;</a:t>
            </a:r>
          </a:p>
          <a:p>
            <a:r>
              <a:rPr lang="uk-UA" dirty="0" smtClean="0"/>
              <a:t>Статичний маршрут </a:t>
            </a:r>
            <a:r>
              <a:rPr lang="en-US" dirty="0" smtClean="0"/>
              <a:t>IPv6 </a:t>
            </a:r>
            <a:r>
              <a:rPr lang="uk-UA" dirty="0" smtClean="0"/>
              <a:t>за умовчанням (</a:t>
            </a:r>
            <a:r>
              <a:rPr lang="en-US" dirty="0" smtClean="0"/>
              <a:t>Default</a:t>
            </a:r>
            <a:r>
              <a:rPr lang="uk-UA" dirty="0" smtClean="0"/>
              <a:t>);</a:t>
            </a:r>
          </a:p>
          <a:p>
            <a:r>
              <a:rPr lang="uk-UA" dirty="0" smtClean="0"/>
              <a:t>Об'єднаний статичний маршрут </a:t>
            </a:r>
            <a:r>
              <a:rPr lang="en-US" dirty="0" smtClean="0"/>
              <a:t>IPv6</a:t>
            </a:r>
            <a:r>
              <a:rPr lang="uk-UA" dirty="0" smtClean="0"/>
              <a:t> (</a:t>
            </a:r>
            <a:r>
              <a:rPr lang="en-US" dirty="0" smtClean="0"/>
              <a:t>Summary</a:t>
            </a:r>
            <a:r>
              <a:rPr lang="uk-UA" dirty="0" smtClean="0"/>
              <a:t>)</a:t>
            </a:r>
            <a:r>
              <a:rPr lang="en-US" dirty="0" smtClean="0"/>
              <a:t>;</a:t>
            </a:r>
          </a:p>
          <a:p>
            <a:r>
              <a:rPr lang="uk-UA" dirty="0" smtClean="0"/>
              <a:t>Плаваючий статичний маршрут </a:t>
            </a:r>
            <a:r>
              <a:rPr lang="en-US" dirty="0" smtClean="0"/>
              <a:t>IPv6</a:t>
            </a:r>
            <a:r>
              <a:rPr lang="uk-UA" dirty="0" smtClean="0"/>
              <a:t> (</a:t>
            </a:r>
            <a:r>
              <a:rPr lang="en-US" dirty="0" smtClean="0"/>
              <a:t>Floating</a:t>
            </a:r>
            <a:r>
              <a:rPr lang="uk-UA" dirty="0" smtClean="0"/>
              <a:t>)</a:t>
            </a:r>
            <a:r>
              <a:rPr lang="en-US" dirty="0" smtClean="0"/>
              <a:t>.</a:t>
            </a:r>
            <a:endParaRPr lang="en-US" dirty="0" smtClean="0"/>
          </a:p>
        </p:txBody>
      </p:sp>
      <p:pic>
        <p:nvPicPr>
          <p:cNvPr id="2" name="Picture 1"/>
          <p:cNvPicPr>
            <a:picLocks noChangeAspect="1"/>
          </p:cNvPicPr>
          <p:nvPr/>
        </p:nvPicPr>
        <p:blipFill>
          <a:blip r:embed="rId3"/>
          <a:stretch>
            <a:fillRect/>
          </a:stretch>
        </p:blipFill>
        <p:spPr>
          <a:xfrm>
            <a:off x="398717" y="4656674"/>
            <a:ext cx="8064500" cy="1066800"/>
          </a:xfrm>
          <a:prstGeom prst="rect">
            <a:avLst/>
          </a:prstGeom>
        </p:spPr>
      </p:pic>
    </p:spTree>
    <p:extLst>
      <p:ext uri="{BB962C8B-B14F-4D97-AF65-F5344CB8AC3E}">
        <p14:creationId xmlns:p14="http://schemas.microsoft.com/office/powerpoint/2010/main" val="250892799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08345"/>
            <a:ext cx="9033641" cy="871538"/>
          </a:xfrm>
        </p:spPr>
        <p:txBody>
          <a:bodyPr/>
          <a:lstStyle/>
          <a:p>
            <a:pPr eaLnBrk="1" hangingPunct="1">
              <a:defRPr/>
            </a:pPr>
            <a:r>
              <a:rPr lang="uk-UA" dirty="0" smtClean="0"/>
              <a:t>Параметри </a:t>
            </a:r>
            <a:r>
              <a:rPr lang="uk-UA" dirty="0"/>
              <a:t>наступного переходу (</a:t>
            </a:r>
            <a:r>
              <a:rPr lang="en-US" dirty="0"/>
              <a:t>Next-Hop</a:t>
            </a:r>
            <a:r>
              <a:rPr lang="uk-UA" dirty="0"/>
              <a: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261241"/>
            <a:ext cx="7940675" cy="4690297"/>
          </a:xfrm>
        </p:spPr>
        <p:txBody>
          <a:bodyPr/>
          <a:lstStyle/>
          <a:p>
            <a:pPr marL="0" indent="0">
              <a:buNone/>
            </a:pPr>
            <a:r>
              <a:rPr lang="uk-UA" dirty="0" smtClean="0"/>
              <a:t>Наступний перехід може бути ідентифікований </a:t>
            </a:r>
            <a:r>
              <a:rPr lang="en-US" dirty="0" smtClean="0"/>
              <a:t>IPv6-</a:t>
            </a:r>
            <a:r>
              <a:rPr lang="uk-UA" dirty="0" smtClean="0"/>
              <a:t>адресою, вихідним інтерфейсом або обома параметрами відразу. Залежно від того, як зазначено місце призначення, створюється один з трьох можливих типів маршруту</a:t>
            </a:r>
            <a:r>
              <a:rPr lang="en-US" dirty="0" smtClean="0"/>
              <a:t>:</a:t>
            </a:r>
            <a:endParaRPr lang="en-US" dirty="0"/>
          </a:p>
          <a:p>
            <a:r>
              <a:rPr lang="uk-UA" dirty="0" smtClean="0"/>
              <a:t>Маршрут наступного переходу (</a:t>
            </a:r>
            <a:r>
              <a:rPr lang="en-US" dirty="0" smtClean="0"/>
              <a:t>Next-hop</a:t>
            </a:r>
            <a:r>
              <a:rPr lang="uk-UA" dirty="0" smtClean="0"/>
              <a:t> </a:t>
            </a:r>
            <a:r>
              <a:rPr lang="en-US" dirty="0" smtClean="0"/>
              <a:t>IPv6 route </a:t>
            </a:r>
            <a:r>
              <a:rPr lang="uk-UA" dirty="0" smtClean="0"/>
              <a:t>) - вказується тільки </a:t>
            </a:r>
            <a:r>
              <a:rPr lang="en-US" dirty="0" smtClean="0"/>
              <a:t>IP</a:t>
            </a:r>
            <a:r>
              <a:rPr lang="en-US" dirty="0" smtClean="0"/>
              <a:t>v6</a:t>
            </a:r>
            <a:r>
              <a:rPr lang="en-US" dirty="0" smtClean="0"/>
              <a:t>-</a:t>
            </a:r>
            <a:r>
              <a:rPr lang="uk-UA" dirty="0" smtClean="0"/>
              <a:t>адрес</a:t>
            </a:r>
            <a:r>
              <a:rPr lang="uk-UA" dirty="0"/>
              <a:t>а</a:t>
            </a:r>
            <a:r>
              <a:rPr lang="uk-UA" dirty="0" smtClean="0"/>
              <a:t> наступного переходу</a:t>
            </a:r>
          </a:p>
          <a:p>
            <a:r>
              <a:rPr lang="uk-UA" dirty="0" smtClean="0"/>
              <a:t>Статичний маршрут з прямим підключенням (</a:t>
            </a:r>
            <a:r>
              <a:rPr lang="en-US" dirty="0" smtClean="0"/>
              <a:t>Directly connected static IPv6 route </a:t>
            </a:r>
            <a:r>
              <a:rPr lang="uk-UA" dirty="0" smtClean="0"/>
              <a:t>) - вказується тільки вихідний інтерфейс маршрутизатора</a:t>
            </a:r>
          </a:p>
          <a:p>
            <a:r>
              <a:rPr lang="uk-UA" dirty="0" smtClean="0"/>
              <a:t>Повністю заданий статичний маршрут (</a:t>
            </a:r>
            <a:r>
              <a:rPr lang="en-US" dirty="0" smtClean="0"/>
              <a:t>Fully specified static IPv6 route</a:t>
            </a:r>
            <a:r>
              <a:rPr lang="uk-UA" dirty="0" smtClean="0"/>
              <a:t>) - вказуються </a:t>
            </a:r>
            <a:r>
              <a:rPr lang="en-US" dirty="0" smtClean="0"/>
              <a:t>IP</a:t>
            </a:r>
            <a:r>
              <a:rPr lang="en-US" dirty="0" smtClean="0"/>
              <a:t>v6</a:t>
            </a:r>
            <a:r>
              <a:rPr lang="en-US" dirty="0" smtClean="0"/>
              <a:t>-</a:t>
            </a:r>
            <a:r>
              <a:rPr lang="uk-UA" dirty="0" smtClean="0"/>
              <a:t>адреса наступного переходу і вихідний інтерфейс</a:t>
            </a:r>
            <a:endParaRPr lang="en-US" dirty="0" smtClean="0"/>
          </a:p>
        </p:txBody>
      </p:sp>
    </p:spTree>
    <p:extLst>
      <p:ext uri="{BB962C8B-B14F-4D97-AF65-F5344CB8AC3E}">
        <p14:creationId xmlns:p14="http://schemas.microsoft.com/office/powerpoint/2010/main" val="376315535"/>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Налаштування </a:t>
            </a:r>
            <a:r>
              <a:rPr lang="uk-UA" dirty="0"/>
              <a:t>статичного маршруту наступного </a:t>
            </a:r>
            <a:r>
              <a:rPr lang="uk-UA" dirty="0" smtClean="0"/>
              <a:t>переходу</a:t>
            </a:r>
            <a:r>
              <a:rPr lang="en-US" dirty="0" smtClean="0"/>
              <a:t> </a:t>
            </a:r>
            <a:r>
              <a:rPr lang="en-US" dirty="0"/>
              <a:t>IPv6</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289" r="-32289"/>
          <a:stretch>
            <a:fillRect/>
          </a:stretch>
        </p:blipFill>
        <p:spPr>
          <a:xfrm>
            <a:off x="554038" y="1565275"/>
            <a:ext cx="7940675" cy="4386263"/>
          </a:xfrm>
        </p:spPr>
      </p:pic>
    </p:spTree>
    <p:extLst>
      <p:ext uri="{BB962C8B-B14F-4D97-AF65-F5344CB8AC3E}">
        <p14:creationId xmlns:p14="http://schemas.microsoft.com/office/powerpoint/2010/main" val="1832079930"/>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sz="2800" dirty="0" smtClean="0"/>
              <a:t>Налаштування </a:t>
            </a:r>
            <a:r>
              <a:rPr lang="uk-UA" sz="2800" dirty="0"/>
              <a:t>безпосередньо під’єднаного статичного маршруту</a:t>
            </a:r>
            <a:r>
              <a:rPr lang="en-US" sz="2900" dirty="0" smtClean="0"/>
              <a:t> IPv6</a:t>
            </a:r>
            <a:endParaRPr lang="en-US" sz="29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939" r="-32939"/>
          <a:stretch>
            <a:fillRect/>
          </a:stretch>
        </p:blipFill>
        <p:spPr>
          <a:xfrm>
            <a:off x="554038" y="1565275"/>
            <a:ext cx="7940675" cy="4386263"/>
          </a:xfrm>
        </p:spPr>
      </p:pic>
    </p:spTree>
    <p:extLst>
      <p:ext uri="{BB962C8B-B14F-4D97-AF65-F5344CB8AC3E}">
        <p14:creationId xmlns:p14="http://schemas.microsoft.com/office/powerpoint/2010/main" val="4058854518"/>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sz="3100" dirty="0"/>
              <a:t>Налаштування </a:t>
            </a:r>
            <a:r>
              <a:rPr lang="uk-UA" sz="3100" dirty="0"/>
              <a:t>повністю заданого статичного маршруту</a:t>
            </a:r>
            <a:r>
              <a:rPr lang="en-US" sz="3100" dirty="0" smtClean="0"/>
              <a:t>IPv6</a:t>
            </a:r>
            <a:endParaRPr lang="en-US" sz="31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7858" r="-7858"/>
          <a:stretch>
            <a:fillRect/>
          </a:stretch>
        </p:blipFill>
        <p:spPr>
          <a:xfrm>
            <a:off x="554038" y="1565275"/>
            <a:ext cx="7940675" cy="4386263"/>
          </a:xfrm>
        </p:spPr>
      </p:pic>
    </p:spTree>
    <p:extLst>
      <p:ext uri="{BB962C8B-B14F-4D97-AF65-F5344CB8AC3E}">
        <p14:creationId xmlns:p14="http://schemas.microsoft.com/office/powerpoint/2010/main" val="160183828"/>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Перевірка статичних маршрутів </a:t>
            </a:r>
            <a:r>
              <a:rPr lang="en-US" dirty="0" smtClean="0"/>
              <a:t>IPv6</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uk-UA" dirty="0" smtClean="0"/>
              <a:t>Крім команд </a:t>
            </a:r>
            <a:r>
              <a:rPr lang="en-US" b="1" dirty="0" smtClean="0">
                <a:latin typeface="Courier"/>
                <a:cs typeface="Courier"/>
              </a:rPr>
              <a:t>ping</a:t>
            </a:r>
            <a:r>
              <a:rPr lang="en-US" dirty="0" smtClean="0"/>
              <a:t> </a:t>
            </a:r>
            <a:r>
              <a:rPr lang="uk-UA" dirty="0" smtClean="0"/>
              <a:t>та</a:t>
            </a:r>
            <a:r>
              <a:rPr lang="en-US" dirty="0" smtClean="0"/>
              <a:t> </a:t>
            </a:r>
            <a:r>
              <a:rPr lang="en-US" b="1" dirty="0" smtClean="0">
                <a:latin typeface="Courier"/>
                <a:cs typeface="Courier"/>
              </a:rPr>
              <a:t>traceroute</a:t>
            </a:r>
            <a:r>
              <a:rPr lang="en-US" dirty="0" smtClean="0"/>
              <a:t>, </a:t>
            </a:r>
            <a:r>
              <a:rPr lang="uk-UA" dirty="0" smtClean="0"/>
              <a:t>для перевірки налаштувань статичних маршрутів використовуються команди</a:t>
            </a:r>
            <a:r>
              <a:rPr lang="en-US" dirty="0" smtClean="0"/>
              <a:t>:</a:t>
            </a:r>
            <a:endParaRPr lang="en-US" dirty="0"/>
          </a:p>
          <a:p>
            <a:r>
              <a:rPr lang="en-US" b="1" dirty="0" smtClean="0">
                <a:latin typeface="Courier"/>
                <a:cs typeface="Courier"/>
              </a:rPr>
              <a:t>show </a:t>
            </a:r>
            <a:r>
              <a:rPr lang="en-US" b="1" dirty="0">
                <a:latin typeface="Courier"/>
                <a:cs typeface="Courier"/>
              </a:rPr>
              <a:t>ipv6 </a:t>
            </a:r>
            <a:r>
              <a:rPr lang="en-US" b="1" dirty="0" smtClean="0">
                <a:latin typeface="Courier"/>
                <a:cs typeface="Courier"/>
              </a:rPr>
              <a:t>route</a:t>
            </a:r>
            <a:endParaRPr lang="en-US" dirty="0">
              <a:latin typeface="Courier"/>
              <a:cs typeface="Courier"/>
            </a:endParaRPr>
          </a:p>
          <a:p>
            <a:r>
              <a:rPr lang="en-US" b="1" dirty="0">
                <a:latin typeface="Courier"/>
                <a:cs typeface="Courier"/>
              </a:rPr>
              <a:t>show ipv6 route </a:t>
            </a:r>
            <a:r>
              <a:rPr lang="en-US" b="1" dirty="0" smtClean="0">
                <a:latin typeface="Courier"/>
                <a:cs typeface="Courier"/>
              </a:rPr>
              <a:t>static</a:t>
            </a:r>
            <a:endParaRPr lang="en-US" dirty="0">
              <a:latin typeface="Courier"/>
              <a:cs typeface="Courier"/>
            </a:endParaRPr>
          </a:p>
          <a:p>
            <a:r>
              <a:rPr lang="en-US" b="1" dirty="0">
                <a:latin typeface="Courier"/>
                <a:cs typeface="Courier"/>
              </a:rPr>
              <a:t>show ipv6 route </a:t>
            </a:r>
            <a:r>
              <a:rPr lang="en-US" i="1" dirty="0">
                <a:latin typeface="Courier"/>
                <a:cs typeface="Courier"/>
              </a:rPr>
              <a:t>network</a:t>
            </a:r>
            <a:endParaRPr lang="en-US" dirty="0">
              <a:latin typeface="Courier"/>
              <a:cs typeface="Courier"/>
            </a:endParaRPr>
          </a:p>
          <a:p>
            <a:endParaRPr lang="en-US" dirty="0"/>
          </a:p>
          <a:p>
            <a:endParaRPr lang="en-US" dirty="0"/>
          </a:p>
          <a:p>
            <a:endParaRPr lang="en-US" dirty="0" smtClean="0"/>
          </a:p>
        </p:txBody>
      </p:sp>
    </p:spTree>
    <p:extLst>
      <p:ext uri="{BB962C8B-B14F-4D97-AF65-F5344CB8AC3E}">
        <p14:creationId xmlns:p14="http://schemas.microsoft.com/office/powerpoint/2010/main" val="139990923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92125"/>
            <a:ext cx="9144000" cy="871538"/>
          </a:xfrm>
        </p:spPr>
        <p:txBody>
          <a:bodyPr/>
          <a:lstStyle/>
          <a:p>
            <a:pPr eaLnBrk="1" hangingPunct="1">
              <a:defRPr/>
            </a:pPr>
            <a:r>
              <a:rPr lang="uk-UA" dirty="0" smtClean="0"/>
              <a:t>Статичний маршрут IPv6 за замовчуванням</a:t>
            </a:r>
            <a:endParaRPr lang="uk-UA"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5115" r="-5115"/>
          <a:stretch>
            <a:fillRect/>
          </a:stretch>
        </p:blipFill>
        <p:spPr>
          <a:xfrm>
            <a:off x="554038" y="1565275"/>
            <a:ext cx="7940675" cy="4386263"/>
          </a:xfrm>
        </p:spPr>
      </p:pic>
    </p:spTree>
    <p:extLst>
      <p:ext uri="{BB962C8B-B14F-4D97-AF65-F5344CB8AC3E}">
        <p14:creationId xmlns:p14="http://schemas.microsoft.com/office/powerpoint/2010/main" val="59202755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
            </a:r>
            <a:br>
              <a:rPr lang="en-US" sz="1800" dirty="0" smtClean="0"/>
            </a:br>
            <a:r>
              <a:rPr lang="uk-UA" dirty="0"/>
              <a:t>Налаштування статичного маршруту </a:t>
            </a:r>
            <a:r>
              <a:rPr lang="uk-UA" dirty="0" smtClean="0"/>
              <a:t>за замовчуванням </a:t>
            </a:r>
            <a:r>
              <a:rPr lang="en-US" dirty="0" smtClean="0"/>
              <a:t>IPv6</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7066" r="-27066"/>
          <a:stretch>
            <a:fillRect/>
          </a:stretch>
        </p:blipFill>
        <p:spPr>
          <a:xfrm>
            <a:off x="554038" y="1565275"/>
            <a:ext cx="7940675" cy="4386263"/>
          </a:xfrm>
        </p:spPr>
      </p:pic>
    </p:spTree>
    <p:extLst>
      <p:ext uri="{BB962C8B-B14F-4D97-AF65-F5344CB8AC3E}">
        <p14:creationId xmlns:p14="http://schemas.microsoft.com/office/powerpoint/2010/main" val="30241233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8194" y="287173"/>
            <a:ext cx="8456613" cy="871538"/>
          </a:xfrm>
        </p:spPr>
        <p:txBody>
          <a:bodyPr/>
          <a:lstStyle/>
          <a:p>
            <a:pPr eaLnBrk="1" hangingPunct="1">
              <a:defRPr/>
            </a:pPr>
            <a:r>
              <a:rPr lang="uk-UA" dirty="0" smtClean="0"/>
              <a:t>Призначення статичної маршрутизації</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uk-UA" dirty="0" smtClean="0"/>
              <a:t>Статична маршрутизація має свої переваги в порівнянні з динамічною маршрутизацією, а саме:</a:t>
            </a:r>
          </a:p>
          <a:p>
            <a:r>
              <a:rPr lang="uk-UA" dirty="0" smtClean="0"/>
              <a:t>Статичні маршрути не оголошуються по мережі, таким чином, вони більш безпечні</a:t>
            </a:r>
          </a:p>
          <a:p>
            <a:r>
              <a:rPr lang="uk-UA" dirty="0" smtClean="0"/>
              <a:t>Статичні маршрути використовують більш вузьку смугу пропускання, ніж протоколи динамічної маршрутизації; для розрахунку і зв'язку маршрутів не використовуються ресурси ЦП</a:t>
            </a:r>
          </a:p>
          <a:p>
            <a:r>
              <a:rPr lang="uk-UA" dirty="0" smtClean="0"/>
              <a:t>Шлях, який використовується статичним маршрутом для відправки даних, відомий</a:t>
            </a:r>
            <a:endParaRPr lang="en-US" dirty="0"/>
          </a:p>
        </p:txBody>
      </p:sp>
    </p:spTree>
    <p:extLst>
      <p:ext uri="{BB962C8B-B14F-4D97-AF65-F5344CB8AC3E}">
        <p14:creationId xmlns:p14="http://schemas.microsoft.com/office/powerpoint/2010/main" val="2698415982"/>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Перевірка </a:t>
            </a:r>
            <a:r>
              <a:rPr lang="uk-UA" dirty="0"/>
              <a:t>статичного маршруту</a:t>
            </a:r>
            <a:br>
              <a:rPr lang="uk-UA" dirty="0"/>
            </a:br>
            <a:r>
              <a:rPr lang="uk-UA" dirty="0"/>
              <a:t>за замовчуванням</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4599" r="-32148"/>
          <a:stretch/>
        </p:blipFill>
        <p:spPr>
          <a:xfrm>
            <a:off x="384808" y="1546031"/>
            <a:ext cx="6137362" cy="4073151"/>
          </a:xfrm>
        </p:spPr>
      </p:pic>
      <p:pic>
        <p:nvPicPr>
          <p:cNvPr id="3" name="Picture 2"/>
          <p:cNvPicPr>
            <a:picLocks noChangeAspect="1"/>
          </p:cNvPicPr>
          <p:nvPr/>
        </p:nvPicPr>
        <p:blipFill>
          <a:blip r:embed="rId4"/>
          <a:stretch>
            <a:fillRect/>
          </a:stretch>
        </p:blipFill>
        <p:spPr>
          <a:xfrm>
            <a:off x="3303637" y="4728498"/>
            <a:ext cx="4392523" cy="1515386"/>
          </a:xfrm>
          <a:prstGeom prst="rect">
            <a:avLst/>
          </a:prstGeom>
        </p:spPr>
      </p:pic>
    </p:spTree>
    <p:extLst>
      <p:ext uri="{BB962C8B-B14F-4D97-AF65-F5344CB8AC3E}">
        <p14:creationId xmlns:p14="http://schemas.microsoft.com/office/powerpoint/2010/main" val="338214607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err="1" smtClean="0"/>
              <a:t>Повнокласова</a:t>
            </a:r>
            <a:r>
              <a:rPr lang="uk-UA" dirty="0" smtClean="0"/>
              <a:t> </a:t>
            </a:r>
            <a:r>
              <a:rPr lang="uk-UA" dirty="0"/>
              <a:t>адресація мережі</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50292" b="-50292"/>
          <a:stretch>
            <a:fillRect/>
          </a:stretch>
        </p:blipFill>
        <p:spPr>
          <a:xfrm>
            <a:off x="554038" y="1565275"/>
            <a:ext cx="7940675" cy="4386263"/>
          </a:xfrm>
        </p:spPr>
      </p:pic>
    </p:spTree>
    <p:extLst>
      <p:ext uri="{BB962C8B-B14F-4D97-AF65-F5344CB8AC3E}">
        <p14:creationId xmlns:p14="http://schemas.microsoft.com/office/powerpoint/2010/main" val="44104554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7831" y="192571"/>
            <a:ext cx="8630854" cy="871538"/>
          </a:xfrm>
        </p:spPr>
        <p:txBody>
          <a:bodyPr/>
          <a:lstStyle/>
          <a:p>
            <a:pPr eaLnBrk="1" hangingPunct="1">
              <a:defRPr/>
            </a:pPr>
            <a:r>
              <a:rPr lang="uk-UA" dirty="0" smtClean="0"/>
              <a:t>Мережеві маски повнокласової адресації</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Class A</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B</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C</a:t>
            </a:r>
            <a:br>
              <a:rPr lang="en-US" dirty="0" smtClean="0"/>
            </a:br>
            <a:endParaRPr lang="en-US" dirty="0" smtClean="0"/>
          </a:p>
        </p:txBody>
      </p:sp>
      <p:pic>
        <p:nvPicPr>
          <p:cNvPr id="2" name="Picture 1"/>
          <p:cNvPicPr>
            <a:picLocks noChangeAspect="1"/>
          </p:cNvPicPr>
          <p:nvPr/>
        </p:nvPicPr>
        <p:blipFill>
          <a:blip r:embed="rId3"/>
          <a:stretch>
            <a:fillRect/>
          </a:stretch>
        </p:blipFill>
        <p:spPr>
          <a:xfrm>
            <a:off x="555374" y="1985762"/>
            <a:ext cx="6409652" cy="1097847"/>
          </a:xfrm>
          <a:prstGeom prst="rect">
            <a:avLst/>
          </a:prstGeom>
        </p:spPr>
      </p:pic>
      <p:pic>
        <p:nvPicPr>
          <p:cNvPr id="3" name="Picture 2"/>
          <p:cNvPicPr>
            <a:picLocks noChangeAspect="1"/>
          </p:cNvPicPr>
          <p:nvPr/>
        </p:nvPicPr>
        <p:blipFill>
          <a:blip r:embed="rId4"/>
          <a:stretch>
            <a:fillRect/>
          </a:stretch>
        </p:blipFill>
        <p:spPr>
          <a:xfrm>
            <a:off x="554991" y="3576451"/>
            <a:ext cx="6371552" cy="1091630"/>
          </a:xfrm>
          <a:prstGeom prst="rect">
            <a:avLst/>
          </a:prstGeom>
        </p:spPr>
      </p:pic>
      <p:pic>
        <p:nvPicPr>
          <p:cNvPr id="4" name="Picture 3"/>
          <p:cNvPicPr>
            <a:picLocks noChangeAspect="1"/>
          </p:cNvPicPr>
          <p:nvPr/>
        </p:nvPicPr>
        <p:blipFill>
          <a:blip r:embed="rId5"/>
          <a:stretch>
            <a:fillRect/>
          </a:stretch>
        </p:blipFill>
        <p:spPr>
          <a:xfrm>
            <a:off x="561533" y="5077466"/>
            <a:ext cx="6480453" cy="1095129"/>
          </a:xfrm>
          <a:prstGeom prst="rect">
            <a:avLst/>
          </a:prstGeom>
        </p:spPr>
      </p:pic>
    </p:spTree>
    <p:extLst>
      <p:ext uri="{BB962C8B-B14F-4D97-AF65-F5344CB8AC3E}">
        <p14:creationId xmlns:p14="http://schemas.microsoft.com/office/powerpoint/2010/main" val="237197031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Приклад </a:t>
            </a:r>
            <a:r>
              <a:rPr lang="uk-UA" dirty="0" err="1" smtClean="0"/>
              <a:t>повнокласового</a:t>
            </a:r>
            <a:r>
              <a:rPr lang="uk-UA" dirty="0" smtClean="0"/>
              <a:t> </a:t>
            </a:r>
            <a:r>
              <a:rPr lang="uk-UA" dirty="0"/>
              <a:t>протоколу маршрутизації</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568" b="-2568"/>
          <a:stretch>
            <a:fillRect/>
          </a:stretch>
        </p:blipFill>
        <p:spPr>
          <a:xfrm>
            <a:off x="554039" y="1565276"/>
            <a:ext cx="4133901" cy="2283480"/>
          </a:xfrm>
        </p:spPr>
      </p:pic>
      <p:pic>
        <p:nvPicPr>
          <p:cNvPr id="3" name="Picture 2"/>
          <p:cNvPicPr>
            <a:picLocks noChangeAspect="1"/>
          </p:cNvPicPr>
          <p:nvPr/>
        </p:nvPicPr>
        <p:blipFill>
          <a:blip r:embed="rId4"/>
          <a:stretch>
            <a:fillRect/>
          </a:stretch>
        </p:blipFill>
        <p:spPr>
          <a:xfrm>
            <a:off x="3954003" y="3801310"/>
            <a:ext cx="4300129" cy="2278314"/>
          </a:xfrm>
          <a:prstGeom prst="rect">
            <a:avLst/>
          </a:prstGeom>
        </p:spPr>
      </p:pic>
    </p:spTree>
    <p:extLst>
      <p:ext uri="{BB962C8B-B14F-4D97-AF65-F5344CB8AC3E}">
        <p14:creationId xmlns:p14="http://schemas.microsoft.com/office/powerpoint/2010/main" val="304276631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Надмірна витрата ресурсів повнокласової адресації</a:t>
            </a:r>
            <a:endParaRPr lang="uk-UA"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3371" r="-23371"/>
          <a:stretch>
            <a:fillRect/>
          </a:stretch>
        </p:blipFill>
        <p:spPr>
          <a:xfrm>
            <a:off x="554038" y="1565275"/>
            <a:ext cx="7940675" cy="4386263"/>
          </a:xfrm>
        </p:spPr>
      </p:pic>
    </p:spTree>
    <p:extLst>
      <p:ext uri="{BB962C8B-B14F-4D97-AF65-F5344CB8AC3E}">
        <p14:creationId xmlns:p14="http://schemas.microsoft.com/office/powerpoint/2010/main" val="3480054337"/>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
            </a:r>
            <a:br>
              <a:rPr lang="en-US" sz="1800" dirty="0" smtClean="0"/>
            </a:br>
            <a:r>
              <a:rPr lang="uk-UA" dirty="0"/>
              <a:t>Безкласова </a:t>
            </a:r>
            <a:r>
              <a:rPr lang="uk-UA" dirty="0" smtClean="0"/>
              <a:t>міждоменна </a:t>
            </a:r>
            <a:r>
              <a:rPr lang="uk-UA" dirty="0"/>
              <a:t>маршрутизація </a:t>
            </a:r>
            <a:r>
              <a:rPr lang="en-US" dirty="0" smtClean="0"/>
              <a:t>Classless </a:t>
            </a:r>
            <a:r>
              <a:rPr lang="en-US" dirty="0" smtClean="0"/>
              <a:t>Inter-Domain </a:t>
            </a:r>
            <a:r>
              <a:rPr lang="en-US" dirty="0" smtClean="0"/>
              <a:t>Routing</a:t>
            </a:r>
            <a:r>
              <a:rPr lang="uk-UA" dirty="0" smtClean="0"/>
              <a:t> -</a:t>
            </a:r>
            <a:r>
              <a:rPr lang="en-US" dirty="0" smtClean="0"/>
              <a:t> </a:t>
            </a:r>
            <a:r>
              <a:rPr lang="en-US" dirty="0"/>
              <a:t>CIDR</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359" r="-20359"/>
          <a:stretch>
            <a:fillRect/>
          </a:stretch>
        </p:blipFill>
        <p:spPr>
          <a:xfrm>
            <a:off x="554038" y="1565275"/>
            <a:ext cx="7940675" cy="4386263"/>
          </a:xfrm>
        </p:spPr>
      </p:pic>
    </p:spTree>
    <p:extLst>
      <p:ext uri="{BB962C8B-B14F-4D97-AF65-F5344CB8AC3E}">
        <p14:creationId xmlns:p14="http://schemas.microsoft.com/office/powerpoint/2010/main" val="369869964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CIDR </a:t>
            </a:r>
            <a:r>
              <a:rPr lang="uk-UA" dirty="0" smtClean="0"/>
              <a:t>та об'єднання маршрутів</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828" r="-25828"/>
          <a:stretch>
            <a:fillRect/>
          </a:stretch>
        </p:blipFill>
        <p:spPr>
          <a:xfrm>
            <a:off x="554038" y="1565275"/>
            <a:ext cx="7940675" cy="4386263"/>
          </a:xfrm>
        </p:spPr>
      </p:pic>
    </p:spTree>
    <p:extLst>
      <p:ext uri="{BB962C8B-B14F-4D97-AF65-F5344CB8AC3E}">
        <p14:creationId xmlns:p14="http://schemas.microsoft.com/office/powerpoint/2010/main" val="2037550602"/>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959" y="239876"/>
            <a:ext cx="8456613" cy="871538"/>
          </a:xfrm>
        </p:spPr>
        <p:txBody>
          <a:bodyPr/>
          <a:lstStyle/>
          <a:p>
            <a:pPr eaLnBrk="1" hangingPunct="1">
              <a:defRPr/>
            </a:pPr>
            <a:r>
              <a:rPr lang="uk-UA" dirty="0" smtClean="0"/>
              <a:t>Приклад </a:t>
            </a:r>
            <a:r>
              <a:rPr lang="uk-UA" dirty="0"/>
              <a:t>статичної маршрутизації </a:t>
            </a:r>
            <a:r>
              <a:rPr lang="en-US" dirty="0"/>
              <a:t>CIDR</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444" r="-30444"/>
          <a:stretch>
            <a:fillRect/>
          </a:stretch>
        </p:blipFill>
        <p:spPr>
          <a:xfrm>
            <a:off x="554038" y="1565275"/>
            <a:ext cx="7940675" cy="4386263"/>
          </a:xfrm>
        </p:spPr>
      </p:pic>
    </p:spTree>
    <p:extLst>
      <p:ext uri="{BB962C8B-B14F-4D97-AF65-F5344CB8AC3E}">
        <p14:creationId xmlns:p14="http://schemas.microsoft.com/office/powerpoint/2010/main" val="4126777532"/>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Приклад </a:t>
            </a:r>
            <a:r>
              <a:rPr lang="uk-UA" dirty="0"/>
              <a:t>безкласового протоколу маршрутизації</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0706" r="-10706"/>
          <a:stretch>
            <a:fillRect/>
          </a:stretch>
        </p:blipFill>
        <p:spPr>
          <a:xfrm>
            <a:off x="554038" y="1565275"/>
            <a:ext cx="7940675" cy="4386263"/>
          </a:xfrm>
        </p:spPr>
      </p:pic>
    </p:spTree>
    <p:extLst>
      <p:ext uri="{BB962C8B-B14F-4D97-AF65-F5344CB8AC3E}">
        <p14:creationId xmlns:p14="http://schemas.microsoft.com/office/powerpoint/2010/main" val="283275320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959" y="192580"/>
            <a:ext cx="8456613" cy="871538"/>
          </a:xfrm>
        </p:spPr>
        <p:txBody>
          <a:bodyPr/>
          <a:lstStyle/>
          <a:p>
            <a:pPr eaLnBrk="1" hangingPunct="1">
              <a:defRPr/>
            </a:pPr>
            <a:r>
              <a:rPr lang="uk-UA" dirty="0" smtClean="0"/>
              <a:t>Мережеві маски</a:t>
            </a:r>
            <a:r>
              <a:rPr lang="uk-UA" dirty="0" smtClean="0"/>
              <a:t> </a:t>
            </a:r>
            <a:r>
              <a:rPr lang="uk-UA" dirty="0"/>
              <a:t>фіксованої довжини</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776" r="-18776"/>
          <a:stretch>
            <a:fillRect/>
          </a:stretch>
        </p:blipFill>
        <p:spPr>
          <a:xfrm>
            <a:off x="554038" y="1565275"/>
            <a:ext cx="7940675" cy="4386263"/>
          </a:xfrm>
        </p:spPr>
      </p:pic>
    </p:spTree>
    <p:extLst>
      <p:ext uri="{BB962C8B-B14F-4D97-AF65-F5344CB8AC3E}">
        <p14:creationId xmlns:p14="http://schemas.microsoft.com/office/powerpoint/2010/main" val="10688715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0" y="192575"/>
            <a:ext cx="8456613" cy="871538"/>
          </a:xfrm>
        </p:spPr>
        <p:txBody>
          <a:bodyPr/>
          <a:lstStyle/>
          <a:p>
            <a:pPr eaLnBrk="1" hangingPunct="1">
              <a:defRPr/>
            </a:pPr>
            <a:r>
              <a:rPr lang="en-US" dirty="0" smtClean="0"/>
              <a:t/>
            </a:r>
            <a:br>
              <a:rPr lang="en-US" dirty="0" smtClean="0"/>
            </a:br>
            <a:r>
              <a:rPr lang="uk-UA" dirty="0" smtClean="0"/>
              <a:t>Призначення </a:t>
            </a:r>
            <a:r>
              <a:rPr lang="uk-UA" dirty="0"/>
              <a:t>статичної маршрутизації</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249962"/>
            <a:ext cx="7940675" cy="4386263"/>
          </a:xfrm>
        </p:spPr>
        <p:txBody>
          <a:bodyPr/>
          <a:lstStyle/>
          <a:p>
            <a:pPr marL="0" indent="0">
              <a:buNone/>
            </a:pPr>
            <a:r>
              <a:rPr lang="uk-UA" dirty="0" smtClean="0"/>
              <a:t>Використання статичної маршрутизації має і недоліки:</a:t>
            </a:r>
            <a:endParaRPr lang="en-US" dirty="0"/>
          </a:p>
          <a:p>
            <a:r>
              <a:rPr lang="uk-UA" dirty="0" smtClean="0"/>
              <a:t>Початкове налаштування і її підтримка вимагають тимчасових витрат</a:t>
            </a:r>
          </a:p>
          <a:p>
            <a:r>
              <a:rPr lang="uk-UA" dirty="0" smtClean="0"/>
              <a:t>При налаштуванні часто допускаються помилки, особливо у великих мережах</a:t>
            </a:r>
          </a:p>
          <a:p>
            <a:r>
              <a:rPr lang="uk-UA" dirty="0" smtClean="0"/>
              <a:t>Для внесення змін до даних маршруту потрібне втручання адміністратора</a:t>
            </a:r>
          </a:p>
          <a:p>
            <a:r>
              <a:rPr lang="uk-UA" dirty="0" smtClean="0"/>
              <a:t>Недостатні можливості масштабування для зростаючих мереж, обслуговування при цьому стає досить трудомістким</a:t>
            </a:r>
          </a:p>
          <a:p>
            <a:r>
              <a:rPr lang="uk-UA" dirty="0" smtClean="0"/>
              <a:t>Для якісного впровадження вимагається досконале знання всієї мережі</a:t>
            </a:r>
            <a:endParaRPr lang="en-US" dirty="0" smtClean="0"/>
          </a:p>
        </p:txBody>
      </p:sp>
    </p:spTree>
    <p:extLst>
      <p:ext uri="{BB962C8B-B14F-4D97-AF65-F5344CB8AC3E}">
        <p14:creationId xmlns:p14="http://schemas.microsoft.com/office/powerpoint/2010/main" val="3352387612"/>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18704"/>
            <a:ext cx="8456613" cy="871538"/>
          </a:xfrm>
        </p:spPr>
        <p:txBody>
          <a:bodyPr/>
          <a:lstStyle/>
          <a:p>
            <a:pPr eaLnBrk="1" hangingPunct="1">
              <a:defRPr/>
            </a:pPr>
            <a:r>
              <a:rPr lang="uk-UA" dirty="0" smtClean="0"/>
              <a:t>Мережеві маски змінної довжини </a:t>
            </a:r>
            <a:r>
              <a:rPr lang="en-US" dirty="0" smtClean="0"/>
              <a:t>Variable </a:t>
            </a:r>
            <a:r>
              <a:rPr lang="en-US" dirty="0" smtClean="0"/>
              <a:t>Length Subnet </a:t>
            </a:r>
            <a:r>
              <a:rPr lang="en-US" dirty="0" smtClean="0"/>
              <a:t>Masking</a:t>
            </a:r>
            <a:r>
              <a:rPr lang="uk-UA" dirty="0" smtClean="0"/>
              <a:t> - </a:t>
            </a:r>
            <a:r>
              <a:rPr lang="en-US" dirty="0" smtClean="0"/>
              <a:t>VLSM</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42984" r="-42984"/>
          <a:stretch>
            <a:fillRect/>
          </a:stretch>
        </p:blipFill>
        <p:spPr>
          <a:xfrm>
            <a:off x="554038" y="1565275"/>
            <a:ext cx="7940675" cy="4386263"/>
          </a:xfrm>
        </p:spPr>
      </p:pic>
    </p:spTree>
    <p:extLst>
      <p:ext uri="{BB962C8B-B14F-4D97-AF65-F5344CB8AC3E}">
        <p14:creationId xmlns:p14="http://schemas.microsoft.com/office/powerpoint/2010/main" val="2286045369"/>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224112"/>
            <a:ext cx="8456613" cy="871538"/>
          </a:xfrm>
        </p:spPr>
        <p:txBody>
          <a:bodyPr/>
          <a:lstStyle/>
          <a:p>
            <a:pPr eaLnBrk="1" hangingPunct="1">
              <a:defRPr/>
            </a:pPr>
            <a:r>
              <a:rPr lang="en-US" dirty="0" smtClean="0"/>
              <a:t>VLSM </a:t>
            </a:r>
            <a:r>
              <a:rPr lang="uk-UA" dirty="0"/>
              <a:t>в дії</a:t>
            </a:r>
            <a:endParaRPr lang="en-US" dirty="0"/>
          </a:p>
        </p:txBody>
      </p:sp>
      <p:sp>
        <p:nvSpPr>
          <p:cNvPr id="38915" name="Content Placeholder 5"/>
          <p:cNvSpPr>
            <a:spLocks noGrp="1"/>
          </p:cNvSpPr>
          <p:nvPr>
            <p:ph idx="1"/>
          </p:nvPr>
        </p:nvSpPr>
        <p:spPr>
          <a:xfrm>
            <a:off x="554038" y="1565275"/>
            <a:ext cx="7940675" cy="4386263"/>
          </a:xfrm>
        </p:spPr>
        <p:txBody>
          <a:bodyPr/>
          <a:lstStyle/>
          <a:p>
            <a:r>
              <a:rPr lang="en-US" dirty="0" smtClean="0"/>
              <a:t>VLSM </a:t>
            </a:r>
            <a:r>
              <a:rPr lang="uk-UA" dirty="0" smtClean="0"/>
              <a:t>дозволяє використовувати для кожної підмережі свою маску.</a:t>
            </a:r>
          </a:p>
          <a:p>
            <a:r>
              <a:rPr lang="uk-UA" dirty="0" smtClean="0"/>
              <a:t>Після поділу мережевої адреси на підмережі отримані підмережі можна повторно розділити на підмережі</a:t>
            </a:r>
          </a:p>
          <a:p>
            <a:r>
              <a:rPr lang="uk-UA" dirty="0" smtClean="0"/>
              <a:t>Поділ підмереж на підмережі виконує маска підмережі змінної довжини</a:t>
            </a:r>
            <a:r>
              <a:rPr lang="en-US" dirty="0" smtClean="0"/>
              <a:t>. </a:t>
            </a:r>
            <a:r>
              <a:rPr lang="uk-UA" dirty="0" smtClean="0"/>
              <a:t>Застосування </a:t>
            </a:r>
            <a:r>
              <a:rPr lang="en-US" dirty="0" smtClean="0"/>
              <a:t>VLSM </a:t>
            </a:r>
            <a:r>
              <a:rPr lang="uk-UA" dirty="0" smtClean="0"/>
              <a:t>можна розглядати як додатковий поділ підмереж на підмережі</a:t>
            </a:r>
          </a:p>
          <a:p>
            <a:r>
              <a:rPr lang="uk-UA" dirty="0" smtClean="0"/>
              <a:t>Окремі адреси вузлів призначаються з адрес «</a:t>
            </a:r>
            <a:r>
              <a:rPr lang="uk-UA" dirty="0" err="1" smtClean="0"/>
              <a:t>під-підмереж</a:t>
            </a:r>
            <a:r>
              <a:rPr lang="uk-UA" dirty="0" smtClean="0"/>
              <a:t>».</a:t>
            </a:r>
            <a:endParaRPr lang="en-US" dirty="0" smtClean="0"/>
          </a:p>
        </p:txBody>
      </p:sp>
    </p:spTree>
    <p:extLst>
      <p:ext uri="{BB962C8B-B14F-4D97-AF65-F5344CB8AC3E}">
        <p14:creationId xmlns:p14="http://schemas.microsoft.com/office/powerpoint/2010/main" val="3166164262"/>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959" y="176815"/>
            <a:ext cx="8456613" cy="871538"/>
          </a:xfrm>
        </p:spPr>
        <p:txBody>
          <a:bodyPr/>
          <a:lstStyle/>
          <a:p>
            <a:pPr eaLnBrk="1" hangingPunct="1">
              <a:defRPr/>
            </a:pPr>
            <a:r>
              <a:rPr lang="uk-UA" dirty="0" smtClean="0"/>
              <a:t>Поділ </a:t>
            </a:r>
            <a:r>
              <a:rPr lang="uk-UA" dirty="0"/>
              <a:t>підмереж на підмережі</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6099" r="-16099"/>
          <a:stretch>
            <a:fillRect/>
          </a:stretch>
        </p:blipFill>
        <p:spPr>
          <a:xfrm>
            <a:off x="554038" y="1565275"/>
            <a:ext cx="7940675" cy="4386263"/>
          </a:xfrm>
        </p:spPr>
      </p:pic>
    </p:spTree>
    <p:extLst>
      <p:ext uri="{BB962C8B-B14F-4D97-AF65-F5344CB8AC3E}">
        <p14:creationId xmlns:p14="http://schemas.microsoft.com/office/powerpoint/2010/main" val="412897530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959" y="287173"/>
            <a:ext cx="8456613" cy="871538"/>
          </a:xfrm>
        </p:spPr>
        <p:txBody>
          <a:bodyPr/>
          <a:lstStyle/>
          <a:p>
            <a:pPr eaLnBrk="1" hangingPunct="1">
              <a:defRPr/>
            </a:pPr>
            <a:r>
              <a:rPr lang="en-US" sz="1800" dirty="0" smtClean="0"/>
              <a:t/>
            </a:r>
            <a:br>
              <a:rPr lang="en-US" sz="1800" dirty="0" smtClean="0"/>
            </a:br>
            <a:r>
              <a:rPr lang="uk-UA" dirty="0" smtClean="0"/>
              <a:t>Приклад </a:t>
            </a:r>
            <a:r>
              <a:rPr lang="en-US" dirty="0" smtClean="0"/>
              <a:t>VLSM</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96" r="-32796"/>
          <a:stretch>
            <a:fillRect/>
          </a:stretch>
        </p:blipFill>
        <p:spPr>
          <a:xfrm>
            <a:off x="554038" y="1565275"/>
            <a:ext cx="7940675" cy="4386263"/>
          </a:xfrm>
        </p:spPr>
      </p:pic>
    </p:spTree>
    <p:extLst>
      <p:ext uri="{BB962C8B-B14F-4D97-AF65-F5344CB8AC3E}">
        <p14:creationId xmlns:p14="http://schemas.microsoft.com/office/powerpoint/2010/main" val="2842920539"/>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959" y="239877"/>
            <a:ext cx="8456613" cy="871538"/>
          </a:xfrm>
        </p:spPr>
        <p:txBody>
          <a:bodyPr/>
          <a:lstStyle/>
          <a:p>
            <a:pPr eaLnBrk="1" hangingPunct="1">
              <a:defRPr/>
            </a:pPr>
            <a:r>
              <a:rPr lang="uk-UA" dirty="0" smtClean="0"/>
              <a:t>Сумування маршрутів</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2507" y="1297261"/>
            <a:ext cx="7940675" cy="4386263"/>
          </a:xfrm>
        </p:spPr>
        <p:txBody>
          <a:bodyPr/>
          <a:lstStyle/>
          <a:p>
            <a:r>
              <a:rPr lang="uk-UA" dirty="0" smtClean="0"/>
              <a:t>Сумування маршрутів, яке також називають «агрегацією маршрутів» - це процес оголошення групи суміжних адрес єдиною адресою з менш специфічною, коротшою маскою підмережі</a:t>
            </a:r>
          </a:p>
          <a:p>
            <a:r>
              <a:rPr lang="en-US" dirty="0" smtClean="0"/>
              <a:t>CIDR - </a:t>
            </a:r>
            <a:r>
              <a:rPr lang="uk-UA" dirty="0" smtClean="0"/>
              <a:t>це різновид об'єднання маршрутів, синонімом якої є термін «</a:t>
            </a:r>
            <a:r>
              <a:rPr lang="uk-UA" dirty="0" err="1" smtClean="0"/>
              <a:t>супермережі</a:t>
            </a:r>
            <a:r>
              <a:rPr lang="uk-UA" dirty="0" smtClean="0"/>
              <a:t>»</a:t>
            </a:r>
          </a:p>
          <a:p>
            <a:r>
              <a:rPr lang="en-US" dirty="0" smtClean="0"/>
              <a:t>CIDR </a:t>
            </a:r>
            <a:r>
              <a:rPr lang="uk-UA" dirty="0" smtClean="0"/>
              <a:t>ігнорує обмеження, що виникають при класовому поділі мереж, і дозволяє використовувати при підсумовуванні маски, які менші відповідних </a:t>
            </a:r>
            <a:r>
              <a:rPr lang="uk-UA" dirty="0" err="1" smtClean="0"/>
              <a:t>понокласових</a:t>
            </a:r>
            <a:r>
              <a:rPr lang="uk-UA" dirty="0" smtClean="0"/>
              <a:t> масок за замовчуванням</a:t>
            </a:r>
          </a:p>
          <a:p>
            <a:r>
              <a:rPr lang="uk-UA" dirty="0" smtClean="0"/>
              <a:t>Такий тип об'єднання дозволяє скоротити кількість записів в оновленнях маршрутів і в локальних таблицях маршрутизації</a:t>
            </a:r>
            <a:endParaRPr lang="en-US" dirty="0" smtClean="0"/>
          </a:p>
        </p:txBody>
      </p:sp>
    </p:spTree>
    <p:extLst>
      <p:ext uri="{BB962C8B-B14F-4D97-AF65-F5344CB8AC3E}">
        <p14:creationId xmlns:p14="http://schemas.microsoft.com/office/powerpoint/2010/main" val="882849232"/>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0" y="350235"/>
            <a:ext cx="8456613" cy="871538"/>
          </a:xfrm>
        </p:spPr>
        <p:txBody>
          <a:bodyPr/>
          <a:lstStyle/>
          <a:p>
            <a:pPr eaLnBrk="1" hangingPunct="1">
              <a:defRPr/>
            </a:pPr>
            <a:r>
              <a:rPr lang="uk-UA" dirty="0" smtClean="0"/>
              <a:t>Розрахунок сумарного маршруту</a:t>
            </a:r>
            <a:endParaRPr lang="uk-UA"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47" r="-32747"/>
          <a:stretch>
            <a:fillRect/>
          </a:stretch>
        </p:blipFill>
        <p:spPr>
          <a:xfrm>
            <a:off x="554038" y="1565275"/>
            <a:ext cx="7940675" cy="4386263"/>
          </a:xfrm>
        </p:spPr>
      </p:pic>
    </p:spTree>
    <p:extLst>
      <p:ext uri="{BB962C8B-B14F-4D97-AF65-F5344CB8AC3E}">
        <p14:creationId xmlns:p14="http://schemas.microsoft.com/office/powerpoint/2010/main" val="247999042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0360" y="208346"/>
            <a:ext cx="8812924" cy="871538"/>
          </a:xfrm>
        </p:spPr>
        <p:txBody>
          <a:bodyPr/>
          <a:lstStyle/>
          <a:p>
            <a:pPr eaLnBrk="1" hangingPunct="1">
              <a:defRPr/>
            </a:pPr>
            <a:r>
              <a:rPr lang="uk-UA" dirty="0" smtClean="0"/>
              <a:t>Приклад сумарного статичного маршруту</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2171" r="-3238"/>
          <a:stretch/>
        </p:blipFill>
        <p:spPr>
          <a:xfrm>
            <a:off x="461770" y="1469058"/>
            <a:ext cx="3621017" cy="3091718"/>
          </a:xfrm>
        </p:spPr>
      </p:pic>
      <p:pic>
        <p:nvPicPr>
          <p:cNvPr id="3" name="Picture 2"/>
          <p:cNvPicPr>
            <a:picLocks noChangeAspect="1"/>
          </p:cNvPicPr>
          <p:nvPr/>
        </p:nvPicPr>
        <p:blipFill>
          <a:blip r:embed="rId4"/>
          <a:stretch>
            <a:fillRect/>
          </a:stretch>
        </p:blipFill>
        <p:spPr>
          <a:xfrm>
            <a:off x="4098204" y="3119126"/>
            <a:ext cx="4550839" cy="3038883"/>
          </a:xfrm>
          <a:prstGeom prst="rect">
            <a:avLst/>
          </a:prstGeom>
        </p:spPr>
      </p:pic>
    </p:spTree>
    <p:extLst>
      <p:ext uri="{BB962C8B-B14F-4D97-AF65-F5344CB8AC3E}">
        <p14:creationId xmlns:p14="http://schemas.microsoft.com/office/powerpoint/2010/main" val="1256923672"/>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1" y="224111"/>
            <a:ext cx="8456613" cy="871538"/>
          </a:xfrm>
        </p:spPr>
        <p:txBody>
          <a:bodyPr/>
          <a:lstStyle/>
          <a:p>
            <a:pPr eaLnBrk="1" hangingPunct="1">
              <a:defRPr/>
            </a:pPr>
            <a:r>
              <a:rPr lang="uk-UA" dirty="0" smtClean="0"/>
              <a:t>Сумування</a:t>
            </a:r>
            <a:r>
              <a:rPr lang="en-US" dirty="0" smtClean="0"/>
              <a:t> </a:t>
            </a:r>
            <a:r>
              <a:rPr lang="en-US" dirty="0" smtClean="0"/>
              <a:t>IPv6 </a:t>
            </a:r>
            <a:r>
              <a:rPr lang="uk-UA" dirty="0" smtClean="0"/>
              <a:t>мережевих адрес</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uk-UA" dirty="0" smtClean="0"/>
              <a:t>За винятком того, що довжина </a:t>
            </a:r>
            <a:r>
              <a:rPr lang="en-US" dirty="0" smtClean="0"/>
              <a:t>IPv6-</a:t>
            </a:r>
            <a:r>
              <a:rPr lang="uk-UA" dirty="0" smtClean="0"/>
              <a:t>адреси 128 біт і написана в </a:t>
            </a:r>
            <a:r>
              <a:rPr lang="uk-UA" dirty="0" err="1" smtClean="0"/>
              <a:t>шістнадцятковому</a:t>
            </a:r>
            <a:r>
              <a:rPr lang="uk-UA" dirty="0" smtClean="0"/>
              <a:t> коді, об'єднання </a:t>
            </a:r>
            <a:r>
              <a:rPr lang="en-US" dirty="0" smtClean="0"/>
              <a:t>IPv6-</a:t>
            </a:r>
            <a:r>
              <a:rPr lang="uk-UA" dirty="0" smtClean="0"/>
              <a:t>адрес в дійсності подібно до об'єднання </a:t>
            </a:r>
            <a:r>
              <a:rPr lang="en-US" dirty="0" smtClean="0"/>
              <a:t>IPv4-</a:t>
            </a:r>
            <a:r>
              <a:rPr lang="uk-UA" dirty="0" smtClean="0"/>
              <a:t>адрес</a:t>
            </a:r>
          </a:p>
          <a:p>
            <a:r>
              <a:rPr lang="uk-UA" dirty="0" smtClean="0"/>
              <a:t>Для об'єднання потрібно всього кілька додаткових кроків у зв'язку з скороченою формою адрес </a:t>
            </a:r>
            <a:r>
              <a:rPr lang="en-US" dirty="0" smtClean="0"/>
              <a:t>IPv6 </a:t>
            </a:r>
            <a:r>
              <a:rPr lang="uk-UA" dirty="0" smtClean="0"/>
              <a:t>і перетворенню в </a:t>
            </a:r>
            <a:r>
              <a:rPr lang="uk-UA" dirty="0" err="1" smtClean="0"/>
              <a:t>шістнадцятковий</a:t>
            </a:r>
            <a:r>
              <a:rPr lang="uk-UA" dirty="0" smtClean="0"/>
              <a:t> код.</a:t>
            </a:r>
          </a:p>
          <a:p>
            <a:r>
              <a:rPr lang="uk-UA" dirty="0" smtClean="0"/>
              <a:t>Кілька статичних маршрутів можна об'єднати в один маршрут </a:t>
            </a:r>
            <a:r>
              <a:rPr lang="en-US" dirty="0" smtClean="0"/>
              <a:t>IPv6 </a:t>
            </a:r>
            <a:r>
              <a:rPr lang="uk-UA" dirty="0" smtClean="0"/>
              <a:t>в наступних випадках:</a:t>
            </a:r>
          </a:p>
          <a:p>
            <a:pPr marL="800100" lvl="1" indent="-342900">
              <a:buFont typeface="Arial"/>
              <a:buChar char="•"/>
            </a:pPr>
            <a:r>
              <a:rPr lang="uk-UA" sz="2000" dirty="0" smtClean="0"/>
              <a:t>Мережі </a:t>
            </a:r>
            <a:r>
              <a:rPr lang="uk-UA" sz="2000" dirty="0"/>
              <a:t>призначення є суміжними і можуть бути об'єднані в </a:t>
            </a:r>
            <a:r>
              <a:rPr lang="uk-UA" sz="2000" dirty="0" smtClean="0"/>
              <a:t>одну мережеву адресу</a:t>
            </a:r>
          </a:p>
          <a:p>
            <a:pPr marL="800100" lvl="1" indent="-342900">
              <a:buFont typeface="Arial"/>
              <a:buChar char="•"/>
            </a:pPr>
            <a:r>
              <a:rPr lang="uk-UA" sz="2000" dirty="0" smtClean="0"/>
              <a:t>Всі </a:t>
            </a:r>
            <a:r>
              <a:rPr lang="uk-UA" sz="2000" dirty="0"/>
              <a:t>маршрути використовують один вихідний інтерфейс або </a:t>
            </a:r>
            <a:r>
              <a:rPr lang="en-US" sz="2000" dirty="0"/>
              <a:t>IPv6-</a:t>
            </a:r>
            <a:r>
              <a:rPr lang="uk-UA" sz="2000" dirty="0" smtClean="0"/>
              <a:t>адресу </a:t>
            </a:r>
            <a:r>
              <a:rPr lang="uk-UA" sz="2000" dirty="0"/>
              <a:t>наступного </a:t>
            </a:r>
            <a:r>
              <a:rPr lang="uk-UA" sz="2000" dirty="0" smtClean="0"/>
              <a:t>переходу</a:t>
            </a:r>
            <a:endParaRPr lang="en-US" sz="2000" dirty="0"/>
          </a:p>
          <a:p>
            <a:pPr marL="800100" lvl="1" indent="-342900">
              <a:buFont typeface="Arial"/>
              <a:buChar char="•"/>
            </a:pPr>
            <a:endParaRPr lang="en-US" dirty="0" smtClean="0"/>
          </a:p>
        </p:txBody>
      </p:sp>
    </p:spTree>
    <p:extLst>
      <p:ext uri="{BB962C8B-B14F-4D97-AF65-F5344CB8AC3E}">
        <p14:creationId xmlns:p14="http://schemas.microsoft.com/office/powerpoint/2010/main" val="85727411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5850" y="50686"/>
            <a:ext cx="8456613" cy="674523"/>
          </a:xfrm>
        </p:spPr>
        <p:txBody>
          <a:bodyPr/>
          <a:lstStyle/>
          <a:p>
            <a:pPr eaLnBrk="1" hangingPunct="1">
              <a:defRPr/>
            </a:pPr>
            <a:r>
              <a:rPr lang="uk-UA" dirty="0" smtClean="0"/>
              <a:t>Розрахунок </a:t>
            </a:r>
            <a:r>
              <a:rPr lang="uk-UA" dirty="0"/>
              <a:t>мережевих адрес </a:t>
            </a:r>
            <a:r>
              <a:rPr lang="en-US" dirty="0"/>
              <a:t>IPv6</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299545" y="713924"/>
            <a:ext cx="8639503" cy="4386263"/>
          </a:xfrm>
        </p:spPr>
        <p:txBody>
          <a:bodyPr/>
          <a:lstStyle/>
          <a:p>
            <a:pPr marL="0" indent="0">
              <a:buNone/>
            </a:pPr>
            <a:r>
              <a:rPr lang="uk-UA" dirty="0" smtClean="0"/>
              <a:t>Крок 1. Створення списку мережевих адрес (префіксів) і визначення тієї частини, де адреси різняться</a:t>
            </a:r>
          </a:p>
          <a:p>
            <a:pPr marL="0" indent="0">
              <a:buNone/>
            </a:pPr>
            <a:r>
              <a:rPr lang="uk-UA" dirty="0" smtClean="0"/>
              <a:t>Крок 2. Розширення запису </a:t>
            </a:r>
            <a:r>
              <a:rPr lang="en-US" dirty="0" smtClean="0"/>
              <a:t>IPv6, </a:t>
            </a:r>
            <a:r>
              <a:rPr lang="uk-UA" dirty="0" smtClean="0"/>
              <a:t>у випадку, якщо він записаний у скороченому вигляді</a:t>
            </a:r>
          </a:p>
          <a:p>
            <a:pPr marL="0" indent="0">
              <a:buNone/>
            </a:pPr>
            <a:r>
              <a:rPr lang="uk-UA" dirty="0" smtClean="0"/>
              <a:t>Крок 3. Перетворення частин, що відрізняються з </a:t>
            </a:r>
            <a:r>
              <a:rPr lang="uk-UA" dirty="0" err="1" smtClean="0"/>
              <a:t>шістнадцяткового</a:t>
            </a:r>
            <a:r>
              <a:rPr lang="uk-UA" dirty="0" smtClean="0"/>
              <a:t> в двійковий код</a:t>
            </a:r>
          </a:p>
          <a:p>
            <a:pPr marL="0" indent="0">
              <a:buNone/>
            </a:pPr>
            <a:r>
              <a:rPr lang="uk-UA" dirty="0" smtClean="0"/>
              <a:t>Крок 4. Підрахунок числа крайніх зліва співпадаючих бітів для визначення довжини префікса сумарного маршруту</a:t>
            </a:r>
          </a:p>
          <a:p>
            <a:pPr marL="0" indent="0">
              <a:buNone/>
            </a:pPr>
            <a:r>
              <a:rPr lang="uk-UA" dirty="0" smtClean="0"/>
              <a:t>Крок 5. Копіювання співпадаючих бітів і додавання нульових бітів для отримання сумарної мережевої адреси</a:t>
            </a:r>
          </a:p>
          <a:p>
            <a:pPr marL="0" indent="0">
              <a:buNone/>
            </a:pPr>
            <a:r>
              <a:rPr lang="uk-UA" dirty="0" smtClean="0"/>
              <a:t>Крок 6. Перетворення частини в двійковому коді назад в </a:t>
            </a:r>
            <a:r>
              <a:rPr lang="uk-UA" dirty="0" err="1" smtClean="0"/>
              <a:t>шістнадцятковий</a:t>
            </a:r>
            <a:r>
              <a:rPr lang="uk-UA" dirty="0" smtClean="0"/>
              <a:t> код.</a:t>
            </a:r>
          </a:p>
          <a:p>
            <a:pPr marL="0" indent="0">
              <a:buNone/>
            </a:pPr>
            <a:r>
              <a:rPr lang="uk-UA" dirty="0" smtClean="0"/>
              <a:t>Крок 7. Додавання префікса сумарного маршрутом (результат кроку 4).</a:t>
            </a:r>
            <a:endParaRPr lang="en-US" dirty="0" smtClean="0"/>
          </a:p>
        </p:txBody>
      </p:sp>
    </p:spTree>
    <p:extLst>
      <p:ext uri="{BB962C8B-B14F-4D97-AF65-F5344CB8AC3E}">
        <p14:creationId xmlns:p14="http://schemas.microsoft.com/office/powerpoint/2010/main" val="3168924289"/>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8194" y="255642"/>
            <a:ext cx="8456613" cy="871538"/>
          </a:xfrm>
        </p:spPr>
        <p:txBody>
          <a:bodyPr/>
          <a:lstStyle/>
          <a:p>
            <a:pPr eaLnBrk="1" hangingPunct="1">
              <a:defRPr/>
            </a:pPr>
            <a:r>
              <a:rPr lang="uk-UA" dirty="0" smtClean="0"/>
              <a:t>Налаштування сумарного маршруту</a:t>
            </a:r>
            <a:r>
              <a:rPr lang="en-US" dirty="0" smtClean="0"/>
              <a:t> </a:t>
            </a:r>
            <a:r>
              <a:rPr lang="en-US" dirty="0" smtClean="0"/>
              <a:t>IPv6 </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1649" r="-31649"/>
          <a:stretch>
            <a:fillRect/>
          </a:stretch>
        </p:blipFill>
        <p:spPr>
          <a:xfrm>
            <a:off x="554038" y="1565275"/>
            <a:ext cx="7940675" cy="4386263"/>
          </a:xfrm>
        </p:spPr>
      </p:pic>
    </p:spTree>
    <p:extLst>
      <p:ext uri="{BB962C8B-B14F-4D97-AF65-F5344CB8AC3E}">
        <p14:creationId xmlns:p14="http://schemas.microsoft.com/office/powerpoint/2010/main" val="5557073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8194" y="110358"/>
            <a:ext cx="8456613" cy="761179"/>
          </a:xfrm>
        </p:spPr>
        <p:txBody>
          <a:bodyPr/>
          <a:lstStyle/>
          <a:p>
            <a:pPr eaLnBrk="1" hangingPunct="1">
              <a:defRPr/>
            </a:pPr>
            <a:r>
              <a:rPr lang="uk-UA" dirty="0" smtClean="0"/>
              <a:t>Задачі статичної </a:t>
            </a:r>
            <a:r>
              <a:rPr lang="uk-UA" dirty="0"/>
              <a:t>маршрутизації</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06742" y="903120"/>
            <a:ext cx="8432307" cy="4386263"/>
          </a:xfrm>
        </p:spPr>
        <p:txBody>
          <a:bodyPr/>
          <a:lstStyle/>
          <a:p>
            <a:pPr marL="0" indent="0">
              <a:buNone/>
            </a:pPr>
            <a:r>
              <a:rPr lang="uk-UA" dirty="0" smtClean="0"/>
              <a:t>Статична маршрутизація має три основних призначення:</a:t>
            </a:r>
          </a:p>
          <a:p>
            <a:r>
              <a:rPr lang="uk-UA" dirty="0" smtClean="0"/>
              <a:t>Забезпечення спрощеного обслуговування таблиці маршрутизації в невеликих мережах, які не планується суттєво розширювати</a:t>
            </a:r>
          </a:p>
          <a:p>
            <a:r>
              <a:rPr lang="uk-UA" dirty="0" smtClean="0"/>
              <a:t>Маршрутизація до тупикових мереж і від них. Тупикова мережа являє собою мережу, доступ до якої здійснюється через один маршрут, і у маршрутизатора немає інших сусідніх пристроїв</a:t>
            </a:r>
          </a:p>
          <a:p>
            <a:r>
              <a:rPr lang="uk-UA" dirty="0" smtClean="0"/>
              <a:t>Використання єдиного маршруту за замовчуванням для представлення шляху до будь-якої мережі, що не має більш точного збігу з іншим маршрутом в таблиці маршрутизації. Маршрути за замовчуванням використовуються для відправки </a:t>
            </a:r>
            <a:r>
              <a:rPr lang="uk-UA" dirty="0" err="1" smtClean="0"/>
              <a:t>трафіку</a:t>
            </a:r>
            <a:r>
              <a:rPr lang="uk-UA" dirty="0" smtClean="0"/>
              <a:t> в будь-який пункт призначення за межами наступного маршрутизатора у висхідному напрямку</a:t>
            </a:r>
            <a:endParaRPr lang="uk-UA" dirty="0" smtClean="0"/>
          </a:p>
        </p:txBody>
      </p:sp>
    </p:spTree>
    <p:extLst>
      <p:ext uri="{BB962C8B-B14F-4D97-AF65-F5344CB8AC3E}">
        <p14:creationId xmlns:p14="http://schemas.microsoft.com/office/powerpoint/2010/main" val="362202958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8194" y="161049"/>
            <a:ext cx="8456613" cy="611461"/>
          </a:xfrm>
        </p:spPr>
        <p:txBody>
          <a:bodyPr/>
          <a:lstStyle/>
          <a:p>
            <a:pPr eaLnBrk="1" hangingPunct="1">
              <a:defRPr/>
            </a:pPr>
            <a:r>
              <a:rPr lang="uk-UA" dirty="0" smtClean="0"/>
              <a:t>Плаваючі </a:t>
            </a:r>
            <a:r>
              <a:rPr lang="uk-UA" dirty="0"/>
              <a:t>статичні маршрути</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94138" y="840061"/>
            <a:ext cx="8560676" cy="4386263"/>
          </a:xfrm>
        </p:spPr>
        <p:txBody>
          <a:bodyPr/>
          <a:lstStyle/>
          <a:p>
            <a:r>
              <a:rPr lang="uk-UA" dirty="0" smtClean="0"/>
              <a:t>Плаваючі статичні маршрути - це статичні маршрути, адміністративна відстань яких більше, ніж адміністративна відстань інших статичних</a:t>
            </a:r>
            <a:r>
              <a:rPr lang="uk-UA" dirty="0" smtClean="0"/>
              <a:t> </a:t>
            </a:r>
            <a:r>
              <a:rPr lang="uk-UA" dirty="0" smtClean="0"/>
              <a:t>або динамічних маршрутів.</a:t>
            </a:r>
          </a:p>
          <a:p>
            <a:r>
              <a:rPr lang="uk-UA" dirty="0" smtClean="0"/>
              <a:t>Адміністративну відстань статичного маршруту можна збільшити і, таким чином, зробити цей маршрут менш пріоритетним, ніж інший статичний маршрут або маршрут, отриманий через протокол динамічної маршрутизації</a:t>
            </a:r>
          </a:p>
          <a:p>
            <a:r>
              <a:rPr lang="uk-UA" dirty="0" smtClean="0"/>
              <a:t>Таким чином, статичний маршрут «плаває» і не використовується в той час, коли маршрут з більш</a:t>
            </a:r>
            <a:r>
              <a:rPr lang="uk-UA" dirty="0" smtClean="0"/>
              <a:t> </a:t>
            </a:r>
            <a:r>
              <a:rPr lang="uk-UA" dirty="0" smtClean="0"/>
              <a:t>короткою адміністративною відстанню працює</a:t>
            </a:r>
          </a:p>
          <a:p>
            <a:r>
              <a:rPr lang="uk-UA" dirty="0" smtClean="0"/>
              <a:t>Однак, якщо маршрут втрачений, може бути використаний плаваючий статичний маршрут</a:t>
            </a:r>
            <a:endParaRPr lang="uk-UA" dirty="0" smtClean="0"/>
          </a:p>
        </p:txBody>
      </p:sp>
    </p:spTree>
    <p:extLst>
      <p:ext uri="{BB962C8B-B14F-4D97-AF65-F5344CB8AC3E}">
        <p14:creationId xmlns:p14="http://schemas.microsoft.com/office/powerpoint/2010/main" val="2262207998"/>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1" y="287174"/>
            <a:ext cx="8488965" cy="871538"/>
          </a:xfrm>
        </p:spPr>
        <p:txBody>
          <a:bodyPr/>
          <a:lstStyle/>
          <a:p>
            <a:pPr eaLnBrk="1" hangingPunct="1">
              <a:defRPr/>
            </a:pPr>
            <a:r>
              <a:rPr lang="uk-UA" dirty="0" smtClean="0"/>
              <a:t>Налаштування плаваючого </a:t>
            </a:r>
            <a:br>
              <a:rPr lang="uk-UA" dirty="0" smtClean="0"/>
            </a:br>
            <a:r>
              <a:rPr lang="uk-UA" dirty="0" smtClean="0"/>
              <a:t>статичного маршруту</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712" r="-26712"/>
          <a:stretch>
            <a:fillRect/>
          </a:stretch>
        </p:blipFill>
        <p:spPr>
          <a:xfrm>
            <a:off x="554038" y="1565275"/>
            <a:ext cx="7940675" cy="4386263"/>
          </a:xfrm>
        </p:spPr>
      </p:pic>
    </p:spTree>
    <p:extLst>
      <p:ext uri="{BB962C8B-B14F-4D97-AF65-F5344CB8AC3E}">
        <p14:creationId xmlns:p14="http://schemas.microsoft.com/office/powerpoint/2010/main" val="280185144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71538"/>
          </a:xfrm>
        </p:spPr>
        <p:txBody>
          <a:bodyPr/>
          <a:lstStyle/>
          <a:p>
            <a:pPr eaLnBrk="1" hangingPunct="1">
              <a:defRPr/>
            </a:pPr>
            <a:r>
              <a:rPr lang="uk-UA" dirty="0" smtClean="0"/>
              <a:t>Перевірка плаваючого маршруту</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78373" y="997716"/>
            <a:ext cx="8450318" cy="4386263"/>
          </a:xfrm>
        </p:spPr>
        <p:txBody>
          <a:bodyPr/>
          <a:lstStyle/>
          <a:p>
            <a:r>
              <a:rPr lang="uk-UA" dirty="0" smtClean="0"/>
              <a:t>Використовуйте команду</a:t>
            </a:r>
            <a:r>
              <a:rPr lang="en-US" dirty="0" smtClean="0"/>
              <a:t> </a:t>
            </a:r>
            <a:r>
              <a:rPr lang="en-US" b="1" dirty="0" smtClean="0">
                <a:latin typeface="Courier"/>
                <a:cs typeface="Courier"/>
              </a:rPr>
              <a:t>show </a:t>
            </a:r>
            <a:r>
              <a:rPr lang="en-US" b="1" dirty="0" err="1">
                <a:latin typeface="Courier"/>
                <a:cs typeface="Courier"/>
              </a:rPr>
              <a:t>ip</a:t>
            </a:r>
            <a:r>
              <a:rPr lang="en-US" b="1" dirty="0">
                <a:latin typeface="Courier"/>
                <a:cs typeface="Courier"/>
              </a:rPr>
              <a:t> route</a:t>
            </a:r>
            <a:r>
              <a:rPr lang="en-US" dirty="0"/>
              <a:t> </a:t>
            </a:r>
            <a:r>
              <a:rPr lang="uk-UA" dirty="0" smtClean="0"/>
              <a:t>для перевірки використання таблицею маршрутизації статичного маршруту за замовчуванням</a:t>
            </a:r>
            <a:endParaRPr lang="en-US" dirty="0" smtClean="0"/>
          </a:p>
          <a:p>
            <a:r>
              <a:rPr lang="uk-UA" dirty="0" smtClean="0"/>
              <a:t>Використовуйте команду</a:t>
            </a:r>
            <a:r>
              <a:rPr lang="en-US" dirty="0" smtClean="0"/>
              <a:t> </a:t>
            </a:r>
            <a:r>
              <a:rPr lang="en-US" b="1" dirty="0" smtClean="0">
                <a:latin typeface="Courier"/>
                <a:cs typeface="Courier"/>
              </a:rPr>
              <a:t>traceroute</a:t>
            </a:r>
            <a:r>
              <a:rPr lang="en-US" dirty="0" smtClean="0"/>
              <a:t> </a:t>
            </a:r>
            <a:r>
              <a:rPr lang="uk-UA" dirty="0" smtClean="0"/>
              <a:t>для відстеження потоків </a:t>
            </a:r>
            <a:r>
              <a:rPr lang="uk-UA" dirty="0" err="1" smtClean="0"/>
              <a:t>трафіку</a:t>
            </a:r>
            <a:r>
              <a:rPr lang="uk-UA" dirty="0" smtClean="0"/>
              <a:t> за основним маршрутом</a:t>
            </a:r>
            <a:endParaRPr lang="en-US" dirty="0" smtClean="0"/>
          </a:p>
          <a:p>
            <a:r>
              <a:rPr lang="uk-UA" dirty="0" smtClean="0"/>
              <a:t>Від'єднайте мережевий кабель або відключіть основний вихідний інтерфейс</a:t>
            </a:r>
          </a:p>
          <a:p>
            <a:r>
              <a:rPr lang="uk-UA" dirty="0" smtClean="0"/>
              <a:t>Використовуйте команду трасування для відстеження потоків </a:t>
            </a:r>
            <a:r>
              <a:rPr lang="uk-UA" dirty="0" err="1" smtClean="0"/>
              <a:t>трафіку</a:t>
            </a:r>
            <a:r>
              <a:rPr lang="uk-UA" dirty="0" smtClean="0"/>
              <a:t> по резервному маршруту.</a:t>
            </a:r>
            <a:endParaRPr lang="en-US" dirty="0" smtClean="0"/>
          </a:p>
          <a:p>
            <a:r>
              <a:rPr lang="uk-UA" dirty="0" smtClean="0"/>
              <a:t>Використовуйте команду</a:t>
            </a:r>
            <a:r>
              <a:rPr lang="en-US" dirty="0" smtClean="0"/>
              <a:t> </a:t>
            </a:r>
            <a:r>
              <a:rPr lang="en-US" b="1" dirty="0" smtClean="0">
                <a:latin typeface="Courier"/>
                <a:cs typeface="Courier"/>
              </a:rPr>
              <a:t>show </a:t>
            </a:r>
            <a:r>
              <a:rPr lang="en-US" b="1" dirty="0" err="1" smtClean="0">
                <a:latin typeface="Courier"/>
                <a:cs typeface="Courier"/>
              </a:rPr>
              <a:t>ip</a:t>
            </a:r>
            <a:r>
              <a:rPr lang="en-US" b="1" dirty="0" smtClean="0">
                <a:latin typeface="Courier"/>
                <a:cs typeface="Courier"/>
              </a:rPr>
              <a:t> route </a:t>
            </a:r>
            <a:r>
              <a:rPr lang="uk-UA" dirty="0" smtClean="0"/>
              <a:t>для перевірки використання таблицею маршрутизації плаваючого статичного маршруту</a:t>
            </a:r>
            <a:endParaRPr lang="en-US" dirty="0" smtClean="0"/>
          </a:p>
          <a:p>
            <a:r>
              <a:rPr lang="uk-UA" dirty="0" smtClean="0"/>
              <a:t>Використовуйте команду</a:t>
            </a:r>
            <a:r>
              <a:rPr lang="en-US" dirty="0" smtClean="0"/>
              <a:t> </a:t>
            </a:r>
            <a:r>
              <a:rPr lang="en-US" b="1" dirty="0">
                <a:latin typeface="Courier"/>
                <a:cs typeface="Courier"/>
              </a:rPr>
              <a:t>traceroute</a:t>
            </a:r>
            <a:r>
              <a:rPr lang="en-US" dirty="0"/>
              <a:t> </a:t>
            </a:r>
            <a:r>
              <a:rPr lang="uk-UA" dirty="0" smtClean="0"/>
              <a:t>для відстеження потоків </a:t>
            </a:r>
            <a:r>
              <a:rPr lang="uk-UA" dirty="0" err="1" smtClean="0"/>
              <a:t>трафіку</a:t>
            </a:r>
            <a:r>
              <a:rPr lang="uk-UA" dirty="0" smtClean="0"/>
              <a:t> по резервному маршруту</a:t>
            </a:r>
            <a:endParaRPr lang="en-US" dirty="0"/>
          </a:p>
          <a:p>
            <a:endParaRPr lang="en-US" dirty="0" smtClean="0"/>
          </a:p>
          <a:p>
            <a:endParaRPr lang="en-US" dirty="0" smtClean="0"/>
          </a:p>
        </p:txBody>
      </p:sp>
    </p:spTree>
    <p:extLst>
      <p:ext uri="{BB962C8B-B14F-4D97-AF65-F5344CB8AC3E}">
        <p14:creationId xmlns:p14="http://schemas.microsoft.com/office/powerpoint/2010/main" val="790496562"/>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Пошук та </a:t>
            </a:r>
            <a:r>
              <a:rPr lang="uk-UA" dirty="0" smtClean="0"/>
              <a:t>усунення проблем пов'язаних з відсутністю маршруту</a:t>
            </a:r>
            <a:endParaRPr lang="uk-UA"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uk-UA" dirty="0" smtClean="0"/>
              <a:t>Команди </a:t>
            </a:r>
            <a:r>
              <a:rPr lang="en-US" dirty="0" smtClean="0"/>
              <a:t>IOS:</a:t>
            </a:r>
            <a:endParaRPr lang="en-US" dirty="0"/>
          </a:p>
          <a:p>
            <a:r>
              <a:rPr lang="en-US" b="1" dirty="0" smtClean="0">
                <a:latin typeface="Courier"/>
                <a:cs typeface="Courier"/>
              </a:rPr>
              <a:t>ping</a:t>
            </a:r>
            <a:endParaRPr lang="en-US" b="1" dirty="0">
              <a:latin typeface="Courier"/>
              <a:cs typeface="Courier"/>
            </a:endParaRPr>
          </a:p>
          <a:p>
            <a:r>
              <a:rPr lang="en-US" b="1" dirty="0" smtClean="0">
                <a:latin typeface="Courier"/>
                <a:cs typeface="Courier"/>
              </a:rPr>
              <a:t>traceroute</a:t>
            </a:r>
            <a:endParaRPr lang="en-US" b="1" dirty="0">
              <a:latin typeface="Courier"/>
              <a:cs typeface="Courier"/>
            </a:endParaRPr>
          </a:p>
          <a:p>
            <a:r>
              <a:rPr lang="en-US" b="1" dirty="0" smtClean="0">
                <a:latin typeface="Courier"/>
                <a:cs typeface="Courier"/>
              </a:rPr>
              <a:t>show </a:t>
            </a:r>
            <a:r>
              <a:rPr lang="en-US" b="1" dirty="0" err="1">
                <a:latin typeface="Courier"/>
                <a:cs typeface="Courier"/>
              </a:rPr>
              <a:t>ip</a:t>
            </a:r>
            <a:r>
              <a:rPr lang="en-US" b="1" dirty="0">
                <a:latin typeface="Courier"/>
                <a:cs typeface="Courier"/>
              </a:rPr>
              <a:t> route</a:t>
            </a:r>
          </a:p>
          <a:p>
            <a:r>
              <a:rPr lang="en-US" b="1" dirty="0" smtClean="0">
                <a:latin typeface="Courier"/>
                <a:cs typeface="Courier"/>
              </a:rPr>
              <a:t>show </a:t>
            </a:r>
            <a:r>
              <a:rPr lang="en-US" b="1" dirty="0" err="1">
                <a:latin typeface="Courier"/>
                <a:cs typeface="Courier"/>
              </a:rPr>
              <a:t>ip</a:t>
            </a:r>
            <a:r>
              <a:rPr lang="en-US" b="1" dirty="0">
                <a:latin typeface="Courier"/>
                <a:cs typeface="Courier"/>
              </a:rPr>
              <a:t> interface brief</a:t>
            </a:r>
          </a:p>
          <a:p>
            <a:r>
              <a:rPr lang="en-US" b="1" dirty="0" smtClean="0">
                <a:latin typeface="Courier"/>
                <a:cs typeface="Courier"/>
              </a:rPr>
              <a:t>show </a:t>
            </a:r>
            <a:r>
              <a:rPr lang="en-US" b="1" dirty="0" err="1">
                <a:latin typeface="Courier"/>
                <a:cs typeface="Courier"/>
              </a:rPr>
              <a:t>cdp</a:t>
            </a:r>
            <a:r>
              <a:rPr lang="en-US" b="1" dirty="0">
                <a:latin typeface="Courier"/>
                <a:cs typeface="Courier"/>
              </a:rPr>
              <a:t> neighbors detail</a:t>
            </a:r>
            <a:endParaRPr lang="en-US" b="1" dirty="0" smtClean="0">
              <a:latin typeface="Courier"/>
              <a:cs typeface="Courier"/>
            </a:endParaRPr>
          </a:p>
        </p:txBody>
      </p:sp>
    </p:spTree>
    <p:extLst>
      <p:ext uri="{BB962C8B-B14F-4D97-AF65-F5344CB8AC3E}">
        <p14:creationId xmlns:p14="http://schemas.microsoft.com/office/powerpoint/2010/main" val="93826300"/>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uk-UA" altLang="uk-UA" dirty="0" smtClean="0"/>
              <a:t>Висновки</a:t>
            </a:r>
            <a:endParaRPr lang="en-US" altLang="uk-UA" dirty="0" smtClean="0"/>
          </a:p>
        </p:txBody>
      </p:sp>
      <p:sp>
        <p:nvSpPr>
          <p:cNvPr id="30723" name="Rectangle 3"/>
          <p:cNvSpPr>
            <a:spLocks noGrp="1" noChangeArrowheads="1"/>
          </p:cNvSpPr>
          <p:nvPr>
            <p:ph type="body" idx="1"/>
          </p:nvPr>
        </p:nvSpPr>
        <p:spPr>
          <a:xfrm>
            <a:off x="590550" y="1422400"/>
            <a:ext cx="7940675" cy="4741863"/>
          </a:xfrm>
        </p:spPr>
        <p:txBody>
          <a:bodyPr/>
          <a:lstStyle/>
          <a:p>
            <a:r>
              <a:rPr lang="uk-UA" altLang="uk-UA" dirty="0" smtClean="0"/>
              <a:t>Мережі </a:t>
            </a:r>
            <a:r>
              <a:rPr lang="uk-UA" altLang="uk-UA" dirty="0" smtClean="0"/>
              <a:t>використовують статичну і динамічну маршрутизацію для переміщення інформації</a:t>
            </a:r>
          </a:p>
          <a:p>
            <a:r>
              <a:rPr lang="uk-UA" altLang="uk-UA" dirty="0" smtClean="0"/>
              <a:t>Маршрутизація </a:t>
            </a:r>
            <a:r>
              <a:rPr lang="uk-UA" altLang="uk-UA" dirty="0" err="1" smtClean="0"/>
              <a:t>здійснюєтьмя</a:t>
            </a:r>
            <a:r>
              <a:rPr lang="uk-UA" altLang="uk-UA" dirty="0" smtClean="0"/>
              <a:t> на мережевому рівні</a:t>
            </a:r>
          </a:p>
          <a:p>
            <a:r>
              <a:rPr lang="uk-UA" altLang="uk-UA" dirty="0" smtClean="0"/>
              <a:t>Статичні маршрути конфігуруються вручну</a:t>
            </a:r>
          </a:p>
          <a:p>
            <a:r>
              <a:rPr lang="uk-UA" altLang="uk-UA" dirty="0" smtClean="0"/>
              <a:t>Для зменшення об'ємів таблиць маршрутизації використовується сумування маршрутів</a:t>
            </a:r>
          </a:p>
          <a:p>
            <a:r>
              <a:rPr lang="uk-UA" altLang="uk-UA" dirty="0" smtClean="0"/>
              <a:t>Якщо в таблиці маршрутизації відсутні маршрути для передачі пакета використовується маршрут за замовчуванням</a:t>
            </a:r>
          </a:p>
          <a:p>
            <a:endParaRPr lang="en-US" altLang="uk-UA" dirty="0" smtClean="0"/>
          </a:p>
          <a:p>
            <a:pPr>
              <a:buFont typeface="Wingdings" pitchFamily="2" charset="2"/>
              <a:buNone/>
            </a:pPr>
            <a:endParaRPr lang="en-US" altLang="uk-UA" dirty="0" smtClean="0"/>
          </a:p>
        </p:txBody>
      </p:sp>
    </p:spTree>
    <p:extLst>
      <p:ext uri="{BB962C8B-B14F-4D97-AF65-F5344CB8AC3E}">
        <p14:creationId xmlns:p14="http://schemas.microsoft.com/office/powerpoint/2010/main" val="23746005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Summary</a:t>
            </a:r>
          </a:p>
        </p:txBody>
      </p:sp>
      <p:sp>
        <p:nvSpPr>
          <p:cNvPr id="52227" name="Content Placeholder 2"/>
          <p:cNvSpPr>
            <a:spLocks noGrp="1"/>
          </p:cNvSpPr>
          <p:nvPr>
            <p:ph idx="1"/>
          </p:nvPr>
        </p:nvSpPr>
        <p:spPr>
          <a:xfrm>
            <a:off x="698500" y="1317625"/>
            <a:ext cx="8197850" cy="4575175"/>
          </a:xfrm>
        </p:spPr>
        <p:txBody>
          <a:bodyPr/>
          <a:lstStyle/>
          <a:p>
            <a:r>
              <a:rPr lang="en-US" dirty="0" smtClean="0"/>
              <a:t>Static </a:t>
            </a:r>
            <a:r>
              <a:rPr lang="en-US" dirty="0"/>
              <a:t>routes can be configured with a next-hop IP address, which is commonly the IP address of the next-hop router. </a:t>
            </a:r>
            <a:endParaRPr lang="en-US" dirty="0" smtClean="0"/>
          </a:p>
          <a:p>
            <a:r>
              <a:rPr lang="en-US" dirty="0" smtClean="0"/>
              <a:t>When </a:t>
            </a:r>
            <a:r>
              <a:rPr lang="en-US" dirty="0"/>
              <a:t>a next-hop IP address is used, the routing table process must resolve this address to an exit interface. </a:t>
            </a:r>
            <a:endParaRPr lang="en-US" dirty="0" smtClean="0"/>
          </a:p>
          <a:p>
            <a:r>
              <a:rPr lang="en-US" dirty="0" smtClean="0"/>
              <a:t>On </a:t>
            </a:r>
            <a:r>
              <a:rPr lang="en-US" dirty="0"/>
              <a:t>point-to-point serial links, it is usually more efficient to configure the static route with an exit interface. </a:t>
            </a:r>
            <a:endParaRPr lang="en-US" dirty="0" smtClean="0"/>
          </a:p>
          <a:p>
            <a:r>
              <a:rPr lang="en-US" dirty="0" smtClean="0"/>
              <a:t>On </a:t>
            </a:r>
            <a:r>
              <a:rPr lang="en-US" dirty="0"/>
              <a:t>multi-access networks, such as Ethernet, both a next-hop IP address and an exit interface can be configured on the static route</a:t>
            </a:r>
            <a:r>
              <a:rPr lang="en-US" dirty="0" smtClean="0"/>
              <a:t>.</a:t>
            </a:r>
            <a:endParaRPr lang="en-US" dirty="0"/>
          </a:p>
          <a:p>
            <a:r>
              <a:rPr lang="en-US" dirty="0"/>
              <a:t>Static routes have a default administrative distance of "1". </a:t>
            </a:r>
          </a:p>
        </p:txBody>
      </p:sp>
    </p:spTree>
    <p:extLst>
      <p:ext uri="{BB962C8B-B14F-4D97-AF65-F5344CB8AC3E}">
        <p14:creationId xmlns:p14="http://schemas.microsoft.com/office/powerpoint/2010/main" val="689548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dirty="0"/>
              <a:t>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smtClean="0"/>
              <a:t>A </a:t>
            </a:r>
            <a:r>
              <a:rPr lang="en-US" dirty="0"/>
              <a:t>static route is only entered in the routing table if the next-hop IP address can be resolved through an exit interface. </a:t>
            </a:r>
            <a:endParaRPr lang="en-US" dirty="0" smtClean="0"/>
          </a:p>
          <a:p>
            <a:r>
              <a:rPr lang="en-US" dirty="0" smtClean="0"/>
              <a:t>Whether </a:t>
            </a:r>
            <a:r>
              <a:rPr lang="en-US" dirty="0"/>
              <a:t>the static route is configured with a next-hop IP address or exit interface, if the exit interface that is used to forward that packet is not in the routing table, the static route is not included in the routing table.</a:t>
            </a:r>
          </a:p>
          <a:p>
            <a:r>
              <a:rPr lang="en-US" dirty="0" smtClean="0"/>
              <a:t>In </a:t>
            </a:r>
            <a:r>
              <a:rPr lang="en-US" dirty="0"/>
              <a:t>many cases, several static routes can be configured as a single summary route. </a:t>
            </a:r>
          </a:p>
        </p:txBody>
      </p:sp>
    </p:spTree>
    <p:extLst>
      <p:ext uri="{BB962C8B-B14F-4D97-AF65-F5344CB8AC3E}">
        <p14:creationId xmlns:p14="http://schemas.microsoft.com/office/powerpoint/2010/main" val="1712733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dirty="0"/>
              <a:t>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smtClean="0"/>
              <a:t>The </a:t>
            </a:r>
            <a:r>
              <a:rPr lang="en-US" dirty="0"/>
              <a:t>ultimate summary route is a default route, configured with a 0.0.0.0 network address and a 0.0.0.0 subnet mask. </a:t>
            </a:r>
            <a:endParaRPr lang="en-US" dirty="0" smtClean="0"/>
          </a:p>
          <a:p>
            <a:r>
              <a:rPr lang="en-US" dirty="0" smtClean="0"/>
              <a:t>If </a:t>
            </a:r>
            <a:r>
              <a:rPr lang="en-US" dirty="0"/>
              <a:t>there is not a more specific match in the routing table, the routing table uses the default route to forward the packet to another router.</a:t>
            </a:r>
          </a:p>
          <a:p>
            <a:r>
              <a:rPr lang="en-US" dirty="0" smtClean="0"/>
              <a:t>A </a:t>
            </a:r>
            <a:r>
              <a:rPr lang="en-US" dirty="0"/>
              <a:t>floating static route can be configured to back up a main link by manipulating its administrative value.</a:t>
            </a:r>
            <a:endParaRPr lang="en-US" dirty="0" smtClean="0"/>
          </a:p>
        </p:txBody>
      </p:sp>
    </p:spTree>
    <p:extLst>
      <p:ext uri="{BB962C8B-B14F-4D97-AF65-F5344CB8AC3E}">
        <p14:creationId xmlns:p14="http://schemas.microsoft.com/office/powerpoint/2010/main" val="52355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Використання статичної маршрутизації</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uk-UA" dirty="0" smtClean="0"/>
              <a:t>Статична маршрутизація часто використовується для</a:t>
            </a:r>
            <a:r>
              <a:rPr lang="en-US" dirty="0" smtClean="0"/>
              <a:t>:</a:t>
            </a:r>
            <a:endParaRPr lang="en-US" dirty="0" smtClean="0"/>
          </a:p>
          <a:p>
            <a:r>
              <a:rPr lang="uk-UA" dirty="0" smtClean="0"/>
              <a:t>Підключення до визначеної мережі</a:t>
            </a:r>
          </a:p>
          <a:p>
            <a:r>
              <a:rPr lang="uk-UA" dirty="0" smtClean="0"/>
              <a:t>Надання «шлюзу останньої надії»  (</a:t>
            </a:r>
            <a:r>
              <a:rPr lang="en-US" dirty="0" smtClean="0"/>
              <a:t>Gateway of Last Resort </a:t>
            </a:r>
            <a:r>
              <a:rPr lang="uk-UA" dirty="0" smtClean="0"/>
              <a:t>) для тупикової мережі</a:t>
            </a:r>
          </a:p>
          <a:p>
            <a:r>
              <a:rPr lang="uk-UA" dirty="0" smtClean="0"/>
              <a:t>Зменшення числа оголошених маршрутів шляхом об'єднання деяких суміжних мереж в один статичний маршрут</a:t>
            </a:r>
          </a:p>
          <a:p>
            <a:r>
              <a:rPr lang="uk-UA" dirty="0" smtClean="0"/>
              <a:t>Створення резервного маршруту на випадок відмови основного маршруту</a:t>
            </a:r>
            <a:endParaRPr lang="en-US" dirty="0" smtClean="0"/>
          </a:p>
        </p:txBody>
      </p:sp>
    </p:spTree>
    <p:extLst>
      <p:ext uri="{BB962C8B-B14F-4D97-AF65-F5344CB8AC3E}">
        <p14:creationId xmlns:p14="http://schemas.microsoft.com/office/powerpoint/2010/main" val="210919340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66001"/>
            <a:ext cx="8456613" cy="871538"/>
          </a:xfrm>
        </p:spPr>
        <p:txBody>
          <a:bodyPr/>
          <a:lstStyle/>
          <a:p>
            <a:pPr eaLnBrk="1" hangingPunct="1">
              <a:defRPr/>
            </a:pPr>
            <a:r>
              <a:rPr lang="uk-UA" dirty="0" smtClean="0"/>
              <a:t>Стандартний </a:t>
            </a:r>
            <a:r>
              <a:rPr lang="uk-UA" dirty="0"/>
              <a:t>статичний маршрут</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48" r="-3748"/>
          <a:stretch>
            <a:fillRect/>
          </a:stretch>
        </p:blipFill>
        <p:spPr>
          <a:xfrm>
            <a:off x="554038" y="1565275"/>
            <a:ext cx="7940675" cy="4386263"/>
          </a:xfrm>
        </p:spPr>
      </p:pic>
    </p:spTree>
    <p:extLst>
      <p:ext uri="{BB962C8B-B14F-4D97-AF65-F5344CB8AC3E}">
        <p14:creationId xmlns:p14="http://schemas.microsoft.com/office/powerpoint/2010/main" val="97654398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0" y="318704"/>
            <a:ext cx="8456613" cy="871538"/>
          </a:xfrm>
        </p:spPr>
        <p:txBody>
          <a:bodyPr/>
          <a:lstStyle/>
          <a:p>
            <a:pPr eaLnBrk="1" hangingPunct="1">
              <a:defRPr/>
            </a:pPr>
            <a:r>
              <a:rPr lang="uk-UA" dirty="0" smtClean="0"/>
              <a:t>Статичний </a:t>
            </a:r>
            <a:r>
              <a:rPr lang="uk-UA" dirty="0"/>
              <a:t>маршрут за </a:t>
            </a:r>
            <a:r>
              <a:rPr lang="uk-UA" dirty="0" smtClean="0"/>
              <a:t>замовчуванням</a:t>
            </a:r>
            <a:br>
              <a:rPr lang="uk-UA" dirty="0" smtClean="0"/>
            </a:br>
            <a:r>
              <a:rPr lang="en-US" dirty="0" smtClean="0"/>
              <a:t>Default </a:t>
            </a:r>
            <a:r>
              <a:rPr lang="en-US" dirty="0"/>
              <a:t>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uk-UA" dirty="0" smtClean="0"/>
              <a:t>Статичний маршрут за замовчуванням - це маршрут, який збігається з усіма пакетами</a:t>
            </a:r>
          </a:p>
          <a:p>
            <a:r>
              <a:rPr lang="uk-UA" dirty="0" smtClean="0"/>
              <a:t>Маршрут за замовчуванням ідентифікує </a:t>
            </a:r>
            <a:r>
              <a:rPr lang="en-US" dirty="0" smtClean="0"/>
              <a:t>IP-</a:t>
            </a:r>
            <a:r>
              <a:rPr lang="uk-UA" dirty="0" smtClean="0"/>
              <a:t>адреса шлюзу, на який маршрутизатор відправляє всі </a:t>
            </a:r>
            <a:r>
              <a:rPr lang="en-US" dirty="0" smtClean="0"/>
              <a:t>IP-</a:t>
            </a:r>
            <a:r>
              <a:rPr lang="uk-UA" dirty="0" smtClean="0"/>
              <a:t>пакети, для яких у нього немає динамічного або статичного маршруту</a:t>
            </a:r>
          </a:p>
          <a:p>
            <a:r>
              <a:rPr lang="uk-UA" dirty="0" smtClean="0"/>
              <a:t>Статичний маршрут за замовчуванням - це просто статичний маршрут з </a:t>
            </a:r>
            <a:r>
              <a:rPr lang="en-US" dirty="0" smtClean="0"/>
              <a:t>IPv4-</a:t>
            </a:r>
            <a:r>
              <a:rPr lang="uk-UA" dirty="0" smtClean="0"/>
              <a:t>адресою призначення 0.0.0.0/0.</a:t>
            </a:r>
            <a:endParaRPr lang="en-US" dirty="0" smtClean="0"/>
          </a:p>
        </p:txBody>
      </p:sp>
    </p:spTree>
    <p:extLst>
      <p:ext uri="{BB962C8B-B14F-4D97-AF65-F5344CB8AC3E}">
        <p14:creationId xmlns:p14="http://schemas.microsoft.com/office/powerpoint/2010/main" val="2738958706"/>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uk-UA" dirty="0" smtClean="0"/>
              <a:t>Сумарний </a:t>
            </a:r>
            <a:r>
              <a:rPr lang="uk-UA" dirty="0"/>
              <a:t>статичний </a:t>
            </a:r>
            <a:r>
              <a:rPr lang="uk-UA" dirty="0" smtClean="0"/>
              <a:t>маршрут </a:t>
            </a:r>
            <a:br>
              <a:rPr lang="uk-UA" dirty="0" smtClean="0"/>
            </a:br>
            <a:r>
              <a:rPr lang="en-US" dirty="0" smtClean="0"/>
              <a:t>Summary </a:t>
            </a:r>
            <a:r>
              <a:rPr lang="en-US" dirty="0" smtClean="0"/>
              <a:t>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68" r="-3768"/>
          <a:stretch>
            <a:fillRect/>
          </a:stretch>
        </p:blipFill>
        <p:spPr>
          <a:xfrm>
            <a:off x="554038" y="1565275"/>
            <a:ext cx="7940675" cy="4386263"/>
          </a:xfrm>
        </p:spPr>
      </p:pic>
    </p:spTree>
    <p:extLst>
      <p:ext uri="{BB962C8B-B14F-4D97-AF65-F5344CB8AC3E}">
        <p14:creationId xmlns:p14="http://schemas.microsoft.com/office/powerpoint/2010/main" val="21280093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11056</TotalTime>
  <Pages>28</Pages>
  <Words>1912</Words>
  <Application>Microsoft Office PowerPoint</Application>
  <PresentationFormat>Экран (4:3)</PresentationFormat>
  <Paragraphs>286</Paragraphs>
  <Slides>57</Slides>
  <Notes>57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57</vt:i4>
      </vt:variant>
    </vt:vector>
  </HeadingPairs>
  <TitlesOfParts>
    <vt:vector size="63" baseType="lpstr">
      <vt:lpstr>Arial</vt:lpstr>
      <vt:lpstr>Wingdings</vt:lpstr>
      <vt:lpstr>ＭＳ Ｐゴシック</vt:lpstr>
      <vt:lpstr>Symbol</vt:lpstr>
      <vt:lpstr>2006_Title/Bullet_Cisco White Temp</vt:lpstr>
      <vt:lpstr>2006_Segue/Q&amp;A_Cisco White Temp</vt:lpstr>
      <vt:lpstr>Статична маршрутизація</vt:lpstr>
      <vt:lpstr> Доступ до віддалених мереж</vt:lpstr>
      <vt:lpstr>Призначення статичної маршрутизації</vt:lpstr>
      <vt:lpstr> Призначення статичної маршрутизації</vt:lpstr>
      <vt:lpstr>Задачі статичної маршрутизації</vt:lpstr>
      <vt:lpstr>Використання статичної маршрутизації</vt:lpstr>
      <vt:lpstr>Стандартний статичний маршрут</vt:lpstr>
      <vt:lpstr>Статичний маршрут за замовчуванням Default Static Route</vt:lpstr>
      <vt:lpstr>Сумарний статичний маршрут  Summary Static Route</vt:lpstr>
      <vt:lpstr> Плаваючий статичний маршрут Floating Static Route</vt:lpstr>
      <vt:lpstr> Плаваючий статичний маршрут Floating Static Route</vt:lpstr>
      <vt:lpstr>Команда ip route</vt:lpstr>
      <vt:lpstr>Параметри наступного переходу (Next-Hop)</vt:lpstr>
      <vt:lpstr>Налаштування статичного маршруту наступного переходу</vt:lpstr>
      <vt:lpstr>Налаштування статичного маршруту наступного переходу</vt:lpstr>
      <vt:lpstr>Налаштування безпосередньо під’єднаного статичного маршруту</vt:lpstr>
      <vt:lpstr>Налаштування повністю заданого статичного маршруту</vt:lpstr>
      <vt:lpstr>Перевірка статичної маршрутизації</vt:lpstr>
      <vt:lpstr>Статичний маршрут за замовчуванням</vt:lpstr>
      <vt:lpstr>Налаштування статичного маршруту за замовчуванням</vt:lpstr>
      <vt:lpstr>Перевірка статичного маршруту за замовчуванням</vt:lpstr>
      <vt:lpstr>Команда ipv6 route</vt:lpstr>
      <vt:lpstr>Параметри наступного переходу (Next-Hop)</vt:lpstr>
      <vt:lpstr>Налаштування статичного маршруту наступного переходу IPv6</vt:lpstr>
      <vt:lpstr>Налаштування безпосередньо під’єднаного статичного маршруту IPv6</vt:lpstr>
      <vt:lpstr>Налаштування повністю заданого статичного маршрутуIPv6</vt:lpstr>
      <vt:lpstr>Перевірка статичних маршрутів IPv6</vt:lpstr>
      <vt:lpstr>Статичний маршрут IPv6 за замовчуванням</vt:lpstr>
      <vt:lpstr> Налаштування статичного маршруту за замовчуванням IPv6</vt:lpstr>
      <vt:lpstr>Перевірка статичного маршруту за замовчуванням</vt:lpstr>
      <vt:lpstr>Повнокласова адресація мережі</vt:lpstr>
      <vt:lpstr>Мережеві маски повнокласової адресації</vt:lpstr>
      <vt:lpstr>Приклад повнокласового протоколу маршрутизації</vt:lpstr>
      <vt:lpstr>Надмірна витрата ресурсів повнокласової адресації</vt:lpstr>
      <vt:lpstr> Безкласова міждоменна маршрутизація Classless Inter-Domain Routing - CIDR</vt:lpstr>
      <vt:lpstr>CIDR та об'єднання маршрутів</vt:lpstr>
      <vt:lpstr>Приклад статичної маршрутизації CIDR</vt:lpstr>
      <vt:lpstr>Приклад безкласового протоколу маршрутизації</vt:lpstr>
      <vt:lpstr>Мережеві маски фіксованої довжини</vt:lpstr>
      <vt:lpstr>Мережеві маски змінної довжини Variable Length Subnet Masking - VLSM</vt:lpstr>
      <vt:lpstr>VLSM в дії</vt:lpstr>
      <vt:lpstr>Поділ підмереж на підмережі</vt:lpstr>
      <vt:lpstr> Приклад VLSM</vt:lpstr>
      <vt:lpstr>Сумування маршрутів</vt:lpstr>
      <vt:lpstr>Розрахунок сумарного маршруту</vt:lpstr>
      <vt:lpstr>Приклад сумарного статичного маршруту</vt:lpstr>
      <vt:lpstr>Сумування IPv6 мережевих адрес</vt:lpstr>
      <vt:lpstr>Розрахунок мережевих адрес IPv6</vt:lpstr>
      <vt:lpstr>Налаштування сумарного маршруту IPv6 </vt:lpstr>
      <vt:lpstr>Плаваючі статичні маршрути</vt:lpstr>
      <vt:lpstr>Налаштування плаваючого  статичного маршруту</vt:lpstr>
      <vt:lpstr>Перевірка плаваючого маршруту</vt:lpstr>
      <vt:lpstr>Пошук та усунення проблем пов'язаних з відсутністю маршруту</vt:lpstr>
      <vt:lpstr>Висновки</vt:lpstr>
      <vt:lpstr>Chapter 6: Summary</vt:lpstr>
      <vt:lpstr>Chapter 6: Summary (continued)</vt:lpstr>
      <vt:lpstr>Chapter 6: Summary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and Its Uses</dc:title>
  <dc:creator>CLI</dc:creator>
  <cp:lastModifiedBy>MIK</cp:lastModifiedBy>
  <cp:revision>344</cp:revision>
  <cp:lastPrinted>1999-01-27T00:54:54Z</cp:lastPrinted>
  <dcterms:created xsi:type="dcterms:W3CDTF">2002-08-27T12:04:17Z</dcterms:created>
  <dcterms:modified xsi:type="dcterms:W3CDTF">2014-12-07T23:53:23Z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