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 id="2147483672" r:id="rId2"/>
  </p:sldMasterIdLst>
  <p:notesMasterIdLst>
    <p:notesMasterId r:id="rId82"/>
  </p:notesMasterIdLst>
  <p:handoutMasterIdLst>
    <p:handoutMasterId r:id="rId83"/>
  </p:handoutMasterIdLst>
  <p:sldIdLst>
    <p:sldId id="414" r:id="rId3"/>
    <p:sldId id="552" r:id="rId4"/>
    <p:sldId id="549" r:id="rId5"/>
    <p:sldId id="550" r:id="rId6"/>
    <p:sldId id="551" r:id="rId7"/>
    <p:sldId id="562" r:id="rId8"/>
    <p:sldId id="558" r:id="rId9"/>
    <p:sldId id="559" r:id="rId10"/>
    <p:sldId id="556" r:id="rId11"/>
    <p:sldId id="557" r:id="rId12"/>
    <p:sldId id="563" r:id="rId13"/>
    <p:sldId id="564" r:id="rId14"/>
    <p:sldId id="565" r:id="rId15"/>
    <p:sldId id="566" r:id="rId16"/>
    <p:sldId id="567" r:id="rId17"/>
    <p:sldId id="568" r:id="rId18"/>
    <p:sldId id="569" r:id="rId19"/>
    <p:sldId id="570" r:id="rId20"/>
    <p:sldId id="571" r:id="rId21"/>
    <p:sldId id="572" r:id="rId22"/>
    <p:sldId id="573" r:id="rId23"/>
    <p:sldId id="628" r:id="rId24"/>
    <p:sldId id="629" r:id="rId25"/>
    <p:sldId id="630" r:id="rId26"/>
    <p:sldId id="631" r:id="rId27"/>
    <p:sldId id="632" r:id="rId28"/>
    <p:sldId id="574" r:id="rId29"/>
    <p:sldId id="575" r:id="rId30"/>
    <p:sldId id="576" r:id="rId31"/>
    <p:sldId id="577" r:id="rId32"/>
    <p:sldId id="578" r:id="rId33"/>
    <p:sldId id="579" r:id="rId34"/>
    <p:sldId id="580" r:id="rId35"/>
    <p:sldId id="633" r:id="rId36"/>
    <p:sldId id="634"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604" r:id="rId61"/>
    <p:sldId id="605" r:id="rId62"/>
    <p:sldId id="606" r:id="rId63"/>
    <p:sldId id="607" r:id="rId64"/>
    <p:sldId id="608" r:id="rId65"/>
    <p:sldId id="609" r:id="rId66"/>
    <p:sldId id="610" r:id="rId67"/>
    <p:sldId id="611" r:id="rId68"/>
    <p:sldId id="612" r:id="rId69"/>
    <p:sldId id="613" r:id="rId70"/>
    <p:sldId id="614" r:id="rId71"/>
    <p:sldId id="615" r:id="rId72"/>
    <p:sldId id="616" r:id="rId73"/>
    <p:sldId id="617" r:id="rId74"/>
    <p:sldId id="618" r:id="rId75"/>
    <p:sldId id="619" r:id="rId76"/>
    <p:sldId id="620" r:id="rId77"/>
    <p:sldId id="621" r:id="rId78"/>
    <p:sldId id="622" r:id="rId79"/>
    <p:sldId id="626" r:id="rId80"/>
    <p:sldId id="627" r:id="rId81"/>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B4"/>
    <a:srgbClr val="35297D"/>
    <a:srgbClr val="00252E"/>
    <a:srgbClr val="FFFF9B"/>
    <a:srgbClr val="FFCC68"/>
    <a:srgbClr val="FFE59B"/>
    <a:srgbClr val="F6BF69"/>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3" autoAdjust="0"/>
    <p:restoredTop sz="93019" autoAdjust="0"/>
  </p:normalViewPr>
  <p:slideViewPr>
    <p:cSldViewPr snapToGrid="0">
      <p:cViewPr varScale="1">
        <p:scale>
          <a:sx n="70" d="100"/>
          <a:sy n="70" d="100"/>
        </p:scale>
        <p:origin x="-1254" y="-90"/>
      </p:cViewPr>
      <p:guideLst>
        <p:guide orient="horz" pos="2736"/>
        <p:guide orient="horz" pos="864"/>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Lst>
  </p:outlineViewPr>
  <p:notesTextViewPr>
    <p:cViewPr>
      <p:scale>
        <a:sx n="100" d="100"/>
        <a:sy n="100" d="100"/>
      </p:scale>
      <p:origin x="0" y="0"/>
    </p:cViewPr>
  </p:notesTextViewPr>
  <p:sorterViewPr>
    <p:cViewPr>
      <p:scale>
        <a:sx n="75" d="100"/>
        <a:sy n="75" d="100"/>
      </p:scale>
      <p:origin x="0" y="30"/>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6" Type="http://schemas.openxmlformats.org/officeDocument/2006/relationships/slide" Target="slides/slide36.xml"/><Relationship Id="rId21" Type="http://schemas.openxmlformats.org/officeDocument/2006/relationships/slide" Target="slides/slide29.xml"/><Relationship Id="rId34" Type="http://schemas.openxmlformats.org/officeDocument/2006/relationships/slide" Target="slides/slide44.xml"/><Relationship Id="rId42" Type="http://schemas.openxmlformats.org/officeDocument/2006/relationships/slide" Target="slides/slide52.xml"/><Relationship Id="rId47" Type="http://schemas.openxmlformats.org/officeDocument/2006/relationships/slide" Target="slides/slide57.xml"/><Relationship Id="rId50" Type="http://schemas.openxmlformats.org/officeDocument/2006/relationships/slide" Target="slides/slide60.xml"/><Relationship Id="rId55" Type="http://schemas.openxmlformats.org/officeDocument/2006/relationships/slide" Target="slides/slide65.xml"/><Relationship Id="rId63" Type="http://schemas.openxmlformats.org/officeDocument/2006/relationships/slide" Target="slides/slide73.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19.xml"/><Relationship Id="rId29" Type="http://schemas.openxmlformats.org/officeDocument/2006/relationships/slide" Target="slides/slide39.xml"/><Relationship Id="rId11" Type="http://schemas.openxmlformats.org/officeDocument/2006/relationships/slide" Target="slides/slide14.xml"/><Relationship Id="rId24" Type="http://schemas.openxmlformats.org/officeDocument/2006/relationships/slide" Target="slides/slide32.xml"/><Relationship Id="rId32" Type="http://schemas.openxmlformats.org/officeDocument/2006/relationships/slide" Target="slides/slide42.xml"/><Relationship Id="rId37" Type="http://schemas.openxmlformats.org/officeDocument/2006/relationships/slide" Target="slides/slide47.xml"/><Relationship Id="rId40" Type="http://schemas.openxmlformats.org/officeDocument/2006/relationships/slide" Target="slides/slide50.xml"/><Relationship Id="rId45" Type="http://schemas.openxmlformats.org/officeDocument/2006/relationships/slide" Target="slides/slide55.xml"/><Relationship Id="rId53" Type="http://schemas.openxmlformats.org/officeDocument/2006/relationships/slide" Target="slides/slide63.xml"/><Relationship Id="rId58" Type="http://schemas.openxmlformats.org/officeDocument/2006/relationships/slide" Target="slides/slide68.xml"/><Relationship Id="rId66" Type="http://schemas.openxmlformats.org/officeDocument/2006/relationships/slide" Target="slides/slide76.xml"/><Relationship Id="rId5" Type="http://schemas.openxmlformats.org/officeDocument/2006/relationships/slide" Target="slides/slide8.xml"/><Relationship Id="rId61" Type="http://schemas.openxmlformats.org/officeDocument/2006/relationships/slide" Target="slides/slide71.xml"/><Relationship Id="rId19" Type="http://schemas.openxmlformats.org/officeDocument/2006/relationships/slide" Target="slides/slide27.xml"/><Relationship Id="rId14" Type="http://schemas.openxmlformats.org/officeDocument/2006/relationships/slide" Target="slides/slide17.xml"/><Relationship Id="rId22" Type="http://schemas.openxmlformats.org/officeDocument/2006/relationships/slide" Target="slides/slide30.xml"/><Relationship Id="rId27" Type="http://schemas.openxmlformats.org/officeDocument/2006/relationships/slide" Target="slides/slide37.xml"/><Relationship Id="rId30" Type="http://schemas.openxmlformats.org/officeDocument/2006/relationships/slide" Target="slides/slide40.xml"/><Relationship Id="rId35" Type="http://schemas.openxmlformats.org/officeDocument/2006/relationships/slide" Target="slides/slide45.xml"/><Relationship Id="rId43" Type="http://schemas.openxmlformats.org/officeDocument/2006/relationships/slide" Target="slides/slide53.xml"/><Relationship Id="rId48" Type="http://schemas.openxmlformats.org/officeDocument/2006/relationships/slide" Target="slides/slide58.xml"/><Relationship Id="rId56" Type="http://schemas.openxmlformats.org/officeDocument/2006/relationships/slide" Target="slides/slide66.xml"/><Relationship Id="rId64" Type="http://schemas.openxmlformats.org/officeDocument/2006/relationships/slide" Target="slides/slide74.xml"/><Relationship Id="rId8" Type="http://schemas.openxmlformats.org/officeDocument/2006/relationships/slide" Target="slides/slide11.xml"/><Relationship Id="rId51" Type="http://schemas.openxmlformats.org/officeDocument/2006/relationships/slide" Target="slides/slide61.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33.xml"/><Relationship Id="rId33" Type="http://schemas.openxmlformats.org/officeDocument/2006/relationships/slide" Target="slides/slide43.xml"/><Relationship Id="rId38" Type="http://schemas.openxmlformats.org/officeDocument/2006/relationships/slide" Target="slides/slide48.xml"/><Relationship Id="rId46" Type="http://schemas.openxmlformats.org/officeDocument/2006/relationships/slide" Target="slides/slide56.xml"/><Relationship Id="rId59" Type="http://schemas.openxmlformats.org/officeDocument/2006/relationships/slide" Target="slides/slide69.xml"/><Relationship Id="rId20" Type="http://schemas.openxmlformats.org/officeDocument/2006/relationships/slide" Target="slides/slide28.xml"/><Relationship Id="rId41" Type="http://schemas.openxmlformats.org/officeDocument/2006/relationships/slide" Target="slides/slide51.xml"/><Relationship Id="rId54" Type="http://schemas.openxmlformats.org/officeDocument/2006/relationships/slide" Target="slides/slide64.xml"/><Relationship Id="rId62" Type="http://schemas.openxmlformats.org/officeDocument/2006/relationships/slide" Target="slides/slide72.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18.xml"/><Relationship Id="rId23" Type="http://schemas.openxmlformats.org/officeDocument/2006/relationships/slide" Target="slides/slide31.xml"/><Relationship Id="rId28" Type="http://schemas.openxmlformats.org/officeDocument/2006/relationships/slide" Target="slides/slide38.xml"/><Relationship Id="rId36" Type="http://schemas.openxmlformats.org/officeDocument/2006/relationships/slide" Target="slides/slide46.xml"/><Relationship Id="rId49" Type="http://schemas.openxmlformats.org/officeDocument/2006/relationships/slide" Target="slides/slide59.xml"/><Relationship Id="rId57" Type="http://schemas.openxmlformats.org/officeDocument/2006/relationships/slide" Target="slides/slide67.xml"/><Relationship Id="rId10" Type="http://schemas.openxmlformats.org/officeDocument/2006/relationships/slide" Target="slides/slide13.xml"/><Relationship Id="rId31" Type="http://schemas.openxmlformats.org/officeDocument/2006/relationships/slide" Target="slides/slide41.xml"/><Relationship Id="rId44" Type="http://schemas.openxmlformats.org/officeDocument/2006/relationships/slide" Target="slides/slide54.xml"/><Relationship Id="rId52" Type="http://schemas.openxmlformats.org/officeDocument/2006/relationships/slide" Target="slides/slide62.xml"/><Relationship Id="rId60" Type="http://schemas.openxmlformats.org/officeDocument/2006/relationships/slide" Target="slides/slide70.xml"/><Relationship Id="rId65" Type="http://schemas.openxmlformats.org/officeDocument/2006/relationships/slide" Target="slides/slide75.xml"/><Relationship Id="rId4" Type="http://schemas.openxmlformats.org/officeDocument/2006/relationships/slide" Target="slides/slide7.xml"/><Relationship Id="rId9" Type="http://schemas.openxmlformats.org/officeDocument/2006/relationships/slide" Target="slides/slide12.xml"/><Relationship Id="rId13" Type="http://schemas.openxmlformats.org/officeDocument/2006/relationships/slide" Target="slides/slide16.xml"/><Relationship Id="rId18" Type="http://schemas.openxmlformats.org/officeDocument/2006/relationships/slide" Target="slides/slide21.xml"/><Relationship Id="rId39"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849" tIns="49756" rIns="94849" bIns="49756">
            <a:spAutoFit/>
          </a:bodyPr>
          <a:lstStyle>
            <a:lvl1pPr algn="l" defTabSz="606425">
              <a:tabLst>
                <a:tab pos="2366963" algn="l"/>
                <a:tab pos="4789488" algn="l"/>
              </a:tabLst>
              <a:defRPr sz="2400">
                <a:solidFill>
                  <a:schemeClr val="tx1"/>
                </a:solidFill>
                <a:latin typeface="Arial" charset="0"/>
              </a:defRPr>
            </a:lvl1pPr>
            <a:lvl2pPr marL="657225" indent="-184150" algn="l" defTabSz="606425">
              <a:tabLst>
                <a:tab pos="2366963" algn="l"/>
                <a:tab pos="4789488" algn="l"/>
              </a:tabLst>
              <a:defRPr sz="2400">
                <a:solidFill>
                  <a:schemeClr val="tx1"/>
                </a:solidFill>
                <a:latin typeface="Arial" charset="0"/>
              </a:defRPr>
            </a:lvl2pPr>
            <a:lvl3pPr marL="1366838" algn="l" defTabSz="606425">
              <a:tabLst>
                <a:tab pos="2366963" algn="l"/>
                <a:tab pos="4789488" algn="l"/>
              </a:tabLst>
              <a:defRPr sz="2400">
                <a:solidFill>
                  <a:schemeClr val="tx1"/>
                </a:solidFill>
                <a:latin typeface="Arial" charset="0"/>
              </a:defRPr>
            </a:lvl3pPr>
            <a:lvl4pPr marL="1485900" algn="l" defTabSz="606425">
              <a:tabLst>
                <a:tab pos="2366963" algn="l"/>
                <a:tab pos="4789488" algn="l"/>
              </a:tabLst>
              <a:defRPr sz="2400">
                <a:solidFill>
                  <a:schemeClr val="tx1"/>
                </a:solidFill>
                <a:latin typeface="Arial" charset="0"/>
              </a:defRPr>
            </a:lvl4pPr>
            <a:lvl5pPr marL="1892300" algn="l" defTabSz="606425">
              <a:tabLst>
                <a:tab pos="2366963" algn="l"/>
                <a:tab pos="4789488" algn="l"/>
              </a:tabLst>
              <a:defRPr sz="2400">
                <a:solidFill>
                  <a:schemeClr val="tx1"/>
                </a:solidFill>
                <a:latin typeface="Arial" charset="0"/>
              </a:defRPr>
            </a:lvl5pPr>
            <a:lvl6pPr marL="2349500" defTabSz="606425" eaLnBrk="0" fontAlgn="base" hangingPunct="0">
              <a:spcBef>
                <a:spcPct val="0"/>
              </a:spcBef>
              <a:spcAft>
                <a:spcPct val="0"/>
              </a:spcAft>
              <a:tabLst>
                <a:tab pos="2366963" algn="l"/>
                <a:tab pos="4789488" algn="l"/>
              </a:tabLst>
              <a:defRPr sz="2400">
                <a:solidFill>
                  <a:schemeClr val="tx1"/>
                </a:solidFill>
                <a:latin typeface="Arial" charset="0"/>
              </a:defRPr>
            </a:lvl6pPr>
            <a:lvl7pPr marL="2806700" defTabSz="606425" eaLnBrk="0" fontAlgn="base" hangingPunct="0">
              <a:spcBef>
                <a:spcPct val="0"/>
              </a:spcBef>
              <a:spcAft>
                <a:spcPct val="0"/>
              </a:spcAft>
              <a:tabLst>
                <a:tab pos="2366963" algn="l"/>
                <a:tab pos="4789488" algn="l"/>
              </a:tabLst>
              <a:defRPr sz="2400">
                <a:solidFill>
                  <a:schemeClr val="tx1"/>
                </a:solidFill>
                <a:latin typeface="Arial" charset="0"/>
              </a:defRPr>
            </a:lvl7pPr>
            <a:lvl8pPr marL="3263900" defTabSz="606425" eaLnBrk="0" fontAlgn="base" hangingPunct="0">
              <a:spcBef>
                <a:spcPct val="0"/>
              </a:spcBef>
              <a:spcAft>
                <a:spcPct val="0"/>
              </a:spcAft>
              <a:tabLst>
                <a:tab pos="2366963" algn="l"/>
                <a:tab pos="4789488" algn="l"/>
              </a:tabLst>
              <a:defRPr sz="2400">
                <a:solidFill>
                  <a:schemeClr val="tx1"/>
                </a:solidFill>
                <a:latin typeface="Arial" charset="0"/>
              </a:defRPr>
            </a:lvl8pPr>
            <a:lvl9pPr marL="3721100" defTabSz="606425" eaLnBrk="0" fontAlgn="base" hangingPunct="0">
              <a:spcBef>
                <a:spcPct val="0"/>
              </a:spcBef>
              <a:spcAft>
                <a:spcPct val="0"/>
              </a:spcAft>
              <a:tabLst>
                <a:tab pos="2366963" algn="l"/>
                <a:tab pos="4789488" algn="l"/>
              </a:tabLst>
              <a:defRPr sz="2400">
                <a:solidFill>
                  <a:schemeClr val="tx1"/>
                </a:solidFill>
                <a:latin typeface="Arial" charset="0"/>
              </a:defRPr>
            </a:lvl9pPr>
          </a:lstStyle>
          <a:p>
            <a:pPr>
              <a:lnSpc>
                <a:spcPct val="100000"/>
              </a:lnSpc>
              <a:defRPr/>
            </a:pPr>
            <a:r>
              <a:rPr lang="en-US" altLang="uk-UA" sz="800" b="1" smtClean="0"/>
              <a:t>Copyright © 2001, Cisco Systems, Inc. All rights reserved. Printed in USA.</a:t>
            </a:r>
            <a:br>
              <a:rPr lang="en-US" altLang="uk-UA" sz="800" b="1" smtClean="0"/>
            </a:br>
            <a:r>
              <a:rPr lang="en-US" altLang="uk-UA" sz="800" b="1" smtClean="0"/>
              <a:t>Presentation_ID.scr</a:t>
            </a:r>
          </a:p>
        </p:txBody>
      </p:sp>
      <p:sp>
        <p:nvSpPr>
          <p:cNvPr id="60419"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Tree>
    <p:extLst>
      <p:ext uri="{BB962C8B-B14F-4D97-AF65-F5344CB8AC3E}">
        <p14:creationId xmlns:p14="http://schemas.microsoft.com/office/powerpoint/2010/main" val="3809316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8"/>
          <p:cNvSpPr>
            <a:spLocks noChangeArrowheads="1"/>
          </p:cNvSpPr>
          <p:nvPr/>
        </p:nvSpPr>
        <p:spPr bwMode="auto">
          <a:xfrm>
            <a:off x="6111875" y="8410575"/>
            <a:ext cx="43973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83305" name="Rectangle 9"/>
          <p:cNvSpPr>
            <a:spLocks noChangeArrowheads="1"/>
          </p:cNvSpPr>
          <p:nvPr/>
        </p:nvSpPr>
        <p:spPr bwMode="auto">
          <a:xfrm>
            <a:off x="55563" y="8585200"/>
            <a:ext cx="2562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35" tIns="49014" rIns="93435" bIns="49014">
            <a:spAutoFit/>
          </a:bodyPr>
          <a:lstStyle>
            <a:lvl1pPr algn="l" defTabSz="596900">
              <a:tabLst>
                <a:tab pos="2332038" algn="l"/>
                <a:tab pos="4718050" algn="l"/>
              </a:tabLst>
              <a:defRPr sz="2400">
                <a:solidFill>
                  <a:schemeClr val="tx1"/>
                </a:solidFill>
                <a:latin typeface="Arial" charset="0"/>
              </a:defRPr>
            </a:lvl1pPr>
            <a:lvl2pPr marL="649288" indent="-184150" algn="l" defTabSz="596900">
              <a:tabLst>
                <a:tab pos="2332038" algn="l"/>
                <a:tab pos="4718050" algn="l"/>
              </a:tabLst>
              <a:defRPr sz="2400">
                <a:solidFill>
                  <a:schemeClr val="tx1"/>
                </a:solidFill>
                <a:latin typeface="Arial" charset="0"/>
              </a:defRPr>
            </a:lvl2pPr>
            <a:lvl3pPr marL="1346200" algn="l" defTabSz="596900">
              <a:tabLst>
                <a:tab pos="2332038" algn="l"/>
                <a:tab pos="4718050" algn="l"/>
              </a:tabLst>
              <a:defRPr sz="2400">
                <a:solidFill>
                  <a:schemeClr val="tx1"/>
                </a:solidFill>
                <a:latin typeface="Arial" charset="0"/>
              </a:defRPr>
            </a:lvl3pPr>
            <a:lvl4pPr marL="1463675" algn="l" defTabSz="596900">
              <a:tabLst>
                <a:tab pos="2332038" algn="l"/>
                <a:tab pos="4718050" algn="l"/>
              </a:tabLst>
              <a:defRPr sz="2400">
                <a:solidFill>
                  <a:schemeClr val="tx1"/>
                </a:solidFill>
                <a:latin typeface="Arial" charset="0"/>
              </a:defRPr>
            </a:lvl4pPr>
            <a:lvl5pPr marL="1865313" algn="l" defTabSz="596900">
              <a:tabLst>
                <a:tab pos="2332038" algn="l"/>
                <a:tab pos="4718050" algn="l"/>
              </a:tabLst>
              <a:defRPr sz="2400">
                <a:solidFill>
                  <a:schemeClr val="tx1"/>
                </a:solidFill>
                <a:latin typeface="Arial" charset="0"/>
              </a:defRPr>
            </a:lvl5pPr>
            <a:lvl6pPr marL="2322513" defTabSz="596900" eaLnBrk="0" fontAlgn="base" hangingPunct="0">
              <a:spcBef>
                <a:spcPct val="0"/>
              </a:spcBef>
              <a:spcAft>
                <a:spcPct val="0"/>
              </a:spcAft>
              <a:tabLst>
                <a:tab pos="2332038" algn="l"/>
                <a:tab pos="4718050" algn="l"/>
              </a:tabLst>
              <a:defRPr sz="2400">
                <a:solidFill>
                  <a:schemeClr val="tx1"/>
                </a:solidFill>
                <a:latin typeface="Arial" charset="0"/>
              </a:defRPr>
            </a:lvl6pPr>
            <a:lvl7pPr marL="2779713" defTabSz="596900" eaLnBrk="0" fontAlgn="base" hangingPunct="0">
              <a:spcBef>
                <a:spcPct val="0"/>
              </a:spcBef>
              <a:spcAft>
                <a:spcPct val="0"/>
              </a:spcAft>
              <a:tabLst>
                <a:tab pos="2332038" algn="l"/>
                <a:tab pos="4718050" algn="l"/>
              </a:tabLst>
              <a:defRPr sz="2400">
                <a:solidFill>
                  <a:schemeClr val="tx1"/>
                </a:solidFill>
                <a:latin typeface="Arial" charset="0"/>
              </a:defRPr>
            </a:lvl7pPr>
            <a:lvl8pPr marL="3236913" defTabSz="596900" eaLnBrk="0" fontAlgn="base" hangingPunct="0">
              <a:spcBef>
                <a:spcPct val="0"/>
              </a:spcBef>
              <a:spcAft>
                <a:spcPct val="0"/>
              </a:spcAft>
              <a:tabLst>
                <a:tab pos="2332038" algn="l"/>
                <a:tab pos="4718050" algn="l"/>
              </a:tabLst>
              <a:defRPr sz="2400">
                <a:solidFill>
                  <a:schemeClr val="tx1"/>
                </a:solidFill>
                <a:latin typeface="Arial" charset="0"/>
              </a:defRPr>
            </a:lvl8pPr>
            <a:lvl9pPr marL="3694113" defTabSz="596900" eaLnBrk="0" fontAlgn="base" hangingPunct="0">
              <a:spcBef>
                <a:spcPct val="0"/>
              </a:spcBef>
              <a:spcAft>
                <a:spcPct val="0"/>
              </a:spcAft>
              <a:tabLst>
                <a:tab pos="2332038" algn="l"/>
                <a:tab pos="4718050" algn="l"/>
              </a:tabLst>
              <a:defRPr sz="2400">
                <a:solidFill>
                  <a:schemeClr val="tx1"/>
                </a:solidFill>
                <a:latin typeface="Arial" charset="0"/>
              </a:defRPr>
            </a:lvl9pPr>
          </a:lstStyle>
          <a:p>
            <a:pPr>
              <a:lnSpc>
                <a:spcPct val="100000"/>
              </a:lnSpc>
              <a:defRPr/>
            </a:pPr>
            <a:r>
              <a:rPr lang="en-US" altLang="uk-UA" sz="800" b="1" smtClean="0"/>
              <a:t>© 2001, Cisco Systems, Inc. All rights reserved.</a:t>
            </a:r>
          </a:p>
          <a:p>
            <a:pPr>
              <a:lnSpc>
                <a:spcPct val="100000"/>
              </a:lnSpc>
              <a:defRPr/>
            </a:pPr>
            <a:r>
              <a:rPr lang="en-US" altLang="uk-UA" sz="800" b="1" smtClean="0"/>
              <a:t>&lt;Title of Course (ACRO) vX.X&gt;</a:t>
            </a:r>
          </a:p>
        </p:txBody>
      </p:sp>
      <p:sp>
        <p:nvSpPr>
          <p:cNvPr id="31748"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uk-UA"/>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380" tIns="0" rIns="18380" bIns="0" numCol="1" anchor="b" anchorCtr="0" compatLnSpc="1">
            <a:prstTxWarp prst="textNoShape">
              <a:avLst/>
            </a:prstTxWarp>
          </a:bodyPr>
          <a:lstStyle>
            <a:lvl1pPr algn="r" defTabSz="881063">
              <a:lnSpc>
                <a:spcPct val="100000"/>
              </a:lnSpc>
              <a:defRPr sz="800" smtClean="0"/>
            </a:lvl1pPr>
          </a:lstStyle>
          <a:p>
            <a:pPr>
              <a:defRPr/>
            </a:pPr>
            <a:fld id="{A479A576-91D1-4BB6-B9B2-0544FE590013}" type="slidenum">
              <a:rPr lang="en-US" altLang="uk-UA"/>
              <a:pPr>
                <a:defRPr/>
              </a:pPr>
              <a:t>‹#›</a:t>
            </a:fld>
            <a:endParaRPr lang="en-US" altLang="uk-UA"/>
          </a:p>
        </p:txBody>
      </p:sp>
      <p:sp>
        <p:nvSpPr>
          <p:cNvPr id="31750"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35" tIns="49014" rIns="93435" bIns="49014" numCol="1" anchor="t" anchorCtr="0" compatLnSpc="1">
            <a:prstTxWarp prst="textNoShape">
              <a:avLst/>
            </a:prstTxWarp>
          </a:bodyPr>
          <a:lstStyle/>
          <a:p>
            <a:pPr lvl="0"/>
            <a:r>
              <a:rPr lang="en-US" altLang="uk-UA" noProof="0" smtClean="0"/>
              <a:t>Body Text</a:t>
            </a:r>
          </a:p>
          <a:p>
            <a:pPr lvl="1"/>
            <a:r>
              <a:rPr lang="en-US" altLang="uk-UA" noProof="0" smtClean="0"/>
              <a:t>Second Level</a:t>
            </a:r>
          </a:p>
          <a:p>
            <a:pPr lvl="2"/>
            <a:r>
              <a:rPr lang="en-US" altLang="uk-UA" noProof="0" smtClean="0"/>
              <a:t>Third Level</a:t>
            </a:r>
          </a:p>
          <a:p>
            <a:pPr lvl="3"/>
            <a:r>
              <a:rPr lang="en-US" altLang="uk-UA" noProof="0" smtClean="0"/>
              <a:t>Fourth Level</a:t>
            </a:r>
          </a:p>
          <a:p>
            <a:pPr lvl="4"/>
            <a:r>
              <a:rPr lang="en-US" altLang="uk-UA" noProof="0" smtClean="0"/>
              <a:t>Fifth Level</a:t>
            </a:r>
          </a:p>
        </p:txBody>
      </p:sp>
    </p:spTree>
    <p:extLst>
      <p:ext uri="{BB962C8B-B14F-4D97-AF65-F5344CB8AC3E}">
        <p14:creationId xmlns:p14="http://schemas.microsoft.com/office/powerpoint/2010/main" val="92064428"/>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1ECF0531-67AA-4949-A4C6-11BA80D7B1BD}" type="slidenum">
              <a:rPr lang="en-US" altLang="uk-UA" sz="800"/>
              <a:pPr/>
              <a:t>1</a:t>
            </a:fld>
            <a:endParaRPr lang="en-US" altLang="uk-UA" sz="8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uk-UA" altLang="uk-UA"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3A72CE25-5F96-41EA-BFCF-2FBD01EE9F6E}" type="slidenum">
              <a:rPr lang="en-US" altLang="uk-UA" sz="800"/>
              <a:pPr/>
              <a:t>2</a:t>
            </a:fld>
            <a:endParaRPr lang="en-US" altLang="uk-UA" sz="8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823A9258-26C4-4791-A213-4D947CEA19D2}" type="slidenum">
              <a:rPr lang="en-US" altLang="uk-UA" sz="800"/>
              <a:pPr/>
              <a:t>22</a:t>
            </a:fld>
            <a:endParaRPr lang="en-US" altLang="uk-UA" sz="8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C5E45CAF-4B2B-41DA-BFF8-B9F29FC1544A}" type="slidenum">
              <a:rPr lang="en-US" altLang="uk-UA" sz="800"/>
              <a:pPr/>
              <a:t>23</a:t>
            </a:fld>
            <a:endParaRPr lang="en-US" altLang="uk-UA" sz="8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F23817EE-BAD4-4C4A-B04D-F28E36E4F8A5}" type="slidenum">
              <a:rPr lang="en-US" altLang="uk-UA" sz="800"/>
              <a:pPr/>
              <a:t>24</a:t>
            </a:fld>
            <a:endParaRPr lang="en-US" altLang="uk-UA" sz="8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483B6C16-901F-4FDE-8322-737232BBACD8}" type="slidenum">
              <a:rPr lang="en-US" altLang="uk-UA" sz="800"/>
              <a:pPr/>
              <a:t>25</a:t>
            </a:fld>
            <a:endParaRPr lang="en-US" altLang="uk-UA" sz="8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DFF6B772-0DCE-494F-B79B-7BE1878C85DE}" type="slidenum">
              <a:rPr lang="en-US" altLang="uk-UA" sz="800"/>
              <a:pPr/>
              <a:t>26</a:t>
            </a:fld>
            <a:endParaRPr lang="en-US" altLang="uk-UA" sz="8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7.1.4.4</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7.1.4.6</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7.1.4.7</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7.1.4.8</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59810148-EB6D-43F3-8D08-7278866E92B4}" type="slidenum">
              <a:rPr lang="en-US" altLang="uk-UA" sz="800"/>
              <a:pPr/>
              <a:t>34</a:t>
            </a:fld>
            <a:endParaRPr lang="en-US" altLang="uk-UA" sz="8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EE353878-A42E-4478-B9AB-C38F1C840DB2}" type="slidenum">
              <a:rPr lang="en-US" altLang="uk-UA" sz="800"/>
              <a:pPr/>
              <a:t>35</a:t>
            </a:fld>
            <a:endParaRPr lang="en-US" altLang="uk-UA" sz="8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uk-UA" altLang="uk-UA"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7.2.1.2</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7.2.2.2</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7.3.1.1</a:t>
            </a:r>
          </a:p>
          <a:p>
            <a:pPr>
              <a:lnSpc>
                <a:spcPct val="80000"/>
              </a:lnSpc>
              <a:buFontTx/>
              <a:buNone/>
            </a:pPr>
            <a:r>
              <a:rPr lang="en-US" dirty="0" smtClean="0"/>
              <a:t>7.3.1.2</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7.3.1.3</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7.3.1.4</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7.3.1.6</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7.3.1.7</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7.3.2.1</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7.4.1.1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7.4.1.2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7.4.2.1</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7.4.2.2</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7.4.2.3</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7.4.2.4</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7.4.2.5</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7.4.2.6</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5"/>
          </p:nvPr>
        </p:nvSpPr>
        <p:spPr>
          <a:noFill/>
        </p:spPr>
        <p:txBody>
          <a:bodyPr/>
          <a:lstStyle>
            <a:lvl1pPr defTabSz="881063">
              <a:defRPr sz="2400">
                <a:solidFill>
                  <a:schemeClr val="tx1"/>
                </a:solidFill>
                <a:latin typeface="Arial" charset="0"/>
              </a:defRPr>
            </a:lvl1pPr>
            <a:lvl2pPr marL="742950" indent="-285750" defTabSz="881063">
              <a:defRPr sz="2400">
                <a:solidFill>
                  <a:schemeClr val="tx1"/>
                </a:solidFill>
                <a:latin typeface="Arial" charset="0"/>
              </a:defRPr>
            </a:lvl2pPr>
            <a:lvl3pPr marL="1143000" indent="-228600" defTabSz="881063">
              <a:defRPr sz="2400">
                <a:solidFill>
                  <a:schemeClr val="tx1"/>
                </a:solidFill>
                <a:latin typeface="Arial" charset="0"/>
              </a:defRPr>
            </a:lvl3pPr>
            <a:lvl4pPr marL="1600200" indent="-228600" defTabSz="881063">
              <a:defRPr sz="2400">
                <a:solidFill>
                  <a:schemeClr val="tx1"/>
                </a:solidFill>
                <a:latin typeface="Arial" charset="0"/>
              </a:defRPr>
            </a:lvl4pPr>
            <a:lvl5pPr marL="2057400" indent="-228600" defTabSz="881063">
              <a:defRPr sz="2400">
                <a:solidFill>
                  <a:schemeClr val="tx1"/>
                </a:solidFill>
                <a:latin typeface="Arial" charset="0"/>
              </a:defRPr>
            </a:lvl5pPr>
            <a:lvl6pPr marL="2514600" indent="-228600" algn="ctr" defTabSz="881063"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1063"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1063"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1063" eaLnBrk="0" fontAlgn="base" hangingPunct="0">
              <a:lnSpc>
                <a:spcPct val="90000"/>
              </a:lnSpc>
              <a:spcBef>
                <a:spcPct val="0"/>
              </a:spcBef>
              <a:spcAft>
                <a:spcPct val="0"/>
              </a:spcAft>
              <a:defRPr sz="2400">
                <a:solidFill>
                  <a:schemeClr val="tx1"/>
                </a:solidFill>
                <a:latin typeface="Arial" charset="0"/>
              </a:defRPr>
            </a:lvl9pPr>
          </a:lstStyle>
          <a:p>
            <a:fld id="{A13B33A9-1C54-4521-9FD9-9B7E67E7B2E4}" type="slidenum">
              <a:rPr lang="en-US" altLang="uk-UA" sz="800"/>
              <a:pPr/>
              <a:t>6</a:t>
            </a:fld>
            <a:endParaRPr lang="en-US" altLang="uk-UA" sz="8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altLang="uk-UA" smtClean="0"/>
              <a:t>Graphic:  5.1.5.1</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7.4.2.7</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7.4.2.8</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7.4.3.1</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7.4.3.2</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7.4.3.3</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7.5.1.1</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7.5.1.2</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7.5.1.3</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7.1.1.3</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7.5.2.2</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7.5.2.3</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7.5.2.4</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7.5.2.5</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7.5.3.2</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7.5.4.2</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7.5.4.3</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5" name="Rectangle 3"/>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6" name="Rectangle 4"/>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7" name="Rectangle 5"/>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I Chapter 6</a:t>
            </a:r>
          </a:p>
        </p:txBody>
      </p:sp>
      <p:sp>
        <p:nvSpPr>
          <p:cNvPr id="8" name="Rectangle 6"/>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9E0CE97B-D852-4430-A15A-A0A6C2A81A63}"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grpSp>
        <p:nvGrpSpPr>
          <p:cNvPr id="9" name="Group 7"/>
          <p:cNvGrpSpPr>
            <a:grpSpLocks/>
          </p:cNvGrpSpPr>
          <p:nvPr/>
        </p:nvGrpSpPr>
        <p:grpSpPr bwMode="auto">
          <a:xfrm>
            <a:off x="609600" y="525463"/>
            <a:ext cx="1447800" cy="769937"/>
            <a:chOff x="3272" y="1316"/>
            <a:chExt cx="1889" cy="1002"/>
          </a:xfrm>
        </p:grpSpPr>
        <p:sp>
          <p:nvSpPr>
            <p:cNvPr id="10" name="AutoShape 8"/>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uk-UA"/>
            </a:p>
          </p:txBody>
        </p:sp>
        <p:sp>
          <p:nvSpPr>
            <p:cNvPr id="11" name="Rectangle 9"/>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12" name="Freeform 10"/>
            <p:cNvSpPr>
              <a:spLocks/>
            </p:cNvSpPr>
            <p:nvPr/>
          </p:nvSpPr>
          <p:spPr bwMode="auto">
            <a:xfrm>
              <a:off x="4304"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6 w 58"/>
                <a:gd name="T13" fmla="*/ 343 h 80"/>
                <a:gd name="T14" fmla="*/ 0 w 58"/>
                <a:gd name="T15" fmla="*/ 172 h 80"/>
                <a:gd name="T16" fmla="*/ 176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3" name="Freeform 11"/>
            <p:cNvSpPr>
              <a:spLocks/>
            </p:cNvSpPr>
            <p:nvPr/>
          </p:nvSpPr>
          <p:spPr bwMode="auto">
            <a:xfrm>
              <a:off x="3443" y="1971"/>
              <a:ext cx="249" cy="343"/>
            </a:xfrm>
            <a:custGeom>
              <a:avLst/>
              <a:gdLst>
                <a:gd name="T0" fmla="*/ 249 w 58"/>
                <a:gd name="T1" fmla="*/ 103 h 80"/>
                <a:gd name="T2" fmla="*/ 180 w 58"/>
                <a:gd name="T3" fmla="*/ 86 h 80"/>
                <a:gd name="T4" fmla="*/ 90 w 58"/>
                <a:gd name="T5" fmla="*/ 172 h 80"/>
                <a:gd name="T6" fmla="*/ 180 w 58"/>
                <a:gd name="T7" fmla="*/ 257 h 80"/>
                <a:gd name="T8" fmla="*/ 249 w 58"/>
                <a:gd name="T9" fmla="*/ 240 h 80"/>
                <a:gd name="T10" fmla="*/ 249 w 58"/>
                <a:gd name="T11" fmla="*/ 330 h 80"/>
                <a:gd name="T12" fmla="*/ 172 w 58"/>
                <a:gd name="T13" fmla="*/ 343 h 80"/>
                <a:gd name="T14" fmla="*/ 0 w 58"/>
                <a:gd name="T15" fmla="*/ 172 h 80"/>
                <a:gd name="T16" fmla="*/ 172 w 58"/>
                <a:gd name="T17" fmla="*/ 0 h 80"/>
                <a:gd name="T18" fmla="*/ 249 w 58"/>
                <a:gd name="T19" fmla="*/ 13 h 80"/>
                <a:gd name="T20" fmla="*/ 249 w 58"/>
                <a:gd name="T21" fmla="*/ 103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4" name="Freeform 12"/>
            <p:cNvSpPr>
              <a:spLocks noEditPoints="1"/>
            </p:cNvSpPr>
            <p:nvPr/>
          </p:nvSpPr>
          <p:spPr bwMode="auto">
            <a:xfrm>
              <a:off x="4643" y="1971"/>
              <a:ext cx="342" cy="343"/>
            </a:xfrm>
            <a:custGeom>
              <a:avLst/>
              <a:gdLst>
                <a:gd name="T0" fmla="*/ 342 w 80"/>
                <a:gd name="T1" fmla="*/ 172 h 80"/>
                <a:gd name="T2" fmla="*/ 171 w 80"/>
                <a:gd name="T3" fmla="*/ 343 h 80"/>
                <a:gd name="T4" fmla="*/ 0 w 80"/>
                <a:gd name="T5" fmla="*/ 172 h 80"/>
                <a:gd name="T6" fmla="*/ 171 w 80"/>
                <a:gd name="T7" fmla="*/ 0 h 80"/>
                <a:gd name="T8" fmla="*/ 342 w 80"/>
                <a:gd name="T9" fmla="*/ 172 h 80"/>
                <a:gd name="T10" fmla="*/ 171 w 80"/>
                <a:gd name="T11" fmla="*/ 86 h 80"/>
                <a:gd name="T12" fmla="*/ 86 w 80"/>
                <a:gd name="T13" fmla="*/ 172 h 80"/>
                <a:gd name="T14" fmla="*/ 171 w 80"/>
                <a:gd name="T15" fmla="*/ 257 h 80"/>
                <a:gd name="T16" fmla="*/ 257 w 80"/>
                <a:gd name="T17" fmla="*/ 172 h 80"/>
                <a:gd name="T18" fmla="*/ 171 w 80"/>
                <a:gd name="T19" fmla="*/ 86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5" name="Freeform 13"/>
            <p:cNvSpPr>
              <a:spLocks/>
            </p:cNvSpPr>
            <p:nvPr/>
          </p:nvSpPr>
          <p:spPr bwMode="auto">
            <a:xfrm>
              <a:off x="4000" y="1971"/>
              <a:ext cx="223" cy="343"/>
            </a:xfrm>
            <a:custGeom>
              <a:avLst/>
              <a:gdLst>
                <a:gd name="T0" fmla="*/ 202 w 52"/>
                <a:gd name="T1" fmla="*/ 81 h 80"/>
                <a:gd name="T2" fmla="*/ 137 w 52"/>
                <a:gd name="T3" fmla="*/ 73 h 80"/>
                <a:gd name="T4" fmla="*/ 86 w 52"/>
                <a:gd name="T5" fmla="*/ 99 h 80"/>
                <a:gd name="T6" fmla="*/ 124 w 52"/>
                <a:gd name="T7" fmla="*/ 129 h 80"/>
                <a:gd name="T8" fmla="*/ 146 w 52"/>
                <a:gd name="T9" fmla="*/ 137 h 80"/>
                <a:gd name="T10" fmla="*/ 223 w 52"/>
                <a:gd name="T11" fmla="*/ 232 h 80"/>
                <a:gd name="T12" fmla="*/ 90 w 52"/>
                <a:gd name="T13" fmla="*/ 343 h 80"/>
                <a:gd name="T14" fmla="*/ 0 w 52"/>
                <a:gd name="T15" fmla="*/ 330 h 80"/>
                <a:gd name="T16" fmla="*/ 0 w 52"/>
                <a:gd name="T17" fmla="*/ 257 h 80"/>
                <a:gd name="T18" fmla="*/ 77 w 52"/>
                <a:gd name="T19" fmla="*/ 270 h 80"/>
                <a:gd name="T20" fmla="*/ 137 w 52"/>
                <a:gd name="T21" fmla="*/ 240 h 80"/>
                <a:gd name="T22" fmla="*/ 99 w 52"/>
                <a:gd name="T23" fmla="*/ 206 h 80"/>
                <a:gd name="T24" fmla="*/ 81 w 52"/>
                <a:gd name="T25" fmla="*/ 202 h 80"/>
                <a:gd name="T26" fmla="*/ 0 w 52"/>
                <a:gd name="T27" fmla="*/ 103 h 80"/>
                <a:gd name="T28" fmla="*/ 120 w 52"/>
                <a:gd name="T29" fmla="*/ 0 h 80"/>
                <a:gd name="T30" fmla="*/ 202 w 52"/>
                <a:gd name="T31" fmla="*/ 13 h 80"/>
                <a:gd name="T32" fmla="*/ 202 w 52"/>
                <a:gd name="T33" fmla="*/ 81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6" name="Freeform 14"/>
            <p:cNvSpPr>
              <a:spLocks/>
            </p:cNvSpPr>
            <p:nvPr/>
          </p:nvSpPr>
          <p:spPr bwMode="auto">
            <a:xfrm>
              <a:off x="3272" y="1586"/>
              <a:ext cx="81" cy="167"/>
            </a:xfrm>
            <a:custGeom>
              <a:avLst/>
              <a:gdLst>
                <a:gd name="T0" fmla="*/ 81 w 19"/>
                <a:gd name="T1" fmla="*/ 43 h 39"/>
                <a:gd name="T2" fmla="*/ 43 w 19"/>
                <a:gd name="T3" fmla="*/ 0 h 39"/>
                <a:gd name="T4" fmla="*/ 0 w 19"/>
                <a:gd name="T5" fmla="*/ 43 h 39"/>
                <a:gd name="T6" fmla="*/ 0 w 19"/>
                <a:gd name="T7" fmla="*/ 128 h 39"/>
                <a:gd name="T8" fmla="*/ 43 w 19"/>
                <a:gd name="T9" fmla="*/ 167 h 39"/>
                <a:gd name="T10" fmla="*/ 81 w 19"/>
                <a:gd name="T11" fmla="*/ 128 h 39"/>
                <a:gd name="T12" fmla="*/ 81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7" name="Freeform 15"/>
            <p:cNvSpPr>
              <a:spLocks/>
            </p:cNvSpPr>
            <p:nvPr/>
          </p:nvSpPr>
          <p:spPr bwMode="auto">
            <a:xfrm>
              <a:off x="349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8" name="Freeform 16"/>
            <p:cNvSpPr>
              <a:spLocks/>
            </p:cNvSpPr>
            <p:nvPr/>
          </p:nvSpPr>
          <p:spPr bwMode="auto">
            <a:xfrm>
              <a:off x="3722" y="1320"/>
              <a:ext cx="81" cy="514"/>
            </a:xfrm>
            <a:custGeom>
              <a:avLst/>
              <a:gdLst>
                <a:gd name="T0" fmla="*/ 81 w 19"/>
                <a:gd name="T1" fmla="*/ 39 h 120"/>
                <a:gd name="T2" fmla="*/ 43 w 19"/>
                <a:gd name="T3" fmla="*/ 0 h 120"/>
                <a:gd name="T4" fmla="*/ 0 w 19"/>
                <a:gd name="T5" fmla="*/ 39 h 120"/>
                <a:gd name="T6" fmla="*/ 0 w 19"/>
                <a:gd name="T7" fmla="*/ 475 h 120"/>
                <a:gd name="T8" fmla="*/ 43 w 19"/>
                <a:gd name="T9" fmla="*/ 514 h 120"/>
                <a:gd name="T10" fmla="*/ 81 w 19"/>
                <a:gd name="T11" fmla="*/ 475 h 120"/>
                <a:gd name="T12" fmla="*/ 81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19" name="Freeform 17"/>
            <p:cNvSpPr>
              <a:spLocks/>
            </p:cNvSpPr>
            <p:nvPr/>
          </p:nvSpPr>
          <p:spPr bwMode="auto">
            <a:xfrm>
              <a:off x="3949" y="1474"/>
              <a:ext cx="81" cy="279"/>
            </a:xfrm>
            <a:custGeom>
              <a:avLst/>
              <a:gdLst>
                <a:gd name="T0" fmla="*/ 81 w 19"/>
                <a:gd name="T1" fmla="*/ 39 h 65"/>
                <a:gd name="T2" fmla="*/ 38 w 19"/>
                <a:gd name="T3" fmla="*/ 0 h 65"/>
                <a:gd name="T4" fmla="*/ 0 w 19"/>
                <a:gd name="T5" fmla="*/ 39 h 65"/>
                <a:gd name="T6" fmla="*/ 0 w 19"/>
                <a:gd name="T7" fmla="*/ 240 h 65"/>
                <a:gd name="T8" fmla="*/ 38 w 19"/>
                <a:gd name="T9" fmla="*/ 279 h 65"/>
                <a:gd name="T10" fmla="*/ 81 w 19"/>
                <a:gd name="T11" fmla="*/ 240 h 65"/>
                <a:gd name="T12" fmla="*/ 81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0" name="Freeform 18"/>
            <p:cNvSpPr>
              <a:spLocks/>
            </p:cNvSpPr>
            <p:nvPr/>
          </p:nvSpPr>
          <p:spPr bwMode="auto">
            <a:xfrm>
              <a:off x="4171" y="1586"/>
              <a:ext cx="86" cy="167"/>
            </a:xfrm>
            <a:custGeom>
              <a:avLst/>
              <a:gdLst>
                <a:gd name="T0" fmla="*/ 86 w 20"/>
                <a:gd name="T1" fmla="*/ 43 h 39"/>
                <a:gd name="T2" fmla="*/ 43 w 20"/>
                <a:gd name="T3" fmla="*/ 0 h 39"/>
                <a:gd name="T4" fmla="*/ 0 w 20"/>
                <a:gd name="T5" fmla="*/ 43 h 39"/>
                <a:gd name="T6" fmla="*/ 0 w 20"/>
                <a:gd name="T7" fmla="*/ 128 h 39"/>
                <a:gd name="T8" fmla="*/ 43 w 20"/>
                <a:gd name="T9" fmla="*/ 167 h 39"/>
                <a:gd name="T10" fmla="*/ 86 w 20"/>
                <a:gd name="T11" fmla="*/ 128 h 39"/>
                <a:gd name="T12" fmla="*/ 86 w 20"/>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1" name="Freeform 19"/>
            <p:cNvSpPr>
              <a:spLocks/>
            </p:cNvSpPr>
            <p:nvPr/>
          </p:nvSpPr>
          <p:spPr bwMode="auto">
            <a:xfrm>
              <a:off x="439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2" name="Freeform 20"/>
            <p:cNvSpPr>
              <a:spLocks/>
            </p:cNvSpPr>
            <p:nvPr/>
          </p:nvSpPr>
          <p:spPr bwMode="auto">
            <a:xfrm>
              <a:off x="4625" y="1320"/>
              <a:ext cx="82" cy="514"/>
            </a:xfrm>
            <a:custGeom>
              <a:avLst/>
              <a:gdLst>
                <a:gd name="T0" fmla="*/ 82 w 19"/>
                <a:gd name="T1" fmla="*/ 39 h 120"/>
                <a:gd name="T2" fmla="*/ 39 w 19"/>
                <a:gd name="T3" fmla="*/ 0 h 120"/>
                <a:gd name="T4" fmla="*/ 0 w 19"/>
                <a:gd name="T5" fmla="*/ 39 h 120"/>
                <a:gd name="T6" fmla="*/ 0 w 19"/>
                <a:gd name="T7" fmla="*/ 475 h 120"/>
                <a:gd name="T8" fmla="*/ 39 w 19"/>
                <a:gd name="T9" fmla="*/ 514 h 120"/>
                <a:gd name="T10" fmla="*/ 82 w 19"/>
                <a:gd name="T11" fmla="*/ 475 h 120"/>
                <a:gd name="T12" fmla="*/ 82 w 19"/>
                <a:gd name="T13" fmla="*/ 39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3" name="Freeform 21"/>
            <p:cNvSpPr>
              <a:spLocks/>
            </p:cNvSpPr>
            <p:nvPr/>
          </p:nvSpPr>
          <p:spPr bwMode="auto">
            <a:xfrm>
              <a:off x="4848" y="1474"/>
              <a:ext cx="82" cy="279"/>
            </a:xfrm>
            <a:custGeom>
              <a:avLst/>
              <a:gdLst>
                <a:gd name="T0" fmla="*/ 82 w 19"/>
                <a:gd name="T1" fmla="*/ 39 h 65"/>
                <a:gd name="T2" fmla="*/ 43 w 19"/>
                <a:gd name="T3" fmla="*/ 0 h 65"/>
                <a:gd name="T4" fmla="*/ 0 w 19"/>
                <a:gd name="T5" fmla="*/ 39 h 65"/>
                <a:gd name="T6" fmla="*/ 0 w 19"/>
                <a:gd name="T7" fmla="*/ 240 h 65"/>
                <a:gd name="T8" fmla="*/ 43 w 19"/>
                <a:gd name="T9" fmla="*/ 279 h 65"/>
                <a:gd name="T10" fmla="*/ 82 w 19"/>
                <a:gd name="T11" fmla="*/ 240 h 65"/>
                <a:gd name="T12" fmla="*/ 82 w 19"/>
                <a:gd name="T13" fmla="*/ 39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sp>
          <p:nvSpPr>
            <p:cNvPr id="24" name="Freeform 22"/>
            <p:cNvSpPr>
              <a:spLocks/>
            </p:cNvSpPr>
            <p:nvPr/>
          </p:nvSpPr>
          <p:spPr bwMode="auto">
            <a:xfrm>
              <a:off x="5075" y="1586"/>
              <a:ext cx="82" cy="167"/>
            </a:xfrm>
            <a:custGeom>
              <a:avLst/>
              <a:gdLst>
                <a:gd name="T0" fmla="*/ 82 w 19"/>
                <a:gd name="T1" fmla="*/ 43 h 39"/>
                <a:gd name="T2" fmla="*/ 39 w 19"/>
                <a:gd name="T3" fmla="*/ 0 h 39"/>
                <a:gd name="T4" fmla="*/ 0 w 19"/>
                <a:gd name="T5" fmla="*/ 43 h 39"/>
                <a:gd name="T6" fmla="*/ 0 w 19"/>
                <a:gd name="T7" fmla="*/ 128 h 39"/>
                <a:gd name="T8" fmla="*/ 39 w 19"/>
                <a:gd name="T9" fmla="*/ 167 h 39"/>
                <a:gd name="T10" fmla="*/ 82 w 19"/>
                <a:gd name="T11" fmla="*/ 128 h 39"/>
                <a:gd name="T12" fmla="*/ 82 w 19"/>
                <a:gd name="T13" fmla="*/ 43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uk-UA"/>
            </a:p>
          </p:txBody>
        </p:sp>
      </p:grpSp>
      <p:pic>
        <p:nvPicPr>
          <p:cNvPr id="25" name="Picture 27"/>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62663" y="1651000"/>
            <a:ext cx="3033712"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957463" name="Rectangle 23"/>
          <p:cNvSpPr>
            <a:spLocks noGrp="1" noChangeArrowheads="1"/>
          </p:cNvSpPr>
          <p:nvPr>
            <p:ph type="ctrTitle"/>
          </p:nvPr>
        </p:nvSpPr>
        <p:spPr bwMode="white">
          <a:xfrm>
            <a:off x="650875" y="2676525"/>
            <a:ext cx="3768725" cy="830263"/>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altLang="uk-UA" noProof="0" smtClean="0"/>
              <a:t>Click To Edit Master Title Style</a:t>
            </a:r>
          </a:p>
        </p:txBody>
      </p:sp>
      <p:sp>
        <p:nvSpPr>
          <p:cNvPr id="957464" name="Rectangle 24"/>
          <p:cNvSpPr>
            <a:spLocks noGrp="1" noChangeArrowheads="1"/>
          </p:cNvSpPr>
          <p:nvPr>
            <p:ph type="subTitle" idx="1"/>
          </p:nvPr>
        </p:nvSpPr>
        <p:spPr>
          <a:xfrm>
            <a:off x="650875" y="4733925"/>
            <a:ext cx="6940550"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altLang="uk-UA" noProof="0" smtClean="0"/>
              <a:t>Click to Edit Master Subtitle Style</a:t>
            </a:r>
          </a:p>
        </p:txBody>
      </p:sp>
    </p:spTree>
    <p:extLst>
      <p:ext uri="{BB962C8B-B14F-4D97-AF65-F5344CB8AC3E}">
        <p14:creationId xmlns:p14="http://schemas.microsoft.com/office/powerpoint/2010/main" val="2345972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87910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65925" y="457200"/>
            <a:ext cx="2035175" cy="4895850"/>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55638" y="457200"/>
            <a:ext cx="5957887" cy="48958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69735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5638" y="457200"/>
            <a:ext cx="8145462" cy="838200"/>
          </a:xfrm>
        </p:spPr>
        <p:txBody>
          <a:bodyPr/>
          <a:lstStyle/>
          <a:p>
            <a:r>
              <a:rPr lang="ru-RU" smtClean="0"/>
              <a:t>Образец заголовка</a:t>
            </a:r>
            <a:endParaRPr lang="uk-UA"/>
          </a:p>
        </p:txBody>
      </p:sp>
      <p:sp>
        <p:nvSpPr>
          <p:cNvPr id="3" name="Текст 2"/>
          <p:cNvSpPr>
            <a:spLocks noGrp="1"/>
          </p:cNvSpPr>
          <p:nvPr>
            <p:ph type="body" sz="half" idx="1"/>
          </p:nvPr>
        </p:nvSpPr>
        <p:spPr>
          <a:xfrm>
            <a:off x="655638" y="1781175"/>
            <a:ext cx="3894137" cy="3571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702175" y="1781175"/>
            <a:ext cx="3894138" cy="3571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191498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uk-UA"/>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uk-UA"/>
          </a:p>
        </p:txBody>
      </p:sp>
    </p:spTree>
    <p:extLst>
      <p:ext uri="{BB962C8B-B14F-4D97-AF65-F5344CB8AC3E}">
        <p14:creationId xmlns:p14="http://schemas.microsoft.com/office/powerpoint/2010/main" val="101310407"/>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1546367349"/>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163382410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725086875"/>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58461142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2171023725"/>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71924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516581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760336532"/>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920058785"/>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4238181897"/>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96063" y="1312863"/>
            <a:ext cx="1984375" cy="3933825"/>
          </a:xfrm>
        </p:spPr>
        <p:txBody>
          <a:bodyPr vert="eaVert"/>
          <a:lstStyle/>
          <a:p>
            <a:r>
              <a:rPr lang="ru-RU" smtClean="0"/>
              <a:t>Образец заголовка</a:t>
            </a:r>
            <a:endParaRPr lang="uk-UA"/>
          </a:p>
        </p:txBody>
      </p:sp>
      <p:sp>
        <p:nvSpPr>
          <p:cNvPr id="3" name="Вертикальный текст 2"/>
          <p:cNvSpPr>
            <a:spLocks noGrp="1"/>
          </p:cNvSpPr>
          <p:nvPr>
            <p:ph type="body" orient="vert" idx="1"/>
          </p:nvPr>
        </p:nvSpPr>
        <p:spPr>
          <a:xfrm>
            <a:off x="639763" y="1312863"/>
            <a:ext cx="5803900" cy="39338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42685608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uk-UA"/>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66166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
        <p:nvSpPr>
          <p:cNvPr id="3" name="Объект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Объект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296821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uk-UA"/>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extLst>
      <p:ext uri="{BB962C8B-B14F-4D97-AF65-F5344CB8AC3E}">
        <p14:creationId xmlns:p14="http://schemas.microsoft.com/office/powerpoint/2010/main" val="381332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uk-UA"/>
          </a:p>
        </p:txBody>
      </p:sp>
    </p:spTree>
    <p:extLst>
      <p:ext uri="{BB962C8B-B14F-4D97-AF65-F5344CB8AC3E}">
        <p14:creationId xmlns:p14="http://schemas.microsoft.com/office/powerpoint/2010/main" val="24888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94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uk-UA"/>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25269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uk-UA"/>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uk-UA"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168137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ltLang="uk-UA" smtClean="0"/>
              <a:t>Slide Title</a:t>
            </a:r>
          </a:p>
        </p:txBody>
      </p:sp>
      <p:sp>
        <p:nvSpPr>
          <p:cNvPr id="1027"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956421"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6422"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6423"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ITE 1 Chapter 6</a:t>
            </a:r>
          </a:p>
        </p:txBody>
      </p:sp>
      <p:sp>
        <p:nvSpPr>
          <p:cNvPr id="956424"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F9B63779-1341-45CF-AFC1-BCA8A87F352F}"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
        <p:nvSpPr>
          <p:cNvPr id="1032" name="Rectangle 9"/>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Body Text</a:t>
            </a:r>
          </a:p>
          <a:p>
            <a:pPr lvl="1"/>
            <a:r>
              <a:rPr lang="en-US" altLang="uk-UA" smtClean="0"/>
              <a:t>Second Level</a:t>
            </a:r>
          </a:p>
          <a:p>
            <a:pPr lvl="2"/>
            <a:r>
              <a:rPr lang="en-US" altLang="uk-UA" smtClean="0"/>
              <a:t>Third Level</a:t>
            </a:r>
          </a:p>
          <a:p>
            <a:pPr lvl="3"/>
            <a:r>
              <a:rPr lang="en-US" altLang="uk-UA" smtClean="0"/>
              <a:t>Fourth Level</a:t>
            </a:r>
          </a:p>
          <a:p>
            <a:pPr lvl="4"/>
            <a:r>
              <a:rPr lang="en-US" altLang="uk-UA" smtClean="0"/>
              <a:t>Fifth Level</a:t>
            </a:r>
          </a:p>
        </p:txBody>
      </p:sp>
    </p:spTree>
  </p:cSld>
  <p:clrMap bg1="lt1" tx1="dk1" bg2="lt2" tx2="dk2" accent1="accent1" accent2="accent2" accent3="accent3" accent4="accent4" accent5="accent5" accent6="accent6" hlink="hlink" folHlink="folHlink"/>
  <p:sldLayoutIdLst>
    <p:sldLayoutId id="2147483718"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74675" algn="l" defTabSz="814388" rtl="0" eaLnBrk="0" fontAlgn="base" hangingPunct="0">
        <a:lnSpc>
          <a:spcPct val="95000"/>
        </a:lnSpc>
        <a:spcBef>
          <a:spcPct val="35000"/>
        </a:spcBef>
        <a:spcAft>
          <a:spcPct val="0"/>
        </a:spcAft>
        <a:defRPr sz="2000">
          <a:solidFill>
            <a:schemeClr val="tx1"/>
          </a:solidFill>
          <a:latin typeface="+mn-lt"/>
        </a:defRPr>
      </a:lvl2pPr>
      <a:lvl3pPr marL="914400" algn="l" defTabSz="814388" rtl="0" eaLnBrk="0" fontAlgn="base" hangingPunct="0">
        <a:lnSpc>
          <a:spcPct val="95000"/>
        </a:lnSpc>
        <a:spcBef>
          <a:spcPct val="35000"/>
        </a:spcBef>
        <a:spcAft>
          <a:spcPct val="0"/>
        </a:spcAft>
        <a:defRPr sz="2000">
          <a:solidFill>
            <a:schemeClr val="tx1"/>
          </a:solidFill>
          <a:latin typeface="+mn-lt"/>
        </a:defRPr>
      </a:lvl3pPr>
      <a:lvl4pPr marL="1254125" algn="l" defTabSz="814388" rtl="0" eaLnBrk="0" fontAlgn="base" hangingPunct="0">
        <a:lnSpc>
          <a:spcPct val="95000"/>
        </a:lnSpc>
        <a:spcBef>
          <a:spcPct val="35000"/>
        </a:spcBef>
        <a:spcAft>
          <a:spcPct val="0"/>
        </a:spcAft>
        <a:defRPr sz="2000">
          <a:solidFill>
            <a:schemeClr val="tx1"/>
          </a:solidFill>
          <a:latin typeface="+mn-lt"/>
        </a:defRPr>
      </a:lvl4pPr>
      <a:lvl5pPr marL="1604963" algn="l" defTabSz="814388" rtl="0" eaLnBrk="0" fontAlgn="base" hangingPunct="0">
        <a:lnSpc>
          <a:spcPct val="95000"/>
        </a:lnSpc>
        <a:spcBef>
          <a:spcPct val="35000"/>
        </a:spcBef>
        <a:spcAft>
          <a:spcPct val="0"/>
        </a:spcAft>
        <a:defRPr sz="2000">
          <a:solidFill>
            <a:schemeClr val="tx1"/>
          </a:solidFill>
          <a:latin typeface="+mn-lt"/>
        </a:defRPr>
      </a:lvl5pPr>
      <a:lvl6pPr marL="2062163" algn="l" defTabSz="814388" rtl="0" eaLnBrk="0" fontAlgn="base" hangingPunct="0">
        <a:lnSpc>
          <a:spcPct val="95000"/>
        </a:lnSpc>
        <a:spcBef>
          <a:spcPct val="35000"/>
        </a:spcBef>
        <a:spcAft>
          <a:spcPct val="0"/>
        </a:spcAft>
        <a:defRPr sz="2000">
          <a:solidFill>
            <a:schemeClr val="tx1"/>
          </a:solidFill>
          <a:latin typeface="+mn-lt"/>
        </a:defRPr>
      </a:lvl6pPr>
      <a:lvl7pPr marL="2519363" algn="l" defTabSz="814388" rtl="0" eaLnBrk="0" fontAlgn="base" hangingPunct="0">
        <a:lnSpc>
          <a:spcPct val="95000"/>
        </a:lnSpc>
        <a:spcBef>
          <a:spcPct val="35000"/>
        </a:spcBef>
        <a:spcAft>
          <a:spcPct val="0"/>
        </a:spcAft>
        <a:defRPr sz="2000">
          <a:solidFill>
            <a:schemeClr val="tx1"/>
          </a:solidFill>
          <a:latin typeface="+mn-lt"/>
        </a:defRPr>
      </a:lvl7pPr>
      <a:lvl8pPr marL="2976563" algn="l" defTabSz="814388" rtl="0" eaLnBrk="0" fontAlgn="base" hangingPunct="0">
        <a:lnSpc>
          <a:spcPct val="95000"/>
        </a:lnSpc>
        <a:spcBef>
          <a:spcPct val="35000"/>
        </a:spcBef>
        <a:spcAft>
          <a:spcPct val="0"/>
        </a:spcAft>
        <a:defRPr sz="2000">
          <a:solidFill>
            <a:schemeClr val="tx1"/>
          </a:solidFill>
          <a:latin typeface="+mn-lt"/>
        </a:defRPr>
      </a:lvl8pPr>
      <a:lvl9pPr marL="3433763" algn="l" defTabSz="814388" rtl="0" eaLnBrk="0" fontAlgn="base" hangingPunct="0">
        <a:lnSpc>
          <a:spcPct val="95000"/>
        </a:lnSpc>
        <a:spcBef>
          <a:spcPct val="35000"/>
        </a:spcBef>
        <a:spcAft>
          <a:spcPct val="0"/>
        </a:spcAft>
        <a:defRPr sz="2000">
          <a:solidFill>
            <a:schemeClr val="tx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0"/>
            <a:ext cx="91440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endParaRPr lang="uk-UA" altLang="uk-UA"/>
          </a:p>
        </p:txBody>
      </p:sp>
      <p:sp>
        <p:nvSpPr>
          <p:cNvPr id="2051" name="Rectangle 3"/>
          <p:cNvSpPr>
            <a:spLocks noGrp="1" noChangeArrowheads="1"/>
          </p:cNvSpPr>
          <p:nvPr>
            <p:ph type="title"/>
          </p:nvPr>
        </p:nvSpPr>
        <p:spPr bwMode="auto">
          <a:xfrm>
            <a:off x="639763" y="1312863"/>
            <a:ext cx="35512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ctr" anchorCtr="0" compatLnSpc="1">
            <a:prstTxWarp prst="textNoShape">
              <a:avLst/>
            </a:prstTxWarp>
          </a:bodyPr>
          <a:lstStyle/>
          <a:p>
            <a:pPr lvl="0"/>
            <a:r>
              <a:rPr lang="en-US" altLang="uk-UA" smtClean="0"/>
              <a:t>Segue and Q&amp;A</a:t>
            </a:r>
          </a:p>
        </p:txBody>
      </p:sp>
      <p:sp>
        <p:nvSpPr>
          <p:cNvPr id="2052" name="Rectangle 4"/>
          <p:cNvSpPr>
            <a:spLocks noGrp="1" noChangeArrowheads="1"/>
          </p:cNvSpPr>
          <p:nvPr>
            <p:ph type="body" idx="1"/>
          </p:nvPr>
        </p:nvSpPr>
        <p:spPr bwMode="auto">
          <a:xfrm>
            <a:off x="639763" y="3390900"/>
            <a:ext cx="7940675"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ltLang="uk-UA" smtClean="0"/>
              <a:t>Subtitle</a:t>
            </a:r>
          </a:p>
        </p:txBody>
      </p:sp>
      <p:sp>
        <p:nvSpPr>
          <p:cNvPr id="959493" name="Rectangle 5"/>
          <p:cNvSpPr>
            <a:spLocks noChangeArrowheads="1"/>
          </p:cNvSpPr>
          <p:nvPr/>
        </p:nvSpPr>
        <p:spPr bwMode="auto">
          <a:xfrm>
            <a:off x="1150938" y="6672263"/>
            <a:ext cx="202247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 2006 Cisco Systems, Inc. All rights reserved.</a:t>
            </a:r>
          </a:p>
        </p:txBody>
      </p:sp>
      <p:sp>
        <p:nvSpPr>
          <p:cNvPr id="959494" name="Rectangle 6"/>
          <p:cNvSpPr>
            <a:spLocks noChangeArrowheads="1"/>
          </p:cNvSpPr>
          <p:nvPr/>
        </p:nvSpPr>
        <p:spPr bwMode="auto">
          <a:xfrm>
            <a:off x="3400425" y="6672263"/>
            <a:ext cx="6508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r>
              <a:rPr lang="en-US" altLang="uk-UA" sz="700" smtClean="0">
                <a:solidFill>
                  <a:srgbClr val="D3D3D3"/>
                </a:solidFill>
              </a:rPr>
              <a:t>Cisco Public</a:t>
            </a:r>
          </a:p>
        </p:txBody>
      </p:sp>
      <p:sp>
        <p:nvSpPr>
          <p:cNvPr id="959495" name="Rectangle 7"/>
          <p:cNvSpPr>
            <a:spLocks noChangeArrowheads="1"/>
          </p:cNvSpPr>
          <p:nvPr/>
        </p:nvSpPr>
        <p:spPr bwMode="auto">
          <a:xfrm>
            <a:off x="193675" y="6672263"/>
            <a:ext cx="962025" cy="188912"/>
          </a:xfrm>
          <a:prstGeom prst="rect">
            <a:avLst/>
          </a:prstGeom>
          <a:noFill/>
          <a:ln>
            <a:noFill/>
          </a:ln>
          <a:effectLst/>
          <a:extLst>
            <a:ext uri="{909E8E84-426E-40DD-AFC4-6F175D3DCCD1}">
              <a14:hiddenFill xmlns:a14="http://schemas.microsoft.com/office/drawing/2010/main">
                <a:solidFill>
                  <a:srgbClr val="339999"/>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nSpc>
                <a:spcPct val="100000"/>
              </a:lnSpc>
              <a:defRPr/>
            </a:pPr>
            <a:r>
              <a:rPr lang="en-US" altLang="uk-UA" sz="700" smtClean="0">
                <a:solidFill>
                  <a:srgbClr val="D3D3D3"/>
                </a:solidFill>
              </a:rPr>
              <a:t>BSCI Module 6</a:t>
            </a:r>
          </a:p>
        </p:txBody>
      </p:sp>
      <p:sp>
        <p:nvSpPr>
          <p:cNvPr id="959496" name="Rectangle 8"/>
          <p:cNvSpPr>
            <a:spLocks noChangeArrowheads="1"/>
          </p:cNvSpPr>
          <p:nvPr/>
        </p:nvSpPr>
        <p:spPr bwMode="auto">
          <a:xfrm>
            <a:off x="8596313" y="6626225"/>
            <a:ext cx="320675"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spAutoFit/>
          </a:bodyPr>
          <a:lstStyle>
            <a:lvl1pPr algn="l" defTabSz="814388">
              <a:defRPr sz="2400">
                <a:solidFill>
                  <a:schemeClr val="tx1"/>
                </a:solidFill>
                <a:latin typeface="Arial" charset="0"/>
              </a:defRPr>
            </a:lvl1pPr>
            <a:lvl2pPr marL="406400" algn="l" defTabSz="814388">
              <a:defRPr sz="2400">
                <a:solidFill>
                  <a:schemeClr val="tx1"/>
                </a:solidFill>
                <a:latin typeface="Arial" charset="0"/>
              </a:defRPr>
            </a:lvl2pPr>
            <a:lvl3pPr marL="814388" algn="l" defTabSz="814388">
              <a:defRPr sz="2400">
                <a:solidFill>
                  <a:schemeClr val="tx1"/>
                </a:solidFill>
                <a:latin typeface="Arial" charset="0"/>
              </a:defRPr>
            </a:lvl3pPr>
            <a:lvl4pPr marL="1222375" algn="l" defTabSz="814388">
              <a:defRPr sz="2400">
                <a:solidFill>
                  <a:schemeClr val="tx1"/>
                </a:solidFill>
                <a:latin typeface="Arial" charset="0"/>
              </a:defRPr>
            </a:lvl4pPr>
            <a:lvl5pPr marL="1630363" algn="l" defTabSz="814388">
              <a:defRPr sz="2400">
                <a:solidFill>
                  <a:schemeClr val="tx1"/>
                </a:solidFill>
                <a:latin typeface="Arial" charset="0"/>
              </a:defRPr>
            </a:lvl5pPr>
            <a:lvl6pPr marL="2087563" defTabSz="814388" eaLnBrk="0" fontAlgn="base" hangingPunct="0">
              <a:spcBef>
                <a:spcPct val="0"/>
              </a:spcBef>
              <a:spcAft>
                <a:spcPct val="0"/>
              </a:spcAft>
              <a:defRPr sz="2400">
                <a:solidFill>
                  <a:schemeClr val="tx1"/>
                </a:solidFill>
                <a:latin typeface="Arial" charset="0"/>
              </a:defRPr>
            </a:lvl6pPr>
            <a:lvl7pPr marL="2544763" defTabSz="814388" eaLnBrk="0" fontAlgn="base" hangingPunct="0">
              <a:spcBef>
                <a:spcPct val="0"/>
              </a:spcBef>
              <a:spcAft>
                <a:spcPct val="0"/>
              </a:spcAft>
              <a:defRPr sz="2400">
                <a:solidFill>
                  <a:schemeClr val="tx1"/>
                </a:solidFill>
                <a:latin typeface="Arial" charset="0"/>
              </a:defRPr>
            </a:lvl7pPr>
            <a:lvl8pPr marL="3001963" defTabSz="814388" eaLnBrk="0" fontAlgn="base" hangingPunct="0">
              <a:spcBef>
                <a:spcPct val="0"/>
              </a:spcBef>
              <a:spcAft>
                <a:spcPct val="0"/>
              </a:spcAft>
              <a:defRPr sz="2400">
                <a:solidFill>
                  <a:schemeClr val="tx1"/>
                </a:solidFill>
                <a:latin typeface="Arial" charset="0"/>
              </a:defRPr>
            </a:lvl8pPr>
            <a:lvl9pPr marL="3459163" defTabSz="814388" eaLnBrk="0" fontAlgn="base" hangingPunct="0">
              <a:spcBef>
                <a:spcPct val="0"/>
              </a:spcBef>
              <a:spcAft>
                <a:spcPct val="0"/>
              </a:spcAft>
              <a:defRPr sz="2400">
                <a:solidFill>
                  <a:schemeClr val="tx1"/>
                </a:solidFill>
                <a:latin typeface="Arial" charset="0"/>
              </a:defRPr>
            </a:lvl9pPr>
          </a:lstStyle>
          <a:p>
            <a:pPr algn="r">
              <a:lnSpc>
                <a:spcPct val="100000"/>
              </a:lnSpc>
              <a:defRPr/>
            </a:pPr>
            <a:fld id="{F93137F4-4035-4D5E-82F0-594CFABA0B2C}" type="slidenum">
              <a:rPr lang="en-US" altLang="uk-UA" sz="1000" smtClean="0">
                <a:solidFill>
                  <a:srgbClr val="D3D3D3"/>
                </a:solidFill>
              </a:rPr>
              <a:pPr algn="r">
                <a:lnSpc>
                  <a:spcPct val="100000"/>
                </a:lnSpc>
                <a:defRPr/>
              </a:pPr>
              <a:t>‹#›</a:t>
            </a:fld>
            <a:endParaRPr lang="en-US" altLang="uk-UA" sz="1000" smtClean="0">
              <a:solidFill>
                <a:srgbClr val="D3D3D3"/>
              </a:solidFill>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0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000">
          <a:solidFill>
            <a:srgbClr val="FFFFFF"/>
          </a:solidFill>
          <a:latin typeface="Arial" charset="0"/>
        </a:defRPr>
      </a:lvl2pPr>
      <a:lvl3pPr algn="l" defTabSz="814388" rtl="0" eaLnBrk="0" fontAlgn="base" hangingPunct="0">
        <a:lnSpc>
          <a:spcPct val="90000"/>
        </a:lnSpc>
        <a:spcBef>
          <a:spcPct val="0"/>
        </a:spcBef>
        <a:spcAft>
          <a:spcPct val="0"/>
        </a:spcAft>
        <a:defRPr sz="3000">
          <a:solidFill>
            <a:srgbClr val="FFFFFF"/>
          </a:solidFill>
          <a:latin typeface="Arial" charset="0"/>
        </a:defRPr>
      </a:lvl3pPr>
      <a:lvl4pPr algn="l" defTabSz="814388" rtl="0" eaLnBrk="0" fontAlgn="base" hangingPunct="0">
        <a:lnSpc>
          <a:spcPct val="90000"/>
        </a:lnSpc>
        <a:spcBef>
          <a:spcPct val="0"/>
        </a:spcBef>
        <a:spcAft>
          <a:spcPct val="0"/>
        </a:spcAft>
        <a:defRPr sz="3000">
          <a:solidFill>
            <a:srgbClr val="FFFFFF"/>
          </a:solidFill>
          <a:latin typeface="Arial" charset="0"/>
        </a:defRPr>
      </a:lvl4pPr>
      <a:lvl5pPr algn="l" defTabSz="814388" rtl="0" eaLnBrk="0" fontAlgn="base" hangingPunct="0">
        <a:lnSpc>
          <a:spcPct val="90000"/>
        </a:lnSpc>
        <a:spcBef>
          <a:spcPct val="0"/>
        </a:spcBef>
        <a:spcAft>
          <a:spcPct val="0"/>
        </a:spcAft>
        <a:defRPr sz="3000">
          <a:solidFill>
            <a:srgbClr val="FFFFFF"/>
          </a:solidFill>
          <a:latin typeface="Arial" charset="0"/>
        </a:defRPr>
      </a:lvl5pPr>
      <a:lvl6pPr marL="457200" algn="l" defTabSz="814388" rtl="0" fontAlgn="base">
        <a:lnSpc>
          <a:spcPct val="90000"/>
        </a:lnSpc>
        <a:spcBef>
          <a:spcPct val="0"/>
        </a:spcBef>
        <a:spcAft>
          <a:spcPct val="0"/>
        </a:spcAft>
        <a:defRPr sz="3000">
          <a:solidFill>
            <a:srgbClr val="FFFFFF"/>
          </a:solidFill>
          <a:latin typeface="Arial" charset="0"/>
        </a:defRPr>
      </a:lvl6pPr>
      <a:lvl7pPr marL="914400" algn="l" defTabSz="814388" rtl="0" fontAlgn="base">
        <a:lnSpc>
          <a:spcPct val="90000"/>
        </a:lnSpc>
        <a:spcBef>
          <a:spcPct val="0"/>
        </a:spcBef>
        <a:spcAft>
          <a:spcPct val="0"/>
        </a:spcAft>
        <a:defRPr sz="3000">
          <a:solidFill>
            <a:srgbClr val="FFFFFF"/>
          </a:solidFill>
          <a:latin typeface="Arial" charset="0"/>
        </a:defRPr>
      </a:lvl7pPr>
      <a:lvl8pPr marL="1371600" algn="l" defTabSz="814388" rtl="0" fontAlgn="base">
        <a:lnSpc>
          <a:spcPct val="90000"/>
        </a:lnSpc>
        <a:spcBef>
          <a:spcPct val="0"/>
        </a:spcBef>
        <a:spcAft>
          <a:spcPct val="0"/>
        </a:spcAft>
        <a:defRPr sz="3000">
          <a:solidFill>
            <a:srgbClr val="FFFFFF"/>
          </a:solidFill>
          <a:latin typeface="Arial" charset="0"/>
        </a:defRPr>
      </a:lvl8pPr>
      <a:lvl9pPr marL="1828800" algn="l" defTabSz="814388" rtl="0" fontAlgn="base">
        <a:lnSpc>
          <a:spcPct val="90000"/>
        </a:lnSpc>
        <a:spcBef>
          <a:spcPct val="0"/>
        </a:spcBef>
        <a:spcAft>
          <a:spcPct val="0"/>
        </a:spcAft>
        <a:defRPr sz="3000">
          <a:solidFill>
            <a:srgbClr val="FFFFFF"/>
          </a:solidFill>
          <a:latin typeface="Arial" charset="0"/>
        </a:defRPr>
      </a:lvl9pPr>
    </p:titleStyle>
    <p:bodyStyle>
      <a:lvl1pPr algn="l" defTabSz="814388" rtl="0" eaLnBrk="0" fontAlgn="base" hangingPunct="0">
        <a:lnSpc>
          <a:spcPct val="90000"/>
        </a:lnSpc>
        <a:spcBef>
          <a:spcPct val="0"/>
        </a:spcBef>
        <a:spcAft>
          <a:spcPct val="0"/>
        </a:spcAft>
        <a:defRPr sz="2000">
          <a:solidFill>
            <a:schemeClr val="bg2"/>
          </a:solidFill>
          <a:latin typeface="+mn-lt"/>
          <a:ea typeface="+mn-ea"/>
          <a:cs typeface="+mn-cs"/>
        </a:defRPr>
      </a:lvl1pPr>
      <a:lvl2pPr algn="l" defTabSz="814388" rtl="0" eaLnBrk="0" fontAlgn="base" hangingPunct="0">
        <a:lnSpc>
          <a:spcPct val="90000"/>
        </a:lnSpc>
        <a:spcBef>
          <a:spcPct val="0"/>
        </a:spcBef>
        <a:spcAft>
          <a:spcPct val="0"/>
        </a:spcAft>
        <a:defRPr sz="3000">
          <a:solidFill>
            <a:srgbClr val="717171"/>
          </a:solidFill>
          <a:latin typeface="+mn-lt"/>
        </a:defRPr>
      </a:lvl2pPr>
      <a:lvl3pPr algn="l" defTabSz="814388" rtl="0" eaLnBrk="0" fontAlgn="base" hangingPunct="0">
        <a:lnSpc>
          <a:spcPct val="90000"/>
        </a:lnSpc>
        <a:spcBef>
          <a:spcPct val="0"/>
        </a:spcBef>
        <a:spcAft>
          <a:spcPct val="0"/>
        </a:spcAft>
        <a:defRPr sz="3000">
          <a:solidFill>
            <a:srgbClr val="717171"/>
          </a:solidFill>
          <a:latin typeface="+mn-lt"/>
        </a:defRPr>
      </a:lvl3pPr>
      <a:lvl4pPr algn="l" defTabSz="814388" rtl="0" eaLnBrk="0" fontAlgn="base" hangingPunct="0">
        <a:lnSpc>
          <a:spcPct val="90000"/>
        </a:lnSpc>
        <a:spcBef>
          <a:spcPct val="0"/>
        </a:spcBef>
        <a:spcAft>
          <a:spcPct val="0"/>
        </a:spcAft>
        <a:defRPr sz="3000">
          <a:solidFill>
            <a:srgbClr val="717171"/>
          </a:solidFill>
          <a:latin typeface="+mn-lt"/>
        </a:defRPr>
      </a:lvl4pPr>
      <a:lvl5pPr algn="l" defTabSz="814388" rtl="0" eaLnBrk="0" fontAlgn="base" hangingPunct="0">
        <a:lnSpc>
          <a:spcPct val="90000"/>
        </a:lnSpc>
        <a:spcBef>
          <a:spcPct val="0"/>
        </a:spcBef>
        <a:spcAft>
          <a:spcPct val="0"/>
        </a:spcAft>
        <a:defRPr sz="3000">
          <a:solidFill>
            <a:srgbClr val="717171"/>
          </a:solidFill>
          <a:latin typeface="+mn-lt"/>
        </a:defRPr>
      </a:lvl5pPr>
      <a:lvl6pPr marL="457200" algn="l" defTabSz="814388" rtl="0" fontAlgn="base">
        <a:lnSpc>
          <a:spcPct val="90000"/>
        </a:lnSpc>
        <a:spcBef>
          <a:spcPct val="0"/>
        </a:spcBef>
        <a:spcAft>
          <a:spcPct val="0"/>
        </a:spcAft>
        <a:defRPr sz="3000">
          <a:solidFill>
            <a:srgbClr val="717171"/>
          </a:solidFill>
          <a:latin typeface="+mn-lt"/>
        </a:defRPr>
      </a:lvl6pPr>
      <a:lvl7pPr marL="914400" algn="l" defTabSz="814388" rtl="0" fontAlgn="base">
        <a:lnSpc>
          <a:spcPct val="90000"/>
        </a:lnSpc>
        <a:spcBef>
          <a:spcPct val="0"/>
        </a:spcBef>
        <a:spcAft>
          <a:spcPct val="0"/>
        </a:spcAft>
        <a:defRPr sz="3000">
          <a:solidFill>
            <a:srgbClr val="717171"/>
          </a:solidFill>
          <a:latin typeface="+mn-lt"/>
        </a:defRPr>
      </a:lvl7pPr>
      <a:lvl8pPr marL="1371600" algn="l" defTabSz="814388" rtl="0" fontAlgn="base">
        <a:lnSpc>
          <a:spcPct val="90000"/>
        </a:lnSpc>
        <a:spcBef>
          <a:spcPct val="0"/>
        </a:spcBef>
        <a:spcAft>
          <a:spcPct val="0"/>
        </a:spcAft>
        <a:defRPr sz="3000">
          <a:solidFill>
            <a:srgbClr val="717171"/>
          </a:solidFill>
          <a:latin typeface="+mn-lt"/>
        </a:defRPr>
      </a:lvl8pPr>
      <a:lvl9pPr marL="1828800" algn="l" defTabSz="814388" rtl="0" fontAlgn="base">
        <a:lnSpc>
          <a:spcPct val="90000"/>
        </a:lnSpc>
        <a:spcBef>
          <a:spcPct val="0"/>
        </a:spcBef>
        <a:spcAft>
          <a:spcPct val="0"/>
        </a:spcAft>
        <a:defRPr sz="3000">
          <a:solidFill>
            <a:srgbClr val="717171"/>
          </a:solidFill>
          <a:latin typeface="+mn-lt"/>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55638" y="157655"/>
            <a:ext cx="8145462" cy="838200"/>
          </a:xfrm>
        </p:spPr>
        <p:txBody>
          <a:bodyPr/>
          <a:lstStyle/>
          <a:p>
            <a:pPr eaLnBrk="1" hangingPunct="1"/>
            <a:r>
              <a:rPr lang="uk-UA" altLang="uk-UA" dirty="0" smtClean="0"/>
              <a:t>Динамічна маршрутизація</a:t>
            </a:r>
            <a:endParaRPr lang="en-US" altLang="uk-UA" sz="2800" dirty="0" smtClean="0"/>
          </a:p>
        </p:txBody>
      </p:sp>
      <p:sp>
        <p:nvSpPr>
          <p:cNvPr id="4099" name="Rectangle 3"/>
          <p:cNvSpPr>
            <a:spLocks noGrp="1" noChangeArrowheads="1"/>
          </p:cNvSpPr>
          <p:nvPr>
            <p:ph type="body" idx="1"/>
          </p:nvPr>
        </p:nvSpPr>
        <p:spPr>
          <a:xfrm>
            <a:off x="236483" y="1247556"/>
            <a:ext cx="8734095" cy="5076825"/>
          </a:xfrm>
        </p:spPr>
        <p:txBody>
          <a:bodyPr/>
          <a:lstStyle/>
          <a:p>
            <a:pPr marL="457200" indent="-457200"/>
            <a:r>
              <a:rPr lang="uk-UA" altLang="uk-UA" dirty="0" smtClean="0"/>
              <a:t>Роль динамічних протоколів в сучасних мережах</a:t>
            </a:r>
            <a:endParaRPr lang="en-US" altLang="uk-UA" dirty="0" smtClean="0"/>
          </a:p>
          <a:p>
            <a:pPr marL="457200" indent="-457200"/>
            <a:r>
              <a:rPr lang="uk-UA" altLang="uk-UA" dirty="0" smtClean="0"/>
              <a:t>Класифікація протоколів маршрутизації </a:t>
            </a:r>
          </a:p>
          <a:p>
            <a:pPr marL="457200" indent="-457200"/>
            <a:r>
              <a:rPr lang="uk-UA" altLang="uk-UA" dirty="0" smtClean="0"/>
              <a:t>Динамічна маршрутизація на базі векторів відстані</a:t>
            </a:r>
          </a:p>
          <a:p>
            <a:pPr marL="457200" indent="-457200"/>
            <a:r>
              <a:rPr lang="uk-UA" altLang="uk-UA" dirty="0" smtClean="0"/>
              <a:t>Маршрутизація з використанням протоколів </a:t>
            </a:r>
            <a:r>
              <a:rPr lang="en-US" altLang="uk-UA" dirty="0" smtClean="0"/>
              <a:t>RIP </a:t>
            </a:r>
            <a:r>
              <a:rPr lang="uk-UA" altLang="uk-UA" dirty="0" smtClean="0"/>
              <a:t>і </a:t>
            </a:r>
            <a:r>
              <a:rPr lang="en-US" altLang="uk-UA" dirty="0" smtClean="0"/>
              <a:t>RIPng</a:t>
            </a:r>
          </a:p>
          <a:p>
            <a:pPr marL="457200" indent="-457200"/>
            <a:r>
              <a:rPr lang="uk-UA" altLang="uk-UA" dirty="0" smtClean="0"/>
              <a:t>Динамічна маршрутизація за станом каналу</a:t>
            </a:r>
          </a:p>
          <a:p>
            <a:pPr marL="457200" indent="-457200"/>
            <a:r>
              <a:rPr lang="uk-UA" altLang="uk-UA" dirty="0" smtClean="0"/>
              <a:t>Таблиця маршрутизації</a:t>
            </a:r>
          </a:p>
          <a:p>
            <a:pPr marL="457200" indent="-457200"/>
            <a:r>
              <a:rPr lang="uk-UA" altLang="uk-UA" dirty="0" smtClean="0"/>
              <a:t>Метрики та їх використання протоколами динамічної маршрутизації</a:t>
            </a:r>
          </a:p>
          <a:p>
            <a:pPr marL="457200" indent="-457200"/>
            <a:r>
              <a:rPr lang="uk-UA" altLang="uk-UA" dirty="0" smtClean="0"/>
              <a:t>Адміністративна відстань</a:t>
            </a:r>
            <a:endParaRPr lang="en-US" altLang="uk-UA" dirty="0" smtClean="0"/>
          </a:p>
          <a:p>
            <a:pPr marL="457200" indent="-457200"/>
            <a:r>
              <a:rPr lang="uk-UA" altLang="uk-UA" dirty="0" smtClean="0"/>
              <a:t>Ідентифікація елементів таблиць маршрутизації</a:t>
            </a:r>
            <a:endParaRPr lang="en-US" altLang="uk-UA"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0095" y="192580"/>
            <a:ext cx="8456613" cy="871538"/>
          </a:xfrm>
        </p:spPr>
        <p:txBody>
          <a:bodyPr/>
          <a:lstStyle/>
          <a:p>
            <a:pPr eaLnBrk="1" hangingPunct="1">
              <a:defRPr/>
            </a:pPr>
            <a:r>
              <a:rPr lang="uk-UA" sz="2800" dirty="0" smtClean="0"/>
              <a:t>Застосування </a:t>
            </a:r>
            <a:r>
              <a:rPr lang="uk-UA" sz="2800" dirty="0"/>
              <a:t>статичної маршрутизації</a:t>
            </a:r>
            <a:endParaRPr lang="en-US" sz="2800"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35" y="1489669"/>
            <a:ext cx="7487535"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1756915"/>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02787" y="192580"/>
            <a:ext cx="8456613" cy="871538"/>
          </a:xfrm>
        </p:spPr>
        <p:txBody>
          <a:bodyPr/>
          <a:lstStyle/>
          <a:p>
            <a:pPr eaLnBrk="1" hangingPunct="1">
              <a:defRPr/>
            </a:pPr>
            <a:r>
              <a:rPr lang="uk-UA" sz="2800" dirty="0" smtClean="0"/>
              <a:t>Принцип роботи протоколів </a:t>
            </a:r>
            <a:br>
              <a:rPr lang="uk-UA" sz="2800" dirty="0" smtClean="0"/>
            </a:br>
            <a:r>
              <a:rPr lang="uk-UA" sz="2800" dirty="0" smtClean="0"/>
              <a:t>динамічної маршрутизації</a:t>
            </a:r>
            <a:endParaRPr lang="uk-UA"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31076" y="1098554"/>
            <a:ext cx="8481848" cy="5365296"/>
          </a:xfrm>
        </p:spPr>
        <p:txBody>
          <a:bodyPr/>
          <a:lstStyle/>
          <a:p>
            <a:pPr marL="0" indent="0">
              <a:buNone/>
            </a:pPr>
            <a:r>
              <a:rPr lang="uk-UA" dirty="0" smtClean="0"/>
              <a:t>В цілому, роботу протоколу динамічної маршрутизації можна описати таким чином</a:t>
            </a:r>
            <a:r>
              <a:rPr lang="en-CA" dirty="0" smtClean="0"/>
              <a:t>: </a:t>
            </a:r>
            <a:endParaRPr lang="en-US" dirty="0"/>
          </a:p>
          <a:p>
            <a:pPr marL="457200" indent="-457200">
              <a:buFont typeface="+mj-lt"/>
              <a:buAutoNum type="arabicPeriod"/>
            </a:pPr>
            <a:r>
              <a:rPr lang="uk-UA" dirty="0" smtClean="0"/>
              <a:t>Маршрутизатор відправляє і приймає повідомлення маршрутизації на свої інтерфейси</a:t>
            </a:r>
          </a:p>
          <a:p>
            <a:pPr marL="457200" indent="-457200">
              <a:buFont typeface="+mj-lt"/>
              <a:buAutoNum type="arabicPeriod"/>
            </a:pPr>
            <a:r>
              <a:rPr lang="uk-UA" dirty="0" smtClean="0"/>
              <a:t>Маршрутизатор надає загальний доступ до повідомлень маршрутизації і даних про маршрути для інших маршрутизаторів, які використовують той самий протокол маршрутизації</a:t>
            </a:r>
          </a:p>
          <a:p>
            <a:pPr marL="457200" indent="-457200">
              <a:buFont typeface="+mj-lt"/>
              <a:buAutoNum type="arabicPeriod"/>
            </a:pPr>
            <a:r>
              <a:rPr lang="uk-UA" dirty="0" smtClean="0"/>
              <a:t>Маршрутизатори здійснюють обмін даними маршрутизації для отримання інформації про віддалені мережі</a:t>
            </a:r>
          </a:p>
          <a:p>
            <a:pPr marL="457200" indent="-457200">
              <a:buFont typeface="+mj-lt"/>
              <a:buAutoNum type="arabicPeriod"/>
            </a:pPr>
            <a:r>
              <a:rPr lang="uk-UA" dirty="0" smtClean="0"/>
              <a:t>При виявленні маршрутизатором змін в топології протокол маршрутизації може оголосити ці зміна для інших маршрутизаторів</a:t>
            </a:r>
            <a:endParaRPr lang="en-US" dirty="0"/>
          </a:p>
          <a:p>
            <a:pPr lvl="1"/>
            <a:endParaRPr lang="en-US" dirty="0" smtClean="0"/>
          </a:p>
        </p:txBody>
      </p:sp>
    </p:spTree>
    <p:extLst>
      <p:ext uri="{BB962C8B-B14F-4D97-AF65-F5344CB8AC3E}">
        <p14:creationId xmlns:p14="http://schemas.microsoft.com/office/powerpoint/2010/main" val="151274724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Cold Start</a:t>
            </a:r>
            <a:endParaRPr lang="en-US" sz="2800" dirty="0" smtClean="0">
              <a:solidFill>
                <a:schemeClr val="accent5">
                  <a:lumMod val="75000"/>
                </a:schemeClr>
              </a:solidFill>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57829"/>
            <a:ext cx="5549893"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8629" y="770944"/>
            <a:ext cx="3098800" cy="5909310"/>
          </a:xfrm>
          <a:prstGeom prst="rect">
            <a:avLst/>
          </a:prstGeom>
        </p:spPr>
        <p:txBody>
          <a:bodyPr wrap="square">
            <a:spAutoFit/>
          </a:bodyPr>
          <a:lstStyle/>
          <a:p>
            <a:pPr marL="342900" indent="-342900" algn="l">
              <a:buFont typeface="Wingdings" pitchFamily="2" charset="2"/>
              <a:buChar char="§"/>
            </a:pPr>
            <a:r>
              <a:rPr lang="en-US" sz="2000" dirty="0"/>
              <a:t>R1 adds the 10.1.0.0 network available through interface </a:t>
            </a:r>
            <a:r>
              <a:rPr lang="en-US" sz="2000" dirty="0" err="1"/>
              <a:t>FastEthernet</a:t>
            </a:r>
            <a:r>
              <a:rPr lang="en-US" sz="2000" dirty="0"/>
              <a:t> 0/0 and 10.2.0.0 is available through interface Serial 0/0/0.</a:t>
            </a:r>
          </a:p>
          <a:p>
            <a:pPr marL="342900" indent="-342900" algn="l">
              <a:buFont typeface="Wingdings" pitchFamily="2" charset="2"/>
              <a:buChar char="§"/>
            </a:pPr>
            <a:r>
              <a:rPr lang="en-US" sz="2000" dirty="0"/>
              <a:t>R2 adds the 10.2.0.0 network available through interface Serial 0/0/0 and </a:t>
            </a:r>
            <a:r>
              <a:rPr lang="en-US" sz="2000" dirty="0" smtClean="0"/>
              <a:t>10.3.0.0 </a:t>
            </a:r>
            <a:r>
              <a:rPr lang="en-US" sz="2000" dirty="0"/>
              <a:t>is available through interface Serial 0/0/1.</a:t>
            </a:r>
          </a:p>
          <a:p>
            <a:pPr marL="342900" indent="-342900" algn="l">
              <a:buFont typeface="Wingdings" pitchFamily="2" charset="2"/>
              <a:buChar char="§"/>
            </a:pPr>
            <a:r>
              <a:rPr lang="en-US" sz="2000" dirty="0"/>
              <a:t>R3 adds the </a:t>
            </a:r>
            <a:r>
              <a:rPr lang="en-US" sz="2000" dirty="0" smtClean="0"/>
              <a:t>10.3.0.0 </a:t>
            </a:r>
            <a:r>
              <a:rPr lang="en-US" sz="2000" dirty="0"/>
              <a:t>network available through interface Serial 0/0/1 and 10.4.0.0 is available through interface </a:t>
            </a:r>
            <a:r>
              <a:rPr lang="en-US" sz="2000" dirty="0" err="1"/>
              <a:t>FastEthernet</a:t>
            </a:r>
            <a:r>
              <a:rPr lang="en-US" sz="2000" dirty="0"/>
              <a:t> 0/0.</a:t>
            </a:r>
          </a:p>
        </p:txBody>
      </p:sp>
      <p:sp>
        <p:nvSpPr>
          <p:cNvPr id="4" name="TextBox 3"/>
          <p:cNvSpPr txBox="1"/>
          <p:nvPr/>
        </p:nvSpPr>
        <p:spPr>
          <a:xfrm>
            <a:off x="1335313" y="5085348"/>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93209910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878286" y="1351515"/>
            <a:ext cx="3098800" cy="5078313"/>
          </a:xfrm>
          <a:prstGeom prst="rect">
            <a:avLst/>
          </a:prstGeom>
        </p:spPr>
        <p:txBody>
          <a:bodyPr wrap="square">
            <a:spAutoFit/>
          </a:bodyPr>
          <a:lstStyle/>
          <a:p>
            <a:pPr algn="l"/>
            <a:r>
              <a:rPr lang="en-CA" sz="2000" dirty="0"/>
              <a:t>R1: </a:t>
            </a:r>
            <a:endParaRPr lang="en-US" sz="2000" dirty="0"/>
          </a:p>
          <a:p>
            <a:pPr marL="342900" lvl="0" indent="-342900" algn="l">
              <a:buFont typeface="Wingdings" pitchFamily="2" charset="2"/>
              <a:buChar char="§"/>
            </a:pPr>
            <a:r>
              <a:rPr lang="en-CA" sz="2000" dirty="0"/>
              <a:t>Sends an update about network 10.1.0.0 out the Serial0/0/0 </a:t>
            </a:r>
            <a:r>
              <a:rPr lang="en-CA" sz="2000" dirty="0" smtClean="0"/>
              <a:t>interface</a:t>
            </a:r>
            <a:endParaRPr lang="en-US" sz="2000" dirty="0"/>
          </a:p>
          <a:p>
            <a:pPr marL="342900" lvl="0" indent="-342900" algn="l">
              <a:buFont typeface="Wingdings" pitchFamily="2" charset="2"/>
              <a:buChar char="§"/>
            </a:pPr>
            <a:r>
              <a:rPr lang="en-CA" sz="2000" dirty="0" smtClean="0"/>
              <a:t>Sends </a:t>
            </a:r>
            <a:r>
              <a:rPr lang="en-CA" sz="2000" dirty="0"/>
              <a:t>an update about network 10.2.0.0 out the FastEthernet0/0 </a:t>
            </a:r>
            <a:r>
              <a:rPr lang="en-CA" sz="2000" dirty="0" smtClean="0"/>
              <a:t>interface</a:t>
            </a:r>
            <a:endParaRPr lang="en-US" sz="2000" dirty="0"/>
          </a:p>
          <a:p>
            <a:pPr marL="342900" lvl="0" indent="-342900" algn="l">
              <a:buFont typeface="Wingdings" pitchFamily="2" charset="2"/>
              <a:buChar char="§"/>
            </a:pPr>
            <a:r>
              <a:rPr lang="en-CA" sz="2000" dirty="0" smtClean="0"/>
              <a:t>Receives </a:t>
            </a:r>
            <a:r>
              <a:rPr lang="en-CA" sz="2000" dirty="0"/>
              <a:t>update from R2 about network 10.3.0.0 with a metric of </a:t>
            </a:r>
            <a:r>
              <a:rPr lang="en-CA" sz="2000" dirty="0" smtClean="0"/>
              <a:t>1</a:t>
            </a:r>
            <a:endParaRPr lang="en-US" sz="2000" dirty="0"/>
          </a:p>
          <a:p>
            <a:pPr marL="342900" lvl="0" indent="-342900" algn="l">
              <a:buFont typeface="Wingdings" pitchFamily="2" charset="2"/>
              <a:buChar char="§"/>
            </a:pPr>
            <a:r>
              <a:rPr lang="en-CA" sz="2000" dirty="0" smtClean="0"/>
              <a:t>Stores </a:t>
            </a:r>
            <a:r>
              <a:rPr lang="en-CA" sz="2000" dirty="0"/>
              <a:t>network 10.3.0.0 in the routing table with a metric of 1</a:t>
            </a:r>
            <a:endParaRPr lang="en-US" sz="2000" dirty="0"/>
          </a:p>
          <a:p>
            <a:pPr algn="l"/>
            <a:r>
              <a:rPr lang="en-CA" sz="2000" dirty="0"/>
              <a:t> </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030848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733143" y="1078098"/>
            <a:ext cx="3243943" cy="4856714"/>
          </a:xfrm>
          <a:prstGeom prst="rect">
            <a:avLst/>
          </a:prstGeom>
        </p:spPr>
        <p:txBody>
          <a:bodyPr wrap="square">
            <a:spAutoFit/>
          </a:bodyPr>
          <a:lstStyle/>
          <a:p>
            <a:pPr algn="l"/>
            <a:r>
              <a:rPr lang="en-CA" sz="2000" dirty="0" smtClean="0"/>
              <a:t>R2</a:t>
            </a:r>
            <a:r>
              <a:rPr lang="en-CA" sz="2000" dirty="0"/>
              <a:t>: </a:t>
            </a:r>
            <a:endParaRPr lang="en-US" sz="2000" dirty="0"/>
          </a:p>
          <a:p>
            <a:pPr marL="342900" lvl="0" indent="-342900" algn="l">
              <a:buFont typeface="Wingdings" pitchFamily="2" charset="2"/>
              <a:buChar char="§"/>
            </a:pPr>
            <a:r>
              <a:rPr lang="en-CA" sz="1800" dirty="0"/>
              <a:t>Sends an update about network 10.3.0.0 out the Serial 0/0/0 interface</a:t>
            </a:r>
            <a:endParaRPr lang="en-US" sz="1800" dirty="0"/>
          </a:p>
          <a:p>
            <a:pPr marL="342900" lvl="0" indent="-342900" algn="l">
              <a:buFont typeface="Wingdings" pitchFamily="2" charset="2"/>
              <a:buChar char="§"/>
            </a:pPr>
            <a:r>
              <a:rPr lang="en-CA" sz="1800" dirty="0"/>
              <a:t>Sends an update about network 10.2.0.0 out the Serial 0/0/1 interface</a:t>
            </a:r>
            <a:endParaRPr lang="en-US" sz="1800" dirty="0"/>
          </a:p>
          <a:p>
            <a:pPr marL="342900" lvl="0" indent="-342900" algn="l">
              <a:buFont typeface="Wingdings" pitchFamily="2" charset="2"/>
              <a:buChar char="§"/>
            </a:pPr>
            <a:r>
              <a:rPr lang="en-CA" sz="1800" dirty="0"/>
              <a:t>Receives an update from R1 about network 10.1.0.0 with a metric of 1</a:t>
            </a:r>
            <a:endParaRPr lang="en-US" sz="1800" dirty="0"/>
          </a:p>
          <a:p>
            <a:pPr marL="342900" lvl="0" indent="-342900" algn="l">
              <a:buFont typeface="Wingdings" pitchFamily="2" charset="2"/>
              <a:buChar char="§"/>
            </a:pPr>
            <a:r>
              <a:rPr lang="en-CA" sz="1800" dirty="0"/>
              <a:t>Stores network 10.1.0.0 in the routing table with a metric of 1</a:t>
            </a:r>
            <a:endParaRPr lang="en-US" sz="1800" dirty="0"/>
          </a:p>
          <a:p>
            <a:pPr marL="342900" lvl="0" indent="-342900" algn="l">
              <a:buFont typeface="Wingdings" pitchFamily="2" charset="2"/>
              <a:buChar char="§"/>
            </a:pPr>
            <a:r>
              <a:rPr lang="en-CA" sz="1800" dirty="0"/>
              <a:t>Receives an update from R3 about network 10.4.0.0 with a metric of 1</a:t>
            </a:r>
            <a:endParaRPr lang="en-US" sz="1800" dirty="0"/>
          </a:p>
          <a:p>
            <a:pPr marL="342900" lvl="0" indent="-342900" algn="l">
              <a:buFont typeface="Wingdings" pitchFamily="2" charset="2"/>
              <a:buChar char="§"/>
            </a:pPr>
            <a:r>
              <a:rPr lang="en-CA" sz="1800" dirty="0"/>
              <a:t>Stores network 10.4.0.0 in the routing table with a metric of </a:t>
            </a:r>
            <a:r>
              <a:rPr lang="en-CA" sz="1800" dirty="0" smtClean="0"/>
              <a:t>1</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149399310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747657" y="770944"/>
            <a:ext cx="3113315" cy="4801314"/>
          </a:xfrm>
          <a:prstGeom prst="rect">
            <a:avLst/>
          </a:prstGeom>
        </p:spPr>
        <p:txBody>
          <a:bodyPr wrap="square">
            <a:spAutoFit/>
          </a:bodyPr>
          <a:lstStyle/>
          <a:p>
            <a:pPr algn="l"/>
            <a:endParaRPr lang="en-US" sz="2000" dirty="0"/>
          </a:p>
          <a:p>
            <a:pPr algn="l"/>
            <a:r>
              <a:rPr lang="en-CA" sz="2000" dirty="0"/>
              <a:t>R3: </a:t>
            </a:r>
            <a:endParaRPr lang="en-US" sz="2000" dirty="0"/>
          </a:p>
          <a:p>
            <a:pPr marL="342900" lvl="0" indent="-342900" algn="l">
              <a:buFont typeface="Wingdings" pitchFamily="2" charset="2"/>
              <a:buChar char="§"/>
            </a:pPr>
            <a:r>
              <a:rPr lang="en-CA" sz="2000" dirty="0"/>
              <a:t>Sends an update about network 10.4.0.0 out the Serial 0/0/1 </a:t>
            </a:r>
            <a:r>
              <a:rPr lang="en-CA" sz="2000" dirty="0" smtClean="0"/>
              <a:t>interface</a:t>
            </a:r>
            <a:endParaRPr lang="en-US" sz="2000" dirty="0"/>
          </a:p>
          <a:p>
            <a:pPr marL="342900" lvl="0" indent="-342900" algn="l">
              <a:buFont typeface="Wingdings" pitchFamily="2" charset="2"/>
              <a:buChar char="§"/>
            </a:pPr>
            <a:r>
              <a:rPr lang="en-CA" sz="2000" dirty="0" smtClean="0"/>
              <a:t>Sends </a:t>
            </a:r>
            <a:r>
              <a:rPr lang="en-CA" sz="2000" dirty="0"/>
              <a:t>an update about network 10.3.0.0 out the </a:t>
            </a:r>
            <a:r>
              <a:rPr lang="en-CA" sz="2000" dirty="0" smtClean="0"/>
              <a:t>FastEthernet0/0</a:t>
            </a:r>
            <a:endParaRPr lang="en-US" sz="2000" dirty="0"/>
          </a:p>
          <a:p>
            <a:pPr marL="342900" lvl="0" indent="-342900" algn="l">
              <a:buFont typeface="Wingdings" pitchFamily="2" charset="2"/>
              <a:buChar char="§"/>
            </a:pPr>
            <a:r>
              <a:rPr lang="en-CA" sz="2000" dirty="0" smtClean="0"/>
              <a:t>Receives </a:t>
            </a:r>
            <a:r>
              <a:rPr lang="en-CA" sz="2000" dirty="0"/>
              <a:t>an update from R2 about network 10.2.0.0 with a metric of </a:t>
            </a:r>
            <a:r>
              <a:rPr lang="en-CA" sz="2000" dirty="0" smtClean="0"/>
              <a:t>1</a:t>
            </a:r>
            <a:endParaRPr lang="en-US" sz="2000" dirty="0"/>
          </a:p>
          <a:p>
            <a:pPr marL="342900" lvl="0" indent="-342900" algn="l">
              <a:buFont typeface="Wingdings" pitchFamily="2" charset="2"/>
              <a:buChar char="§"/>
            </a:pPr>
            <a:r>
              <a:rPr lang="en-CA" sz="2000" dirty="0" smtClean="0"/>
              <a:t>Stores </a:t>
            </a:r>
            <a:r>
              <a:rPr lang="en-CA" sz="2000" dirty="0"/>
              <a:t>network 10.2.0.0 in the routing table with a metric of 1</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82049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28" y="1814862"/>
            <a:ext cx="5682743"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733141" y="1430118"/>
            <a:ext cx="3410857" cy="5355312"/>
          </a:xfrm>
          <a:prstGeom prst="rect">
            <a:avLst/>
          </a:prstGeom>
        </p:spPr>
        <p:txBody>
          <a:bodyPr wrap="square">
            <a:spAutoFit/>
          </a:bodyPr>
          <a:lstStyle/>
          <a:p>
            <a:pPr algn="l"/>
            <a:r>
              <a:rPr lang="en-US" sz="2000" dirty="0"/>
              <a:t>R1:</a:t>
            </a:r>
          </a:p>
          <a:p>
            <a:pPr marL="342900" indent="-342900" algn="l">
              <a:buFont typeface="Wingdings" pitchFamily="2" charset="2"/>
              <a:buChar char="§"/>
            </a:pPr>
            <a:r>
              <a:rPr lang="en-US" sz="1800" dirty="0"/>
              <a:t>Sends an update about network 10. 1. 0. 0 out the Serial 0/0/0 interface</a:t>
            </a:r>
          </a:p>
          <a:p>
            <a:pPr marL="342900" indent="-342900" algn="l">
              <a:buFont typeface="Wingdings" pitchFamily="2" charset="2"/>
              <a:buChar char="§"/>
            </a:pPr>
            <a:r>
              <a:rPr lang="en-US" sz="1800" dirty="0"/>
              <a:t>Sends an update about networks 10. 2. 0. 0 and 10. 3. 0. 0 out the FastEthernet0/0 interface</a:t>
            </a:r>
          </a:p>
          <a:p>
            <a:pPr marL="342900" indent="-342900" algn="l">
              <a:buFont typeface="Wingdings" pitchFamily="2" charset="2"/>
              <a:buChar char="§"/>
            </a:pPr>
            <a:r>
              <a:rPr lang="en-US" sz="1800" dirty="0"/>
              <a:t>Receives an update from R2 about network 10. 4. 0. 0 with a metric of 2</a:t>
            </a:r>
          </a:p>
          <a:p>
            <a:pPr marL="342900" indent="-342900" algn="l">
              <a:buFont typeface="Wingdings" pitchFamily="2" charset="2"/>
              <a:buChar char="§"/>
            </a:pPr>
            <a:r>
              <a:rPr lang="en-US" sz="1800" dirty="0"/>
              <a:t>Stores network 10. 4. 0. 0 in the routing table with a metric of 2</a:t>
            </a:r>
          </a:p>
          <a:p>
            <a:pPr marL="342900" indent="-342900" algn="l">
              <a:buFont typeface="Wingdings" pitchFamily="2" charset="2"/>
              <a:buChar char="§"/>
            </a:pPr>
            <a:r>
              <a:rPr lang="en-US" sz="1800" dirty="0"/>
              <a:t>Same update from R2 contains information about network 10. 3. 0. 0 with a metric of 1. There is no change; therefore, the routing information remains the </a:t>
            </a:r>
            <a:r>
              <a:rPr lang="en-US" sz="1800" dirty="0" smtClean="0"/>
              <a:t>same</a:t>
            </a:r>
            <a:endParaRPr lang="en-US" sz="1800" dirty="0"/>
          </a:p>
        </p:txBody>
      </p:sp>
      <p:sp>
        <p:nvSpPr>
          <p:cNvPr id="4" name="TextBox 3"/>
          <p:cNvSpPr txBox="1"/>
          <p:nvPr/>
        </p:nvSpPr>
        <p:spPr>
          <a:xfrm>
            <a:off x="1016114" y="5722446"/>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269805708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718629" y="1488041"/>
            <a:ext cx="3425371" cy="5355312"/>
          </a:xfrm>
          <a:prstGeom prst="rect">
            <a:avLst/>
          </a:prstGeom>
        </p:spPr>
        <p:txBody>
          <a:bodyPr wrap="square">
            <a:spAutoFit/>
          </a:bodyPr>
          <a:lstStyle/>
          <a:p>
            <a:pPr algn="l"/>
            <a:r>
              <a:rPr lang="en-US" sz="2000" dirty="0" smtClean="0"/>
              <a:t>R2</a:t>
            </a:r>
            <a:r>
              <a:rPr lang="en-US" sz="2000" dirty="0"/>
              <a:t>:</a:t>
            </a:r>
          </a:p>
          <a:p>
            <a:pPr marL="342900" indent="-342900" algn="l">
              <a:buFont typeface="Wingdings" pitchFamily="2" charset="2"/>
              <a:buChar char="§"/>
            </a:pPr>
            <a:r>
              <a:rPr lang="en-US" sz="1800" dirty="0"/>
              <a:t>Sends an update about networks 10. 3. 0. 0 and 10. 4. 0. 0 out of Serial 0/0/0 interface</a:t>
            </a:r>
          </a:p>
          <a:p>
            <a:pPr marL="342900" indent="-342900" algn="l">
              <a:buFont typeface="Wingdings" pitchFamily="2" charset="2"/>
              <a:buChar char="§"/>
            </a:pPr>
            <a:r>
              <a:rPr lang="en-US" sz="1800" dirty="0"/>
              <a:t>Sends an update about networks 10. 1. 0. 0 and 10. 2. 0. 0 out of Serial 0/0/1 interface</a:t>
            </a:r>
          </a:p>
          <a:p>
            <a:pPr marL="342900" indent="-342900" algn="l">
              <a:buFont typeface="Wingdings" pitchFamily="2" charset="2"/>
              <a:buChar char="§"/>
            </a:pPr>
            <a:r>
              <a:rPr lang="en-US" sz="1800" dirty="0"/>
              <a:t>Receives an update from R1 about network 10. 1. 0. 0. There is no change; therefore, the routing information remains the same.</a:t>
            </a:r>
          </a:p>
          <a:p>
            <a:pPr marL="342900" indent="-342900" algn="l">
              <a:buFont typeface="Wingdings" pitchFamily="2" charset="2"/>
              <a:buChar char="§"/>
            </a:pPr>
            <a:r>
              <a:rPr lang="en-US" sz="1800" dirty="0"/>
              <a:t>Receives an update from R3 about network 10. 4. 0. 0. There is no change; therefore, the routing information remains the same</a:t>
            </a:r>
            <a:r>
              <a:rPr lang="en-US" sz="1800" dirty="0" smtClean="0"/>
              <a:t>.</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16" y="1656863"/>
            <a:ext cx="5603678" cy="385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23824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842000" y="1542229"/>
            <a:ext cx="3302000" cy="5355312"/>
          </a:xfrm>
          <a:prstGeom prst="rect">
            <a:avLst/>
          </a:prstGeom>
        </p:spPr>
        <p:txBody>
          <a:bodyPr wrap="square">
            <a:spAutoFit/>
          </a:bodyPr>
          <a:lstStyle/>
          <a:p>
            <a:pPr algn="l"/>
            <a:r>
              <a:rPr lang="en-US" sz="2000" dirty="0" smtClean="0"/>
              <a:t>R3</a:t>
            </a:r>
            <a:r>
              <a:rPr lang="en-US" sz="2000" dirty="0"/>
              <a:t>:</a:t>
            </a:r>
          </a:p>
          <a:p>
            <a:pPr marL="342900" indent="-342900" algn="l">
              <a:buFont typeface="Wingdings" pitchFamily="2" charset="2"/>
              <a:buChar char="§"/>
            </a:pPr>
            <a:r>
              <a:rPr lang="en-US" sz="1800" dirty="0"/>
              <a:t>Sends an update about network 10. 4. 0. 0 out the Serial 0/0/1 interface</a:t>
            </a:r>
          </a:p>
          <a:p>
            <a:pPr marL="342900" indent="-342900" algn="l">
              <a:buFont typeface="Wingdings" pitchFamily="2" charset="2"/>
              <a:buChar char="§"/>
            </a:pPr>
            <a:r>
              <a:rPr lang="en-US" sz="1800" dirty="0"/>
              <a:t>Sends an update about networks 10. 2. 0. 0 and 10. 3. 0. 0 out the FastEthernet0/0 interface</a:t>
            </a:r>
          </a:p>
          <a:p>
            <a:pPr marL="342900" indent="-342900" algn="l">
              <a:buFont typeface="Wingdings" pitchFamily="2" charset="2"/>
              <a:buChar char="§"/>
            </a:pPr>
            <a:r>
              <a:rPr lang="en-US" sz="1800" dirty="0"/>
              <a:t>Receives an update from R2 about network 10. 1. 0. 0 with a metric of 2</a:t>
            </a:r>
          </a:p>
          <a:p>
            <a:pPr marL="342900" indent="-342900" algn="l">
              <a:buFont typeface="Wingdings" pitchFamily="2" charset="2"/>
              <a:buChar char="§"/>
            </a:pPr>
            <a:r>
              <a:rPr lang="en-US" sz="1800" dirty="0"/>
              <a:t>Stores network 10. 1. 0. 0 in the routing table with a metric of 2</a:t>
            </a:r>
          </a:p>
          <a:p>
            <a:pPr marL="342900" indent="-342900" algn="l">
              <a:buFont typeface="Wingdings" pitchFamily="2" charset="2"/>
              <a:buChar char="§"/>
            </a:pPr>
            <a:r>
              <a:rPr lang="en-US" sz="1800" dirty="0"/>
              <a:t>Same update from R2 contains information about network 10. 2. 0. 0 with a metric of 1. There is no change; therefore, the routing information remains the same.</a:t>
            </a:r>
          </a:p>
        </p:txBody>
      </p:sp>
      <p:sp>
        <p:nvSpPr>
          <p:cNvPr id="4" name="TextBox 3"/>
          <p:cNvSpPr txBox="1"/>
          <p:nvPr/>
        </p:nvSpPr>
        <p:spPr>
          <a:xfrm>
            <a:off x="1229972" y="5504731"/>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1629314"/>
            <a:ext cx="5421312" cy="372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97555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Achieving Convergence</a:t>
            </a:r>
            <a:endParaRPr lang="en-US" sz="2800" dirty="0" smtClean="0">
              <a:solidFill>
                <a:schemeClr val="accent5">
                  <a:lumMod val="75000"/>
                </a:schemeClr>
              </a:solidFill>
              <a:cs typeface="Arial" pitchFamily="34" charset="0"/>
            </a:endParaRPr>
          </a:p>
        </p:txBody>
      </p:sp>
      <p:sp>
        <p:nvSpPr>
          <p:cNvPr id="3" name="Rectangle 2"/>
          <p:cNvSpPr/>
          <p:nvPr/>
        </p:nvSpPr>
        <p:spPr>
          <a:xfrm>
            <a:off x="377371" y="1745429"/>
            <a:ext cx="8360229" cy="5078313"/>
          </a:xfrm>
          <a:prstGeom prst="rect">
            <a:avLst/>
          </a:prstGeom>
        </p:spPr>
        <p:txBody>
          <a:bodyPr wrap="square">
            <a:spAutoFit/>
          </a:bodyPr>
          <a:lstStyle/>
          <a:p>
            <a:pPr marL="342900" indent="-342900" algn="l">
              <a:buFont typeface="Wingdings" pitchFamily="2" charset="2"/>
              <a:buChar char="§"/>
            </a:pPr>
            <a:r>
              <a:rPr lang="en-CA" sz="2000" dirty="0" smtClean="0"/>
              <a:t>Network converged </a:t>
            </a:r>
            <a:r>
              <a:rPr lang="en-CA" sz="2000" dirty="0"/>
              <a:t>when all routers have complete and accurate information about the entire </a:t>
            </a:r>
            <a:r>
              <a:rPr lang="en-CA" sz="2000" dirty="0" smtClean="0"/>
              <a:t>network.</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Convergence </a:t>
            </a:r>
            <a:r>
              <a:rPr lang="en-CA" sz="2000" dirty="0"/>
              <a:t>time is the time it takes routers to share information, calculate best paths, and update their routing </a:t>
            </a:r>
            <a:r>
              <a:rPr lang="en-CA" sz="2000" dirty="0" smtClean="0"/>
              <a:t>tables.</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A </a:t>
            </a:r>
            <a:r>
              <a:rPr lang="en-CA" sz="2000" dirty="0"/>
              <a:t>network is not completely operable until the network has </a:t>
            </a:r>
            <a:r>
              <a:rPr lang="en-CA" sz="2000" dirty="0" smtClean="0"/>
              <a:t>converged.</a:t>
            </a:r>
            <a:endParaRPr lang="en-US" sz="2000" dirty="0"/>
          </a:p>
          <a:p>
            <a:pPr algn="l"/>
            <a:r>
              <a:rPr lang="en-CA" sz="2000" dirty="0"/>
              <a:t> </a:t>
            </a:r>
            <a:endParaRPr lang="en-US" sz="2000" dirty="0"/>
          </a:p>
          <a:p>
            <a:pPr marL="342900" indent="-342900" algn="l">
              <a:buFont typeface="Wingdings" pitchFamily="2" charset="2"/>
              <a:buChar char="§"/>
            </a:pPr>
            <a:r>
              <a:rPr lang="en-CA" sz="2000" dirty="0"/>
              <a:t>Convergence properties include the speed of propagation of routing information and the calculation of optimal paths. The speed of propagation refers to the amount of time it takes for routers within the network to forward routing information.  </a:t>
            </a:r>
            <a:endParaRPr lang="en-US" sz="2000" dirty="0"/>
          </a:p>
          <a:p>
            <a:pPr marL="342900" indent="-342900" algn="l">
              <a:buFont typeface="Wingdings" pitchFamily="2" charset="2"/>
              <a:buChar char="§"/>
            </a:pPr>
            <a:endParaRPr lang="en-CA" sz="2000" dirty="0" smtClean="0"/>
          </a:p>
          <a:p>
            <a:pPr marL="342900" indent="-342900" algn="l">
              <a:buFont typeface="Wingdings" pitchFamily="2" charset="2"/>
              <a:buChar char="§"/>
            </a:pPr>
            <a:r>
              <a:rPr lang="en-CA" sz="2000" dirty="0" smtClean="0"/>
              <a:t>Generally</a:t>
            </a:r>
            <a:r>
              <a:rPr lang="en-CA" sz="2000" dirty="0"/>
              <a:t>, older protocols, such as RIP, are slow to converge, whereas modern protocols, such as EIGRP and OSPF, converge more quickly.  </a:t>
            </a:r>
            <a:endParaRPr lang="en-US" sz="2000" dirty="0"/>
          </a:p>
          <a:p>
            <a:pPr algn="l"/>
            <a:r>
              <a:rPr lang="en-CA" sz="2000" dirty="0"/>
              <a:t> </a:t>
            </a:r>
            <a:endParaRPr lang="en-US" sz="2000" dirty="0"/>
          </a:p>
        </p:txBody>
      </p:sp>
    </p:spTree>
    <p:extLst>
      <p:ext uri="{BB962C8B-B14F-4D97-AF65-F5344CB8AC3E}">
        <p14:creationId xmlns:p14="http://schemas.microsoft.com/office/powerpoint/2010/main" val="63489555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9187" y="236483"/>
            <a:ext cx="8801100" cy="838200"/>
          </a:xfrm>
        </p:spPr>
        <p:txBody>
          <a:bodyPr/>
          <a:lstStyle/>
          <a:p>
            <a:pPr eaLnBrk="1" hangingPunct="1"/>
            <a:r>
              <a:rPr lang="uk-UA" sz="2800" dirty="0" smtClean="0"/>
              <a:t>Розвиток протоколів динамічної маршрутизації</a:t>
            </a:r>
            <a:endParaRPr lang="en-US" altLang="uk-UA" sz="2800" dirty="0" smtClean="0"/>
          </a:p>
        </p:txBody>
      </p:sp>
      <p:sp>
        <p:nvSpPr>
          <p:cNvPr id="7171" name="Rectangle 3"/>
          <p:cNvSpPr>
            <a:spLocks noGrp="1" noChangeArrowheads="1"/>
          </p:cNvSpPr>
          <p:nvPr>
            <p:ph type="body" idx="1"/>
          </p:nvPr>
        </p:nvSpPr>
        <p:spPr>
          <a:xfrm>
            <a:off x="655638" y="1103586"/>
            <a:ext cx="7940675" cy="5365477"/>
          </a:xfrm>
        </p:spPr>
        <p:txBody>
          <a:bodyPr/>
          <a:lstStyle/>
          <a:p>
            <a:r>
              <a:rPr lang="uk-UA" dirty="0" smtClean="0"/>
              <a:t>Протоколи динамічної маршрутизації використовуються в мережах з кінця 1980-х</a:t>
            </a:r>
          </a:p>
          <a:p>
            <a:endParaRPr lang="en-US" altLang="uk-UA" dirty="0" smtClean="0"/>
          </a:p>
          <a:p>
            <a:pPr lvl="1"/>
            <a:endParaRPr lang="en-US" altLang="uk-UA" dirty="0" smtClean="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1885950"/>
            <a:ext cx="722947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156314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Routing Protocols</a:t>
            </a:r>
            <a:br>
              <a:rPr lang="en-US" sz="1800" dirty="0" smtClean="0"/>
            </a:br>
            <a:r>
              <a:rPr lang="en-US" sz="2800" dirty="0" smtClean="0"/>
              <a:t>Classifying Routing Protocols</a:t>
            </a:r>
            <a:endParaRPr lang="en-US" sz="2800"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1436234"/>
            <a:ext cx="6139542" cy="516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67041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a:t>IGP and EGP Routing Protocols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2133"/>
            <a:ext cx="6540500" cy="452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3" y="1640114"/>
            <a:ext cx="2873828" cy="5078313"/>
          </a:xfrm>
          <a:prstGeom prst="rect">
            <a:avLst/>
          </a:prstGeom>
          <a:noFill/>
        </p:spPr>
        <p:txBody>
          <a:bodyPr wrap="square" rtlCol="0">
            <a:spAutoFit/>
          </a:bodyPr>
          <a:lstStyle/>
          <a:p>
            <a:pPr algn="l"/>
            <a:r>
              <a:rPr lang="en-US" b="1" dirty="0"/>
              <a:t>Interior Gateway Protocols (IGP) </a:t>
            </a:r>
            <a:r>
              <a:rPr lang="en-US" dirty="0"/>
              <a:t>- </a:t>
            </a:r>
            <a:endParaRPr lang="en-US" dirty="0" smtClean="0"/>
          </a:p>
          <a:p>
            <a:pPr marL="342900" indent="-342900" algn="l">
              <a:buFont typeface="Wingdings" pitchFamily="2" charset="2"/>
              <a:buChar char="§"/>
            </a:pPr>
            <a:r>
              <a:rPr lang="en-US" dirty="0" smtClean="0"/>
              <a:t>Used </a:t>
            </a:r>
            <a:r>
              <a:rPr lang="en-US" dirty="0"/>
              <a:t>for routing within an </a:t>
            </a:r>
            <a:r>
              <a:rPr lang="en-US" dirty="0" smtClean="0"/>
              <a:t>AS</a:t>
            </a:r>
          </a:p>
          <a:p>
            <a:pPr marL="342900" indent="-342900" algn="l">
              <a:buFont typeface="Wingdings" pitchFamily="2" charset="2"/>
              <a:buChar char="§"/>
            </a:pPr>
            <a:r>
              <a:rPr lang="en-US" dirty="0" smtClean="0"/>
              <a:t>Include </a:t>
            </a:r>
            <a:r>
              <a:rPr lang="en-US" dirty="0"/>
              <a:t>RIP, EIGRP, OSPF, and </a:t>
            </a:r>
            <a:r>
              <a:rPr lang="en-US" dirty="0" smtClean="0"/>
              <a:t>IS-IS</a:t>
            </a:r>
            <a:endParaRPr lang="en-US" dirty="0"/>
          </a:p>
          <a:p>
            <a:pPr algn="l"/>
            <a:r>
              <a:rPr lang="en-US" b="1" dirty="0"/>
              <a:t>Exterior Gateway Protocols (EGP) </a:t>
            </a:r>
            <a:r>
              <a:rPr lang="en-US" dirty="0"/>
              <a:t>- </a:t>
            </a:r>
            <a:endParaRPr lang="en-US" dirty="0" smtClean="0"/>
          </a:p>
          <a:p>
            <a:pPr marL="342900" indent="-342900" algn="l">
              <a:buFont typeface="Wingdings" pitchFamily="2" charset="2"/>
              <a:buChar char="§"/>
            </a:pPr>
            <a:r>
              <a:rPr lang="en-US" dirty="0" smtClean="0"/>
              <a:t>Used </a:t>
            </a:r>
            <a:r>
              <a:rPr lang="en-US" dirty="0"/>
              <a:t>for routing between </a:t>
            </a:r>
            <a:r>
              <a:rPr lang="en-US" dirty="0" smtClean="0"/>
              <a:t>AS</a:t>
            </a:r>
          </a:p>
          <a:p>
            <a:pPr marL="342900" indent="-342900" algn="l">
              <a:buFont typeface="Wingdings" pitchFamily="2" charset="2"/>
              <a:buChar char="§"/>
            </a:pPr>
            <a:r>
              <a:rPr lang="en-US" dirty="0"/>
              <a:t>O</a:t>
            </a:r>
            <a:r>
              <a:rPr lang="en-US" dirty="0" smtClean="0"/>
              <a:t>fficial </a:t>
            </a:r>
            <a:r>
              <a:rPr lang="en-US" dirty="0"/>
              <a:t>routing protocol used by the </a:t>
            </a:r>
            <a:r>
              <a:rPr lang="en-US" dirty="0" smtClean="0"/>
              <a:t>Internet</a:t>
            </a:r>
            <a:endParaRPr lang="en-US" dirty="0"/>
          </a:p>
          <a:p>
            <a:pPr algn="l"/>
            <a:endParaRPr lang="en-US" dirty="0"/>
          </a:p>
        </p:txBody>
      </p:sp>
    </p:spTree>
    <p:extLst>
      <p:ext uri="{BB962C8B-B14F-4D97-AF65-F5344CB8AC3E}">
        <p14:creationId xmlns:p14="http://schemas.microsoft.com/office/powerpoint/2010/main" val="112981899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marL="609600" indent="-609600" eaLnBrk="1" hangingPunct="1"/>
            <a:r>
              <a:rPr lang="uk-UA" altLang="ja-JP" smtClean="0"/>
              <a:t>Динамічна маршрутизація</a:t>
            </a:r>
            <a:endParaRPr lang="en-US" altLang="uk-UA" smtClean="0"/>
          </a:p>
        </p:txBody>
      </p:sp>
      <p:sp>
        <p:nvSpPr>
          <p:cNvPr id="22531" name="Rectangle 3"/>
          <p:cNvSpPr>
            <a:spLocks noGrp="1" noChangeArrowheads="1"/>
          </p:cNvSpPr>
          <p:nvPr>
            <p:ph type="body" idx="1"/>
          </p:nvPr>
        </p:nvSpPr>
        <p:spPr>
          <a:xfrm>
            <a:off x="646113" y="1527175"/>
            <a:ext cx="7940675" cy="5076825"/>
          </a:xfrm>
        </p:spPr>
        <p:txBody>
          <a:bodyPr/>
          <a:lstStyle/>
          <a:p>
            <a:r>
              <a:rPr lang="uk-UA" altLang="uk-UA" smtClean="0"/>
              <a:t>Потреба використання динамічної маршрутизації</a:t>
            </a:r>
            <a:endParaRPr lang="en-US" altLang="uk-UA" smtClean="0"/>
          </a:p>
          <a:p>
            <a:pPr>
              <a:buFont typeface="Symbol" pitchFamily="18" charset="2"/>
              <a:buNone/>
            </a:pPr>
            <a:endParaRPr lang="en-US" altLang="uk-UA" smtClean="0"/>
          </a:p>
          <a:p>
            <a:pPr>
              <a:buFont typeface="Symbol" pitchFamily="18" charset="2"/>
              <a:buChar char=""/>
            </a:pPr>
            <a:endParaRPr lang="en-US" altLang="uk-UA" smtClean="0"/>
          </a:p>
        </p:txBody>
      </p:sp>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2127250"/>
            <a:ext cx="67992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296724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609600" indent="-609600" eaLnBrk="1" hangingPunct="1"/>
            <a:r>
              <a:rPr lang="uk-UA" altLang="ja-JP" smtClean="0"/>
              <a:t>Динамічна маршрутизація</a:t>
            </a:r>
            <a:endParaRPr lang="en-US" altLang="uk-UA" smtClean="0"/>
          </a:p>
        </p:txBody>
      </p:sp>
      <p:sp>
        <p:nvSpPr>
          <p:cNvPr id="23555" name="Rectangle 3"/>
          <p:cNvSpPr>
            <a:spLocks noGrp="1" noChangeArrowheads="1"/>
          </p:cNvSpPr>
          <p:nvPr>
            <p:ph type="body" idx="1"/>
          </p:nvPr>
        </p:nvSpPr>
        <p:spPr>
          <a:xfrm>
            <a:off x="646113" y="1308100"/>
            <a:ext cx="7940675" cy="5295900"/>
          </a:xfrm>
        </p:spPr>
        <p:txBody>
          <a:bodyPr/>
          <a:lstStyle/>
          <a:p>
            <a:r>
              <a:rPr lang="uk-UA" altLang="uk-UA" smtClean="0"/>
              <a:t>Зростання </a:t>
            </a:r>
            <a:r>
              <a:rPr lang="en-US" altLang="uk-UA" smtClean="0"/>
              <a:t>BGP </a:t>
            </a:r>
            <a:r>
              <a:rPr lang="uk-UA" altLang="uk-UA" smtClean="0"/>
              <a:t>таблиці 199</a:t>
            </a:r>
            <a:r>
              <a:rPr lang="en-US" altLang="uk-UA" smtClean="0"/>
              <a:t>0</a:t>
            </a:r>
            <a:r>
              <a:rPr lang="uk-UA" altLang="uk-UA" smtClean="0"/>
              <a:t>-2013</a:t>
            </a:r>
            <a:endParaRPr lang="en-US" altLang="uk-UA" smtClean="0"/>
          </a:p>
          <a:p>
            <a:pPr>
              <a:buFont typeface="Symbol" pitchFamily="18" charset="2"/>
              <a:buNone/>
            </a:pPr>
            <a:endParaRPr lang="en-US" altLang="uk-UA" smtClean="0"/>
          </a:p>
          <a:p>
            <a:pPr>
              <a:buFont typeface="Symbol" pitchFamily="18" charset="2"/>
              <a:buChar char=""/>
            </a:pPr>
            <a:endParaRPr lang="en-US" altLang="uk-UA" smtClean="0"/>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8150"/>
            <a:ext cx="816610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spTree>
    <p:extLst>
      <p:ext uri="{BB962C8B-B14F-4D97-AF65-F5344CB8AC3E}">
        <p14:creationId xmlns:p14="http://schemas.microsoft.com/office/powerpoint/2010/main" val="3231548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marL="609600" indent="-609600" eaLnBrk="1" hangingPunct="1"/>
            <a:r>
              <a:rPr lang="uk-UA" altLang="ja-JP" smtClean="0"/>
              <a:t>Динамічна маршрутизація</a:t>
            </a:r>
            <a:endParaRPr lang="en-US" altLang="uk-UA" smtClean="0"/>
          </a:p>
        </p:txBody>
      </p:sp>
      <p:sp>
        <p:nvSpPr>
          <p:cNvPr id="24579" name="Rectangle 3"/>
          <p:cNvSpPr>
            <a:spLocks noGrp="1" noChangeArrowheads="1"/>
          </p:cNvSpPr>
          <p:nvPr>
            <p:ph type="body" idx="1"/>
          </p:nvPr>
        </p:nvSpPr>
        <p:spPr>
          <a:xfrm>
            <a:off x="646113" y="1527175"/>
            <a:ext cx="7940675" cy="5076825"/>
          </a:xfrm>
        </p:spPr>
        <p:txBody>
          <a:bodyPr/>
          <a:lstStyle/>
          <a:p>
            <a:r>
              <a:rPr lang="en-US" altLang="uk-UA" smtClean="0"/>
              <a:t>bgpPeeringMap</a:t>
            </a:r>
            <a:r>
              <a:rPr lang="uk-UA" altLang="uk-UA" smtClean="0"/>
              <a:t> </a:t>
            </a:r>
            <a:r>
              <a:rPr lang="en-US" altLang="uk-UA" smtClean="0"/>
              <a:t> </a:t>
            </a:r>
            <a:r>
              <a:rPr lang="uk-UA" altLang="uk-UA" smtClean="0"/>
              <a:t>201</a:t>
            </a:r>
            <a:r>
              <a:rPr lang="en-US" altLang="uk-UA" smtClean="0"/>
              <a:t>1</a:t>
            </a:r>
          </a:p>
          <a:p>
            <a:pPr>
              <a:buFont typeface="Symbol" pitchFamily="18" charset="2"/>
              <a:buNone/>
            </a:pPr>
            <a:endParaRPr lang="en-US" altLang="uk-UA" smtClean="0"/>
          </a:p>
          <a:p>
            <a:pPr>
              <a:buFont typeface="Symbol" pitchFamily="18" charset="2"/>
              <a:buChar char=""/>
            </a:pPr>
            <a:endParaRPr lang="en-US" altLang="uk-UA" smtClean="0"/>
          </a:p>
        </p:txBody>
      </p:sp>
      <p:pic>
        <p:nvPicPr>
          <p:cNvPr id="245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2171700"/>
            <a:ext cx="7929562"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spTree>
    <p:extLst>
      <p:ext uri="{BB962C8B-B14F-4D97-AF65-F5344CB8AC3E}">
        <p14:creationId xmlns:p14="http://schemas.microsoft.com/office/powerpoint/2010/main" val="4251445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609600" indent="-609600" eaLnBrk="1" hangingPunct="1"/>
            <a:r>
              <a:rPr lang="uk-UA" altLang="ja-JP" smtClean="0"/>
              <a:t>Динамічна маршрутизація</a:t>
            </a:r>
            <a:endParaRPr lang="en-US" altLang="uk-UA" smtClean="0"/>
          </a:p>
        </p:txBody>
      </p:sp>
      <p:sp>
        <p:nvSpPr>
          <p:cNvPr id="25603" name="Rectangle 3"/>
          <p:cNvSpPr>
            <a:spLocks noGrp="1" noChangeArrowheads="1"/>
          </p:cNvSpPr>
          <p:nvPr>
            <p:ph type="body" idx="1"/>
          </p:nvPr>
        </p:nvSpPr>
        <p:spPr>
          <a:xfrm>
            <a:off x="646113" y="1527175"/>
            <a:ext cx="7940675" cy="5076825"/>
          </a:xfrm>
        </p:spPr>
        <p:txBody>
          <a:bodyPr/>
          <a:lstStyle/>
          <a:p>
            <a:r>
              <a:rPr lang="en-US" altLang="uk-UA" smtClean="0"/>
              <a:t>TeliaSonera				AT&amp;T</a:t>
            </a:r>
          </a:p>
          <a:p>
            <a:pPr>
              <a:buFont typeface="Symbol" pitchFamily="18" charset="2"/>
              <a:buNone/>
            </a:pPr>
            <a:endParaRPr lang="en-US" altLang="uk-UA" smtClean="0"/>
          </a:p>
          <a:p>
            <a:pPr>
              <a:buFont typeface="Symbol" pitchFamily="18" charset="2"/>
              <a:buChar char=""/>
            </a:pPr>
            <a:endParaRPr lang="en-US" altLang="uk-UA" smtClean="0"/>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5" y="1535113"/>
            <a:ext cx="2819400"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pic>
        <p:nvPicPr>
          <p:cNvPr id="2560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588" y="1554163"/>
            <a:ext cx="2524125" cy="501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spTree>
    <p:extLst>
      <p:ext uri="{BB962C8B-B14F-4D97-AF65-F5344CB8AC3E}">
        <p14:creationId xmlns:p14="http://schemas.microsoft.com/office/powerpoint/2010/main" val="4114085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marL="609600" indent="-609600" eaLnBrk="1" hangingPunct="1"/>
            <a:r>
              <a:rPr lang="uk-UA" altLang="ja-JP" smtClean="0"/>
              <a:t>Динамічна маршрутизація</a:t>
            </a:r>
            <a:endParaRPr lang="en-US" altLang="uk-UA" smtClean="0"/>
          </a:p>
        </p:txBody>
      </p:sp>
      <p:sp>
        <p:nvSpPr>
          <p:cNvPr id="26627" name="Rectangle 3"/>
          <p:cNvSpPr>
            <a:spLocks noGrp="1" noChangeArrowheads="1"/>
          </p:cNvSpPr>
          <p:nvPr>
            <p:ph type="body" idx="1"/>
          </p:nvPr>
        </p:nvSpPr>
        <p:spPr>
          <a:xfrm>
            <a:off x="646113" y="1527175"/>
            <a:ext cx="7940675" cy="5076825"/>
          </a:xfrm>
        </p:spPr>
        <p:txBody>
          <a:bodyPr/>
          <a:lstStyle/>
          <a:p>
            <a:pPr>
              <a:buFont typeface="Symbol" pitchFamily="18" charset="2"/>
              <a:buNone/>
            </a:pPr>
            <a:endParaRPr lang="en-US" altLang="uk-UA" smtClean="0"/>
          </a:p>
          <a:p>
            <a:pPr>
              <a:buFont typeface="Symbol" pitchFamily="18" charset="2"/>
              <a:buChar char=""/>
            </a:pPr>
            <a:endParaRPr lang="en-US" altLang="uk-UA" smtClean="0"/>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1303338"/>
            <a:ext cx="7210425"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Lst>
        </p:spPr>
      </p:pic>
    </p:spTree>
    <p:extLst>
      <p:ext uri="{BB962C8B-B14F-4D97-AF65-F5344CB8AC3E}">
        <p14:creationId xmlns:p14="http://schemas.microsoft.com/office/powerpoint/2010/main" val="356405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6227"/>
            <a:ext cx="6001328" cy="328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Routing Protocols</a:t>
            </a:r>
            <a:endParaRPr lang="en-US" sz="2800" dirty="0"/>
          </a:p>
        </p:txBody>
      </p:sp>
      <p:sp>
        <p:nvSpPr>
          <p:cNvPr id="2" name="TextBox 1"/>
          <p:cNvSpPr txBox="1"/>
          <p:nvPr/>
        </p:nvSpPr>
        <p:spPr>
          <a:xfrm>
            <a:off x="5660571" y="1640113"/>
            <a:ext cx="3251200" cy="5078313"/>
          </a:xfrm>
          <a:prstGeom prst="rect">
            <a:avLst/>
          </a:prstGeom>
          <a:noFill/>
        </p:spPr>
        <p:txBody>
          <a:bodyPr wrap="square" rtlCol="0">
            <a:spAutoFit/>
          </a:bodyPr>
          <a:lstStyle/>
          <a:p>
            <a:pPr algn="l"/>
            <a:r>
              <a:rPr lang="en-US" dirty="0" smtClean="0"/>
              <a:t>Distance vector </a:t>
            </a:r>
            <a:r>
              <a:rPr lang="en-US" dirty="0"/>
              <a:t>IPv4 </a:t>
            </a:r>
            <a:r>
              <a:rPr lang="en-US" dirty="0" smtClean="0"/>
              <a:t>IGPs:</a:t>
            </a:r>
          </a:p>
          <a:p>
            <a:pPr marL="342900" indent="-342900" algn="l">
              <a:buFont typeface="Wingdings" pitchFamily="2" charset="2"/>
              <a:buChar char="§"/>
            </a:pPr>
            <a:r>
              <a:rPr lang="en-US" b="1" dirty="0" smtClean="0"/>
              <a:t>RIPv1</a:t>
            </a:r>
            <a:r>
              <a:rPr lang="en-US" b="1" dirty="0"/>
              <a:t> </a:t>
            </a:r>
            <a:r>
              <a:rPr lang="en-US" dirty="0"/>
              <a:t>- First generation legacy </a:t>
            </a:r>
            <a:r>
              <a:rPr lang="en-US" dirty="0" smtClean="0"/>
              <a:t>protocol</a:t>
            </a:r>
          </a:p>
          <a:p>
            <a:pPr marL="342900" indent="-342900" algn="l">
              <a:buFont typeface="Wingdings" pitchFamily="2" charset="2"/>
              <a:buChar char="§"/>
            </a:pPr>
            <a:r>
              <a:rPr lang="en-US" b="1" dirty="0" smtClean="0"/>
              <a:t>RIPv2</a:t>
            </a:r>
            <a:r>
              <a:rPr lang="en-US" b="1" dirty="0"/>
              <a:t> </a:t>
            </a:r>
            <a:r>
              <a:rPr lang="en-US" dirty="0"/>
              <a:t>- Simple distance vector routing </a:t>
            </a:r>
            <a:r>
              <a:rPr lang="en-US" dirty="0" smtClean="0"/>
              <a:t>protocol</a:t>
            </a:r>
          </a:p>
          <a:p>
            <a:pPr marL="342900" indent="-342900" algn="l">
              <a:buFont typeface="Wingdings" pitchFamily="2" charset="2"/>
              <a:buChar char="§"/>
            </a:pPr>
            <a:r>
              <a:rPr lang="en-US" b="1" dirty="0" smtClean="0"/>
              <a:t>IGRP</a:t>
            </a:r>
            <a:r>
              <a:rPr lang="en-US" b="1" dirty="0"/>
              <a:t> </a:t>
            </a:r>
            <a:r>
              <a:rPr lang="en-US" dirty="0"/>
              <a:t>- First generation Cisco proprietary protocol (</a:t>
            </a:r>
            <a:r>
              <a:rPr lang="en-US" dirty="0" smtClean="0"/>
              <a:t>obsolete)</a:t>
            </a:r>
          </a:p>
          <a:p>
            <a:pPr marL="342900" indent="-342900" algn="l">
              <a:buFont typeface="Wingdings" pitchFamily="2" charset="2"/>
              <a:buChar char="§"/>
            </a:pPr>
            <a:r>
              <a:rPr lang="en-US" b="1" dirty="0" smtClean="0"/>
              <a:t>EIGRP</a:t>
            </a:r>
            <a:r>
              <a:rPr lang="en-US" dirty="0"/>
              <a:t> </a:t>
            </a:r>
            <a:r>
              <a:rPr lang="en-US" dirty="0" smtClean="0"/>
              <a:t>- Advanced </a:t>
            </a:r>
            <a:r>
              <a:rPr lang="en-US" dirty="0"/>
              <a:t>version of distance vector </a:t>
            </a:r>
            <a:r>
              <a:rPr lang="en-US" dirty="0" smtClean="0"/>
              <a:t>routing</a:t>
            </a:r>
            <a:endParaRPr lang="en-US" dirty="0"/>
          </a:p>
        </p:txBody>
      </p:sp>
      <p:sp>
        <p:nvSpPr>
          <p:cNvPr id="3" name="TextBox 2"/>
          <p:cNvSpPr txBox="1"/>
          <p:nvPr/>
        </p:nvSpPr>
        <p:spPr>
          <a:xfrm>
            <a:off x="638629" y="5384798"/>
            <a:ext cx="4383314" cy="1089529"/>
          </a:xfrm>
          <a:prstGeom prst="rect">
            <a:avLst/>
          </a:prstGeom>
          <a:noFill/>
        </p:spPr>
        <p:txBody>
          <a:bodyPr wrap="square" rtlCol="0">
            <a:spAutoFit/>
          </a:bodyPr>
          <a:lstStyle/>
          <a:p>
            <a:r>
              <a:rPr lang="en-US" dirty="0" smtClean="0"/>
              <a:t>For R1, 172.16.3.0/24 is one hop away (distance) it can be reached through R2 (vector)</a:t>
            </a:r>
            <a:endParaRPr lang="en-US" dirty="0"/>
          </a:p>
        </p:txBody>
      </p:sp>
    </p:spTree>
    <p:extLst>
      <p:ext uri="{BB962C8B-B14F-4D97-AF65-F5344CB8AC3E}">
        <p14:creationId xmlns:p14="http://schemas.microsoft.com/office/powerpoint/2010/main" val="2223025939"/>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or Link-State Routing Protocols</a:t>
            </a:r>
            <a:endParaRPr lang="en-US" sz="2800" dirty="0"/>
          </a:p>
        </p:txBody>
      </p:sp>
      <p:sp>
        <p:nvSpPr>
          <p:cNvPr id="4" name="Rectangle 3"/>
          <p:cNvSpPr/>
          <p:nvPr/>
        </p:nvSpPr>
        <p:spPr>
          <a:xfrm>
            <a:off x="1973943" y="1872343"/>
            <a:ext cx="4884057" cy="1089529"/>
          </a:xfrm>
          <a:prstGeom prst="rect">
            <a:avLst/>
          </a:prstGeom>
          <a:ln w="12700">
            <a:solidFill>
              <a:schemeClr val="tx1"/>
            </a:solidFill>
          </a:ln>
        </p:spPr>
        <p:txBody>
          <a:bodyPr wrap="square">
            <a:spAutoFit/>
          </a:bodyPr>
          <a:lstStyle/>
          <a:p>
            <a:r>
              <a:rPr lang="en-US" dirty="0"/>
              <a:t>Distance vector protocols use routers as sign posts along the path to the final destination.</a:t>
            </a:r>
          </a:p>
        </p:txBody>
      </p:sp>
      <p:sp>
        <p:nvSpPr>
          <p:cNvPr id="5" name="Rectangle 4"/>
          <p:cNvSpPr/>
          <p:nvPr/>
        </p:nvSpPr>
        <p:spPr>
          <a:xfrm>
            <a:off x="928914" y="3441679"/>
            <a:ext cx="7358743" cy="2751522"/>
          </a:xfrm>
          <a:prstGeom prst="rect">
            <a:avLst/>
          </a:prstGeom>
          <a:ln w="12700">
            <a:solidFill>
              <a:schemeClr val="tx1"/>
            </a:solidFill>
          </a:ln>
        </p:spPr>
        <p:txBody>
          <a:bodyPr wrap="square">
            <a:spAutoFit/>
          </a:bodyPr>
          <a:lstStyle/>
          <a:p>
            <a:pPr algn="l"/>
            <a:r>
              <a:rPr lang="en-CA" dirty="0" smtClean="0"/>
              <a:t>A link-state </a:t>
            </a:r>
            <a:r>
              <a:rPr lang="en-CA" dirty="0"/>
              <a:t>routing protocol is like having a complete map of the network </a:t>
            </a:r>
            <a:r>
              <a:rPr lang="en-CA" dirty="0" smtClean="0"/>
              <a:t>topology. The </a:t>
            </a:r>
            <a:r>
              <a:rPr lang="en-CA" dirty="0"/>
              <a:t>sign posts along the way from source to destination are not necessary, because all link-state routers are using an identical map of the network.  A link-state router uses the link-state information to create a topology map and to select the best path to all destination networks in the topology.   </a:t>
            </a:r>
            <a:endParaRPr lang="en-US" dirty="0"/>
          </a:p>
        </p:txBody>
      </p:sp>
    </p:spTree>
    <p:extLst>
      <p:ext uri="{BB962C8B-B14F-4D97-AF65-F5344CB8AC3E}">
        <p14:creationId xmlns:p14="http://schemas.microsoft.com/office/powerpoint/2010/main" val="280848235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1" y="1733384"/>
            <a:ext cx="6183792" cy="466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Link-State Routing Protocols</a:t>
            </a:r>
            <a:endParaRPr lang="en-US" sz="2800" dirty="0"/>
          </a:p>
        </p:txBody>
      </p:sp>
      <p:sp>
        <p:nvSpPr>
          <p:cNvPr id="2" name="TextBox 1"/>
          <p:cNvSpPr txBox="1"/>
          <p:nvPr/>
        </p:nvSpPr>
        <p:spPr>
          <a:xfrm>
            <a:off x="5558971" y="2191656"/>
            <a:ext cx="3251200" cy="2086725"/>
          </a:xfrm>
          <a:prstGeom prst="rect">
            <a:avLst/>
          </a:prstGeom>
          <a:noFill/>
        </p:spPr>
        <p:txBody>
          <a:bodyPr wrap="square" rtlCol="0">
            <a:spAutoFit/>
          </a:bodyPr>
          <a:lstStyle/>
          <a:p>
            <a:pPr algn="l"/>
            <a:r>
              <a:rPr lang="en-CA" dirty="0"/>
              <a:t>L</a:t>
            </a:r>
            <a:r>
              <a:rPr lang="en-CA" dirty="0" smtClean="0"/>
              <a:t>ink-state </a:t>
            </a:r>
            <a:r>
              <a:rPr lang="en-CA" dirty="0"/>
              <a:t>IPv4 IGPs:</a:t>
            </a:r>
            <a:endParaRPr lang="en-US" dirty="0"/>
          </a:p>
          <a:p>
            <a:pPr marL="342900" lvl="0" indent="-342900" algn="l">
              <a:buFont typeface="Wingdings" pitchFamily="2" charset="2"/>
              <a:buChar char="§"/>
            </a:pPr>
            <a:r>
              <a:rPr lang="en-CA" b="1" dirty="0"/>
              <a:t>OSPF </a:t>
            </a:r>
            <a:r>
              <a:rPr lang="en-CA" dirty="0"/>
              <a:t>- Popular standards based routing protocol</a:t>
            </a:r>
            <a:endParaRPr lang="en-US" dirty="0"/>
          </a:p>
          <a:p>
            <a:pPr marL="342900" lvl="0" indent="-342900" algn="l">
              <a:buFont typeface="Wingdings" pitchFamily="2" charset="2"/>
              <a:buChar char="§"/>
            </a:pPr>
            <a:r>
              <a:rPr lang="en-CA" b="1" dirty="0"/>
              <a:t>IS-IS </a:t>
            </a:r>
            <a:r>
              <a:rPr lang="en-CA" dirty="0"/>
              <a:t>- Popular in provider networks. </a:t>
            </a:r>
            <a:endParaRPr lang="en-US" dirty="0"/>
          </a:p>
        </p:txBody>
      </p:sp>
    </p:spTree>
    <p:extLst>
      <p:ext uri="{BB962C8B-B14F-4D97-AF65-F5344CB8AC3E}">
        <p14:creationId xmlns:p14="http://schemas.microsoft.com/office/powerpoint/2010/main" val="377487736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717" y="161049"/>
            <a:ext cx="8749862" cy="871538"/>
          </a:xfrm>
        </p:spPr>
        <p:txBody>
          <a:bodyPr/>
          <a:lstStyle/>
          <a:p>
            <a:pPr eaLnBrk="1" hangingPunct="1">
              <a:defRPr/>
            </a:pPr>
            <a:r>
              <a:rPr lang="uk-UA" sz="2600" dirty="0" smtClean="0"/>
              <a:t>Призначення </a:t>
            </a:r>
            <a:r>
              <a:rPr lang="uk-UA" sz="2600" dirty="0"/>
              <a:t>протоколів динамічної маршрутизації</a:t>
            </a:r>
            <a:endParaRPr lang="en-US" sz="26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315310" y="1371600"/>
            <a:ext cx="8387256" cy="4869543"/>
          </a:xfrm>
        </p:spPr>
        <p:txBody>
          <a:bodyPr/>
          <a:lstStyle/>
          <a:p>
            <a:pPr marL="236538" lvl="1" indent="-236538">
              <a:spcBef>
                <a:spcPct val="50000"/>
              </a:spcBef>
              <a:buClr>
                <a:schemeClr val="tx2"/>
              </a:buClr>
              <a:buSzPct val="100000"/>
              <a:buFont typeface="Wingdings" pitchFamily="2" charset="2"/>
              <a:buChar char="§"/>
            </a:pPr>
            <a:r>
              <a:rPr lang="uk-UA" sz="2400" dirty="0" smtClean="0">
                <a:ea typeface="+mn-ea"/>
                <a:cs typeface="+mn-cs"/>
              </a:rPr>
              <a:t>Протоколи маршрутизації спрощують обмін інформацією про маршрути між маршрутизаторами</a:t>
            </a:r>
          </a:p>
          <a:p>
            <a:r>
              <a:rPr lang="uk-UA" dirty="0" smtClean="0"/>
              <a:t>Протоколи динамічної маршрутизації використовуються для вирішення наступних завдань:</a:t>
            </a:r>
          </a:p>
          <a:p>
            <a:pPr marL="681037" lvl="1" indent="-342900">
              <a:buFont typeface="Arial" pitchFamily="34" charset="0"/>
              <a:buChar char="•"/>
            </a:pPr>
            <a:r>
              <a:rPr lang="uk-UA" sz="2200" dirty="0" smtClean="0"/>
              <a:t>Виявлення віддалених мереж;</a:t>
            </a:r>
          </a:p>
          <a:p>
            <a:pPr marL="681037" lvl="1" indent="-342900">
              <a:buFont typeface="Arial" pitchFamily="34" charset="0"/>
              <a:buChar char="•"/>
            </a:pPr>
            <a:r>
              <a:rPr lang="uk-UA" sz="2200" dirty="0" smtClean="0"/>
              <a:t>Оновлення даних маршрутизації;</a:t>
            </a:r>
          </a:p>
          <a:p>
            <a:pPr marL="681037" lvl="1" indent="-342900">
              <a:buFont typeface="Arial" pitchFamily="34" charset="0"/>
              <a:buChar char="•"/>
            </a:pPr>
            <a:r>
              <a:rPr lang="uk-UA" sz="2200" dirty="0" smtClean="0"/>
              <a:t>Вибір оптимального шляху до мереж призначення;</a:t>
            </a:r>
          </a:p>
          <a:p>
            <a:pPr marL="681037" lvl="1" indent="-342900">
              <a:buFont typeface="Arial" pitchFamily="34" charset="0"/>
              <a:buChar char="•"/>
            </a:pPr>
            <a:r>
              <a:rPr lang="uk-UA" sz="2200" dirty="0" smtClean="0"/>
              <a:t>Пошук нового оптимального шляху у випадку, якщо поточний шлях недоступний.</a:t>
            </a:r>
          </a:p>
          <a:p>
            <a:pPr marL="236538" lvl="1" indent="-236538">
              <a:spcBef>
                <a:spcPct val="50000"/>
              </a:spcBef>
              <a:buClr>
                <a:schemeClr val="tx2"/>
              </a:buClr>
              <a:buSzPct val="100000"/>
              <a:buFont typeface="Wingdings" pitchFamily="2" charset="2"/>
              <a:buChar char="§"/>
            </a:pPr>
            <a:r>
              <a:rPr lang="uk-UA" sz="2400" dirty="0">
                <a:ea typeface="+mn-ea"/>
                <a:cs typeface="+mn-cs"/>
              </a:rPr>
              <a:t>Новітні версії протоколів підтримують передачу даних по протоколу IPv6</a:t>
            </a:r>
          </a:p>
          <a:p>
            <a:pPr marL="338137" lvl="1"/>
            <a:endParaRPr lang="uk-UA" sz="2400" dirty="0" smtClean="0"/>
          </a:p>
          <a:p>
            <a:pPr marL="681037" lvl="1" indent="-342900">
              <a:buFont typeface="Arial" pitchFamily="34" charset="0"/>
              <a:buChar char="•"/>
            </a:pPr>
            <a:endParaRPr lang="uk-UA" sz="2200" dirty="0" smtClean="0"/>
          </a:p>
        </p:txBody>
      </p:sp>
    </p:spTree>
    <p:extLst>
      <p:ext uri="{BB962C8B-B14F-4D97-AF65-F5344CB8AC3E}">
        <p14:creationId xmlns:p14="http://schemas.microsoft.com/office/powerpoint/2010/main" val="1042586443"/>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err="1" smtClean="0"/>
              <a:t>Classful</a:t>
            </a:r>
            <a:r>
              <a:rPr lang="en-US" sz="2800" dirty="0" smtClean="0"/>
              <a:t> Routing Protocols</a:t>
            </a:r>
            <a:endParaRPr lang="en-US" sz="2800" dirty="0"/>
          </a:p>
        </p:txBody>
      </p:sp>
      <p:sp>
        <p:nvSpPr>
          <p:cNvPr id="2" name="TextBox 1"/>
          <p:cNvSpPr txBox="1"/>
          <p:nvPr/>
        </p:nvSpPr>
        <p:spPr>
          <a:xfrm>
            <a:off x="478971" y="1843316"/>
            <a:ext cx="8331200" cy="3083921"/>
          </a:xfrm>
          <a:prstGeom prst="rect">
            <a:avLst/>
          </a:prstGeom>
          <a:noFill/>
        </p:spPr>
        <p:txBody>
          <a:bodyPr wrap="square" rtlCol="0">
            <a:spAutoFit/>
          </a:bodyPr>
          <a:lstStyle/>
          <a:p>
            <a:pPr marL="342900" indent="-342900" algn="l">
              <a:buFont typeface="Wingdings" pitchFamily="2" charset="2"/>
              <a:buChar char="§"/>
            </a:pPr>
            <a:r>
              <a:rPr lang="en-US" dirty="0" err="1"/>
              <a:t>C</a:t>
            </a:r>
            <a:r>
              <a:rPr lang="en-US" dirty="0" err="1" smtClean="0"/>
              <a:t>lassful</a:t>
            </a:r>
            <a:r>
              <a:rPr lang="en-US" dirty="0" smtClean="0"/>
              <a:t> </a:t>
            </a:r>
            <a:r>
              <a:rPr lang="en-US" dirty="0"/>
              <a:t>routing protocols </a:t>
            </a:r>
            <a:r>
              <a:rPr lang="en-US" dirty="0" smtClean="0"/>
              <a:t>do </a:t>
            </a:r>
            <a:r>
              <a:rPr lang="en-US" dirty="0"/>
              <a:t>not send subnet mask information in their routing </a:t>
            </a:r>
            <a:r>
              <a:rPr lang="en-US" dirty="0" smtClean="0"/>
              <a:t>updates </a:t>
            </a:r>
          </a:p>
          <a:p>
            <a:pPr marL="800100" lvl="1" indent="-342900" algn="l">
              <a:buFont typeface="Arial" pitchFamily="34" charset="0"/>
              <a:buChar char="•"/>
            </a:pPr>
            <a:r>
              <a:rPr lang="en-US" dirty="0" smtClean="0"/>
              <a:t>Only </a:t>
            </a:r>
            <a:r>
              <a:rPr lang="en-US" dirty="0"/>
              <a:t>RIPv1 and IGRP are </a:t>
            </a:r>
            <a:r>
              <a:rPr lang="en-US" dirty="0" err="1" smtClean="0"/>
              <a:t>classful</a:t>
            </a:r>
            <a:endParaRPr lang="en-US" dirty="0" smtClean="0"/>
          </a:p>
          <a:p>
            <a:pPr marL="800100" lvl="1" indent="-342900" algn="l">
              <a:buFont typeface="Arial" pitchFamily="34" charset="0"/>
              <a:buChar char="•"/>
            </a:pPr>
            <a:r>
              <a:rPr lang="en-US" dirty="0" smtClean="0"/>
              <a:t>Created </a:t>
            </a:r>
            <a:r>
              <a:rPr lang="en-US" dirty="0"/>
              <a:t>when network addresses were allocated based on classes </a:t>
            </a:r>
            <a:r>
              <a:rPr lang="en-US" dirty="0" smtClean="0"/>
              <a:t>(class </a:t>
            </a:r>
            <a:r>
              <a:rPr lang="en-US" dirty="0"/>
              <a:t>A, B, or C</a:t>
            </a:r>
            <a:r>
              <a:rPr lang="en-US" dirty="0" smtClean="0"/>
              <a:t>)</a:t>
            </a:r>
            <a:endParaRPr lang="en-CA" dirty="0"/>
          </a:p>
          <a:p>
            <a:pPr marL="800100" lvl="1" indent="-342900" algn="l">
              <a:buFont typeface="Arial" pitchFamily="34" charset="0"/>
              <a:buChar char="•"/>
            </a:pPr>
            <a:r>
              <a:rPr lang="en-CA" dirty="0" smtClean="0"/>
              <a:t>Cannot </a:t>
            </a:r>
            <a:r>
              <a:rPr lang="en-CA" dirty="0"/>
              <a:t>provide variable length subnet masks (VLSMs) and classless </a:t>
            </a:r>
            <a:r>
              <a:rPr lang="en-CA" dirty="0" err="1"/>
              <a:t>interdomain</a:t>
            </a:r>
            <a:r>
              <a:rPr lang="en-CA" dirty="0"/>
              <a:t> routing (CIDR</a:t>
            </a:r>
            <a:r>
              <a:rPr lang="en-CA" dirty="0" smtClean="0"/>
              <a:t>)</a:t>
            </a:r>
          </a:p>
          <a:p>
            <a:pPr marL="800100" lvl="1" indent="-342900" algn="l">
              <a:buFont typeface="Arial" pitchFamily="34" charset="0"/>
              <a:buChar char="•"/>
            </a:pPr>
            <a:r>
              <a:rPr lang="en-CA" dirty="0" smtClean="0"/>
              <a:t>Create </a:t>
            </a:r>
            <a:r>
              <a:rPr lang="en-CA" dirty="0"/>
              <a:t>problems in </a:t>
            </a:r>
            <a:r>
              <a:rPr lang="en-CA" dirty="0" err="1"/>
              <a:t>discontiguous</a:t>
            </a:r>
            <a:r>
              <a:rPr lang="en-CA" dirty="0"/>
              <a:t> </a:t>
            </a:r>
            <a:r>
              <a:rPr lang="en-CA" dirty="0" smtClean="0"/>
              <a:t>networks</a:t>
            </a:r>
          </a:p>
          <a:p>
            <a:pPr lvl="1" algn="l"/>
            <a:endParaRPr lang="en-US" dirty="0" smtClean="0"/>
          </a:p>
        </p:txBody>
      </p:sp>
    </p:spTree>
    <p:extLst>
      <p:ext uri="{BB962C8B-B14F-4D97-AF65-F5344CB8AC3E}">
        <p14:creationId xmlns:p14="http://schemas.microsoft.com/office/powerpoint/2010/main" val="162023294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Classless Routing Protocols</a:t>
            </a:r>
            <a:endParaRPr lang="en-US" sz="2800" dirty="0"/>
          </a:p>
        </p:txBody>
      </p:sp>
      <p:sp>
        <p:nvSpPr>
          <p:cNvPr id="2" name="TextBox 1"/>
          <p:cNvSpPr txBox="1"/>
          <p:nvPr/>
        </p:nvSpPr>
        <p:spPr>
          <a:xfrm>
            <a:off x="478971" y="1843316"/>
            <a:ext cx="8331200" cy="1754326"/>
          </a:xfrm>
          <a:prstGeom prst="rect">
            <a:avLst/>
          </a:prstGeom>
          <a:noFill/>
        </p:spPr>
        <p:txBody>
          <a:bodyPr wrap="square" rtlCol="0">
            <a:spAutoFit/>
          </a:bodyPr>
          <a:lstStyle/>
          <a:p>
            <a:pPr marL="342900" indent="-342900" algn="l">
              <a:buFont typeface="Wingdings" pitchFamily="2" charset="2"/>
              <a:buChar char="§"/>
            </a:pPr>
            <a:r>
              <a:rPr lang="en-US" dirty="0" smtClean="0"/>
              <a:t>Classless </a:t>
            </a:r>
            <a:r>
              <a:rPr lang="en-US" dirty="0"/>
              <a:t>routing protocols include subnet </a:t>
            </a:r>
            <a:r>
              <a:rPr lang="en-US" dirty="0" smtClean="0"/>
              <a:t>mask information </a:t>
            </a:r>
            <a:r>
              <a:rPr lang="en-US" dirty="0"/>
              <a:t>in the routing </a:t>
            </a:r>
            <a:r>
              <a:rPr lang="en-US" dirty="0" smtClean="0"/>
              <a:t>updates</a:t>
            </a:r>
          </a:p>
          <a:p>
            <a:pPr marL="800100" lvl="1" indent="-342900" algn="l">
              <a:buFont typeface="Arial" pitchFamily="34" charset="0"/>
              <a:buChar char="•"/>
            </a:pPr>
            <a:r>
              <a:rPr lang="en-US" dirty="0" smtClean="0"/>
              <a:t>RIPv2, EIGRP, OSPF, and IS_IS</a:t>
            </a:r>
          </a:p>
          <a:p>
            <a:pPr marL="800100" lvl="1" indent="-342900" algn="l">
              <a:buFont typeface="Arial" pitchFamily="34" charset="0"/>
              <a:buChar char="•"/>
            </a:pPr>
            <a:r>
              <a:rPr lang="en-US" dirty="0" smtClean="0"/>
              <a:t>Support VLSM and CIDR</a:t>
            </a:r>
          </a:p>
          <a:p>
            <a:pPr marL="800100" lvl="1" indent="-342900" algn="l">
              <a:buFont typeface="Arial" pitchFamily="34" charset="0"/>
              <a:buChar char="•"/>
            </a:pPr>
            <a:r>
              <a:rPr lang="en-US" dirty="0" smtClean="0"/>
              <a:t>IPv6 routing protocols</a:t>
            </a:r>
          </a:p>
        </p:txBody>
      </p:sp>
    </p:spTree>
    <p:extLst>
      <p:ext uri="{BB962C8B-B14F-4D97-AF65-F5344CB8AC3E}">
        <p14:creationId xmlns:p14="http://schemas.microsoft.com/office/powerpoint/2010/main" val="166202812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Characteristics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4" y="1440601"/>
            <a:ext cx="8389256" cy="43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672013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Metrics</a:t>
            </a:r>
            <a:endParaRPr lang="en-US" sz="2800" dirty="0"/>
          </a:p>
        </p:txBody>
      </p:sp>
      <p:sp>
        <p:nvSpPr>
          <p:cNvPr id="2" name="Rectangle 1"/>
          <p:cNvSpPr/>
          <p:nvPr/>
        </p:nvSpPr>
        <p:spPr>
          <a:xfrm>
            <a:off x="638628" y="1828800"/>
            <a:ext cx="7605485" cy="2751522"/>
          </a:xfrm>
          <a:prstGeom prst="rect">
            <a:avLst/>
          </a:prstGeom>
        </p:spPr>
        <p:txBody>
          <a:bodyPr wrap="square">
            <a:spAutoFit/>
          </a:bodyPr>
          <a:lstStyle/>
          <a:p>
            <a:pPr algn="l"/>
            <a:r>
              <a:rPr lang="en-CA" dirty="0"/>
              <a:t>A metric is a measurable value that is assigned by the routing protocol to different routes based on the usefulness of that </a:t>
            </a:r>
            <a:r>
              <a:rPr lang="en-CA" dirty="0" smtClean="0"/>
              <a:t>route</a:t>
            </a:r>
          </a:p>
          <a:p>
            <a:pPr marL="342900" indent="-342900" algn="l">
              <a:buFont typeface="Wingdings" pitchFamily="2" charset="2"/>
              <a:buChar char="§"/>
            </a:pPr>
            <a:r>
              <a:rPr lang="en-CA" dirty="0"/>
              <a:t>U</a:t>
            </a:r>
            <a:r>
              <a:rPr lang="en-CA" dirty="0" smtClean="0"/>
              <a:t>sed </a:t>
            </a:r>
            <a:r>
              <a:rPr lang="en-CA" dirty="0"/>
              <a:t>to determine the overall “cost” </a:t>
            </a:r>
            <a:r>
              <a:rPr lang="en-US" dirty="0"/>
              <a:t> </a:t>
            </a:r>
            <a:r>
              <a:rPr lang="en-CA" dirty="0"/>
              <a:t>of a path from source to </a:t>
            </a:r>
            <a:r>
              <a:rPr lang="en-CA" dirty="0" smtClean="0"/>
              <a:t>destination</a:t>
            </a:r>
          </a:p>
          <a:p>
            <a:pPr marL="342900" indent="-342900" algn="l">
              <a:buFont typeface="Wingdings" pitchFamily="2" charset="2"/>
              <a:buChar char="§"/>
            </a:pPr>
            <a:r>
              <a:rPr lang="en-CA" dirty="0" smtClean="0"/>
              <a:t>Routing </a:t>
            </a:r>
            <a:r>
              <a:rPr lang="en-CA" dirty="0"/>
              <a:t>protocols determine the best path based on the route with the lowest </a:t>
            </a:r>
            <a:r>
              <a:rPr lang="en-CA" dirty="0" smtClean="0"/>
              <a:t>cost </a:t>
            </a:r>
            <a:endParaRPr lang="en-US" dirty="0"/>
          </a:p>
          <a:p>
            <a:r>
              <a:rPr lang="en-US" dirty="0"/>
              <a:t> </a:t>
            </a:r>
          </a:p>
        </p:txBody>
      </p:sp>
    </p:spTree>
    <p:extLst>
      <p:ext uri="{BB962C8B-B14F-4D97-AF65-F5344CB8AC3E}">
        <p14:creationId xmlns:p14="http://schemas.microsoft.com/office/powerpoint/2010/main" val="291440865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uk-UA" altLang="ja-JP" smtClean="0"/>
              <a:t>Динамічна маршрутизація</a:t>
            </a:r>
            <a:endParaRPr lang="en-US" altLang="uk-UA" smtClean="0"/>
          </a:p>
        </p:txBody>
      </p:sp>
      <p:sp>
        <p:nvSpPr>
          <p:cNvPr id="15363" name="Rectangle 3"/>
          <p:cNvSpPr>
            <a:spLocks noGrp="1" noChangeArrowheads="1"/>
          </p:cNvSpPr>
          <p:nvPr>
            <p:ph type="body" idx="1"/>
          </p:nvPr>
        </p:nvSpPr>
        <p:spPr>
          <a:xfrm>
            <a:off x="655638" y="1392238"/>
            <a:ext cx="7940675" cy="5076825"/>
          </a:xfrm>
        </p:spPr>
        <p:txBody>
          <a:bodyPr/>
          <a:lstStyle/>
          <a:p>
            <a:r>
              <a:rPr lang="uk-UA" altLang="uk-UA" b="1" smtClean="0"/>
              <a:t>Метрики, що використовуються в протоколах маршрутизації</a:t>
            </a:r>
            <a:endParaRPr lang="en-US" altLang="uk-UA" b="1" smtClean="0"/>
          </a:p>
          <a:p>
            <a:pPr lvl="1"/>
            <a:r>
              <a:rPr lang="en-US" altLang="uk-UA" smtClean="0"/>
              <a:t>-Bandwidth</a:t>
            </a:r>
          </a:p>
          <a:p>
            <a:pPr lvl="1"/>
            <a:r>
              <a:rPr lang="en-US" altLang="uk-UA" smtClean="0"/>
              <a:t>-Cost</a:t>
            </a:r>
          </a:p>
          <a:p>
            <a:pPr lvl="1"/>
            <a:r>
              <a:rPr lang="en-US" altLang="uk-UA" smtClean="0"/>
              <a:t>-Delay</a:t>
            </a:r>
          </a:p>
          <a:p>
            <a:pPr lvl="1"/>
            <a:r>
              <a:rPr lang="en-US" altLang="uk-UA" smtClean="0"/>
              <a:t>-Hop count</a:t>
            </a:r>
          </a:p>
          <a:p>
            <a:pPr lvl="1"/>
            <a:r>
              <a:rPr lang="en-US" altLang="uk-UA" smtClean="0"/>
              <a:t>-Load</a:t>
            </a:r>
          </a:p>
          <a:p>
            <a:pPr lvl="1"/>
            <a:r>
              <a:rPr lang="en-US" altLang="uk-UA" smtClean="0"/>
              <a:t>-Reliability </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2197100"/>
            <a:ext cx="5554662" cy="383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4534133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55638" y="112713"/>
            <a:ext cx="8145462" cy="838200"/>
          </a:xfrm>
        </p:spPr>
        <p:txBody>
          <a:bodyPr/>
          <a:lstStyle/>
          <a:p>
            <a:pPr eaLnBrk="1" hangingPunct="1"/>
            <a:r>
              <a:rPr lang="uk-UA" altLang="ja-JP" smtClean="0"/>
              <a:t>Динамічна маршрутизація</a:t>
            </a:r>
            <a:endParaRPr lang="en-US" altLang="uk-UA" smtClean="0"/>
          </a:p>
        </p:txBody>
      </p:sp>
      <p:sp>
        <p:nvSpPr>
          <p:cNvPr id="16387" name="Rectangle 3"/>
          <p:cNvSpPr>
            <a:spLocks noGrp="1" noChangeArrowheads="1"/>
          </p:cNvSpPr>
          <p:nvPr>
            <p:ph type="body" idx="1"/>
          </p:nvPr>
        </p:nvSpPr>
        <p:spPr>
          <a:xfrm>
            <a:off x="655638" y="1125538"/>
            <a:ext cx="7940675" cy="5076825"/>
          </a:xfrm>
        </p:spPr>
        <p:txBody>
          <a:bodyPr/>
          <a:lstStyle/>
          <a:p>
            <a:pPr>
              <a:buFont typeface="Wingdings" pitchFamily="2" charset="2"/>
              <a:buNone/>
            </a:pPr>
            <a:r>
              <a:rPr lang="uk-UA" altLang="uk-UA" sz="2000" b="1" smtClean="0"/>
              <a:t>Метрики для різних</a:t>
            </a:r>
            <a:r>
              <a:rPr lang="en-US" altLang="uk-UA" sz="2000" b="1" smtClean="0"/>
              <a:t> </a:t>
            </a:r>
            <a:r>
              <a:rPr lang="uk-UA" altLang="uk-UA" sz="2000" b="1" smtClean="0"/>
              <a:t>протоколів</a:t>
            </a:r>
            <a:endParaRPr lang="en-US" altLang="uk-UA" sz="2000" b="1" smtClean="0"/>
          </a:p>
          <a:p>
            <a:r>
              <a:rPr lang="en-US" altLang="uk-UA" sz="2000" b="1" smtClean="0"/>
              <a:t>RIP</a:t>
            </a:r>
          </a:p>
          <a:p>
            <a:pPr>
              <a:buFont typeface="Wingdings" pitchFamily="2" charset="2"/>
              <a:buNone/>
            </a:pPr>
            <a:r>
              <a:rPr lang="en-US" altLang="uk-UA" sz="2000" smtClean="0"/>
              <a:t>   – </a:t>
            </a:r>
            <a:r>
              <a:rPr lang="uk-UA" altLang="uk-UA" sz="2000" smtClean="0"/>
              <a:t>кількість переходів (</a:t>
            </a:r>
            <a:r>
              <a:rPr lang="en-US" altLang="uk-UA" sz="2000" smtClean="0"/>
              <a:t>hop count</a:t>
            </a:r>
            <a:r>
              <a:rPr lang="uk-UA" altLang="uk-UA" sz="2000" smtClean="0"/>
              <a:t>)</a:t>
            </a:r>
            <a:endParaRPr lang="en-US" altLang="uk-UA" sz="2000" smtClean="0"/>
          </a:p>
          <a:p>
            <a:r>
              <a:rPr lang="en-US" altLang="uk-UA" sz="2000" b="1" smtClean="0"/>
              <a:t>EIGRP</a:t>
            </a:r>
          </a:p>
          <a:p>
            <a:pPr>
              <a:buFont typeface="Wingdings" pitchFamily="2" charset="2"/>
              <a:buNone/>
            </a:pPr>
            <a:r>
              <a:rPr lang="en-US" altLang="uk-UA" sz="2000" smtClean="0"/>
              <a:t>   – </a:t>
            </a:r>
            <a:r>
              <a:rPr lang="uk-UA" altLang="uk-UA" sz="2000" smtClean="0"/>
              <a:t>пропускна здатність (</a:t>
            </a:r>
            <a:r>
              <a:rPr lang="en-US" altLang="uk-UA" sz="2000" smtClean="0"/>
              <a:t>bandwidth, used by default)</a:t>
            </a:r>
          </a:p>
          <a:p>
            <a:pPr>
              <a:buFont typeface="Wingdings" pitchFamily="2" charset="2"/>
              <a:buNone/>
            </a:pPr>
            <a:r>
              <a:rPr lang="en-US" altLang="uk-UA" sz="2000" smtClean="0"/>
              <a:t>   – </a:t>
            </a:r>
            <a:r>
              <a:rPr lang="uk-UA" altLang="uk-UA" sz="2000" smtClean="0"/>
              <a:t>затримка (</a:t>
            </a:r>
            <a:r>
              <a:rPr lang="en-US" altLang="uk-UA" sz="2000" smtClean="0"/>
              <a:t>delay,</a:t>
            </a:r>
            <a:r>
              <a:rPr lang="uk-UA" altLang="uk-UA" sz="2000" smtClean="0"/>
              <a:t> </a:t>
            </a:r>
            <a:r>
              <a:rPr lang="en-US" altLang="uk-UA" sz="2000" smtClean="0"/>
              <a:t>used by default)</a:t>
            </a:r>
          </a:p>
          <a:p>
            <a:pPr>
              <a:buFont typeface="Wingdings" pitchFamily="2" charset="2"/>
              <a:buNone/>
            </a:pPr>
            <a:r>
              <a:rPr lang="en-US" altLang="uk-UA" sz="2000" smtClean="0"/>
              <a:t>   – </a:t>
            </a:r>
            <a:r>
              <a:rPr lang="uk-UA" altLang="uk-UA" sz="2000" smtClean="0"/>
              <a:t>завантаження (</a:t>
            </a:r>
            <a:r>
              <a:rPr lang="en-US" altLang="uk-UA" sz="2000" smtClean="0"/>
              <a:t>load)</a:t>
            </a:r>
          </a:p>
          <a:p>
            <a:pPr>
              <a:buFont typeface="Wingdings" pitchFamily="2" charset="2"/>
              <a:buNone/>
            </a:pPr>
            <a:r>
              <a:rPr lang="en-US" altLang="uk-UA" sz="2000" smtClean="0"/>
              <a:t>   – </a:t>
            </a:r>
            <a:r>
              <a:rPr lang="uk-UA" altLang="uk-UA" sz="2000" smtClean="0"/>
              <a:t>надійність (</a:t>
            </a:r>
            <a:r>
              <a:rPr lang="en-US" altLang="uk-UA" sz="2000" smtClean="0"/>
              <a:t>reliability)</a:t>
            </a:r>
          </a:p>
          <a:p>
            <a:r>
              <a:rPr lang="en-US" altLang="uk-UA" b="1" smtClean="0"/>
              <a:t>OSPF&amp;IS-IS</a:t>
            </a:r>
          </a:p>
          <a:p>
            <a:pPr>
              <a:buFont typeface="Wingdings" pitchFamily="2" charset="2"/>
              <a:buNone/>
            </a:pPr>
            <a:r>
              <a:rPr lang="en-US" altLang="uk-UA" sz="2000" smtClean="0"/>
              <a:t>    –  </a:t>
            </a:r>
            <a:r>
              <a:rPr lang="uk-UA" altLang="uk-UA" sz="2000" smtClean="0"/>
              <a:t>вартість (с</a:t>
            </a:r>
            <a:r>
              <a:rPr lang="en-US" altLang="uk-UA" sz="2000" smtClean="0"/>
              <a:t>ost</a:t>
            </a:r>
            <a:r>
              <a:rPr lang="uk-UA" altLang="uk-UA" sz="2000" smtClean="0"/>
              <a:t>)</a:t>
            </a:r>
            <a:endParaRPr lang="en-US" altLang="uk-UA" sz="2000" smtClean="0"/>
          </a:p>
          <a:p>
            <a:pPr>
              <a:buFont typeface="Wingdings" pitchFamily="2" charset="2"/>
              <a:buNone/>
            </a:pPr>
            <a:r>
              <a:rPr lang="en-US" altLang="uk-UA" sz="2000" smtClean="0"/>
              <a:t>    – </a:t>
            </a:r>
            <a:r>
              <a:rPr lang="uk-UA" altLang="uk-UA" sz="2000" smtClean="0"/>
              <a:t>пропускна здатність (</a:t>
            </a:r>
            <a:r>
              <a:rPr lang="en-US" altLang="uk-UA" sz="2000" smtClean="0"/>
              <a:t>bandwidth)</a:t>
            </a:r>
          </a:p>
          <a:p>
            <a:pPr lvl="1"/>
            <a:endParaRPr lang="en-US" altLang="uk-UA" sz="1800" smtClean="0"/>
          </a:p>
          <a:p>
            <a:pPr lvl="1"/>
            <a:endParaRPr lang="en-US" altLang="uk-UA" sz="1800" smtClean="0"/>
          </a:p>
        </p:txBody>
      </p:sp>
    </p:spTree>
    <p:extLst>
      <p:ext uri="{BB962C8B-B14F-4D97-AF65-F5344CB8AC3E}">
        <p14:creationId xmlns:p14="http://schemas.microsoft.com/office/powerpoint/2010/main" val="2892763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5422" y="271400"/>
            <a:ext cx="8456613" cy="2316890"/>
          </a:xfrm>
        </p:spPr>
        <p:txBody>
          <a:bodyPr/>
          <a:lstStyle/>
          <a:p>
            <a:pPr eaLnBrk="1" hangingPunct="1">
              <a:tabLst>
                <a:tab pos="4803775" algn="l"/>
              </a:tabLst>
              <a:defRPr/>
            </a:pPr>
            <a:r>
              <a:rPr lang="en-US" sz="1800" dirty="0"/>
              <a:t/>
            </a:r>
            <a:br>
              <a:rPr lang="en-US" sz="1800" dirty="0"/>
            </a:br>
            <a:r>
              <a:rPr lang="en-US" dirty="0" smtClean="0"/>
              <a:t/>
            </a:r>
            <a:br>
              <a:rPr lang="en-US" dirty="0" smtClean="0"/>
            </a:br>
            <a:r>
              <a:rPr lang="uk-UA" dirty="0" smtClean="0"/>
              <a:t>Динамічна маршрутизації </a:t>
            </a:r>
            <a:br>
              <a:rPr lang="uk-UA" dirty="0" smtClean="0"/>
            </a:br>
            <a:r>
              <a:rPr lang="uk-UA" dirty="0" smtClean="0"/>
              <a:t>на базі векторів відстані</a:t>
            </a:r>
            <a:r>
              <a:rPr lang="en-US" dirty="0" smtClean="0"/>
              <a:t/>
            </a:r>
            <a:br>
              <a:rPr lang="en-US" dirty="0" smtClean="0"/>
            </a:br>
            <a:r>
              <a:rPr lang="en-US" dirty="0"/>
              <a:t/>
            </a:r>
            <a:br>
              <a:rPr lang="en-US" dirty="0"/>
            </a:br>
            <a:r>
              <a:rPr lang="en-US" dirty="0"/>
              <a:t>Distance Vector Dynamic Routing</a:t>
            </a:r>
            <a:endParaRPr lang="uk-UA"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168" y="2793248"/>
            <a:ext cx="3149950"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936289"/>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1779" y="189186"/>
            <a:ext cx="8456613" cy="606918"/>
          </a:xfrm>
        </p:spPr>
        <p:txBody>
          <a:bodyPr/>
          <a:lstStyle/>
          <a:p>
            <a:pPr eaLnBrk="1" hangingPunct="1">
              <a:tabLst>
                <a:tab pos="4803775" algn="l"/>
              </a:tabLst>
              <a:defRPr/>
            </a:pPr>
            <a:r>
              <a:rPr lang="uk-UA" sz="2800" dirty="0" smtClean="0"/>
              <a:t>Дистанційно-векторні </a:t>
            </a:r>
            <a:r>
              <a:rPr lang="uk-UA" sz="2800" dirty="0"/>
              <a:t>технології</a:t>
            </a:r>
            <a:endParaRPr lang="en-US" sz="2800" dirty="0"/>
          </a:p>
        </p:txBody>
      </p:sp>
      <p:sp>
        <p:nvSpPr>
          <p:cNvPr id="2" name="Rectangle 1"/>
          <p:cNvSpPr/>
          <p:nvPr/>
        </p:nvSpPr>
        <p:spPr>
          <a:xfrm>
            <a:off x="488731" y="954642"/>
            <a:ext cx="7772400" cy="5410712"/>
          </a:xfrm>
          <a:prstGeom prst="rect">
            <a:avLst/>
          </a:prstGeom>
        </p:spPr>
        <p:txBody>
          <a:bodyPr wrap="square">
            <a:spAutoFit/>
          </a:bodyPr>
          <a:lstStyle/>
          <a:p>
            <a:pPr algn="l"/>
            <a:r>
              <a:rPr lang="uk-UA" b="1" dirty="0" smtClean="0"/>
              <a:t>Дистанційно-векторні протоколи</a:t>
            </a:r>
          </a:p>
          <a:p>
            <a:pPr algn="l"/>
            <a:endParaRPr lang="uk-UA" b="1" dirty="0"/>
          </a:p>
          <a:p>
            <a:pPr marL="342900" indent="-342900" algn="l">
              <a:buFont typeface="Wingdings" pitchFamily="2" charset="2"/>
              <a:buChar char="§"/>
            </a:pPr>
            <a:r>
              <a:rPr lang="uk-UA" dirty="0" smtClean="0"/>
              <a:t>Не </a:t>
            </a:r>
            <a:r>
              <a:rPr lang="uk-UA" dirty="0"/>
              <a:t>мають даних про топологію </a:t>
            </a:r>
            <a:r>
              <a:rPr lang="uk-UA" dirty="0" smtClean="0"/>
              <a:t>мережі</a:t>
            </a:r>
          </a:p>
          <a:p>
            <a:pPr marL="342900" indent="-342900" algn="l">
              <a:buFont typeface="Wingdings" pitchFamily="2" charset="2"/>
              <a:buChar char="§"/>
            </a:pPr>
            <a:r>
              <a:rPr lang="uk-UA" dirty="0"/>
              <a:t>Обмінюються оновленнями з сусідніми </a:t>
            </a:r>
            <a:r>
              <a:rPr lang="uk-UA" dirty="0" smtClean="0"/>
              <a:t>пристроями</a:t>
            </a:r>
          </a:p>
          <a:p>
            <a:pPr marL="342900" indent="-342900" algn="l">
              <a:buFont typeface="Wingdings" pitchFamily="2" charset="2"/>
              <a:buChar char="§"/>
            </a:pPr>
            <a:r>
              <a:rPr lang="uk-UA" dirty="0"/>
              <a:t>Не мають даних про топологію мережі</a:t>
            </a:r>
          </a:p>
          <a:p>
            <a:pPr marL="342900" indent="-342900" algn="l">
              <a:buFont typeface="Wingdings" pitchFamily="2" charset="2"/>
              <a:buChar char="§"/>
            </a:pPr>
            <a:r>
              <a:rPr lang="uk-UA" dirty="0" smtClean="0"/>
              <a:t>Деякі </a:t>
            </a:r>
            <a:r>
              <a:rPr lang="uk-UA" dirty="0"/>
              <a:t>протоколи відправляють періодичні оновлення на </a:t>
            </a:r>
            <a:r>
              <a:rPr lang="uk-UA" dirty="0" smtClean="0"/>
              <a:t>широкомовну </a:t>
            </a:r>
            <a:r>
              <a:rPr lang="en-US" dirty="0"/>
              <a:t>IP-</a:t>
            </a:r>
            <a:r>
              <a:rPr lang="uk-UA" dirty="0" smtClean="0"/>
              <a:t>адресу </a:t>
            </a:r>
            <a:r>
              <a:rPr lang="uk-UA" dirty="0"/>
              <a:t>255.255.255.255, навіть якщо топологія не </a:t>
            </a:r>
            <a:r>
              <a:rPr lang="uk-UA" dirty="0" smtClean="0"/>
              <a:t>змінювалася</a:t>
            </a:r>
            <a:endParaRPr lang="uk-UA" dirty="0"/>
          </a:p>
          <a:p>
            <a:pPr marL="342900" indent="-342900" algn="l">
              <a:buFont typeface="Wingdings" pitchFamily="2" charset="2"/>
              <a:buChar char="§"/>
            </a:pPr>
            <a:r>
              <a:rPr lang="uk-UA" dirty="0"/>
              <a:t>Оновлення споживають ресурси пропускної здатності і ЦП мережевого </a:t>
            </a:r>
            <a:r>
              <a:rPr lang="uk-UA" dirty="0" smtClean="0"/>
              <a:t>пристрою</a:t>
            </a:r>
            <a:endParaRPr lang="uk-UA" dirty="0"/>
          </a:p>
          <a:p>
            <a:pPr marL="342900" indent="-342900" algn="l">
              <a:buFont typeface="Wingdings" pitchFamily="2" charset="2"/>
              <a:buChar char="§"/>
            </a:pPr>
            <a:r>
              <a:rPr lang="uk-UA" dirty="0"/>
              <a:t>Протоколи </a:t>
            </a:r>
            <a:r>
              <a:rPr lang="en-US" dirty="0"/>
              <a:t>RIPv2 </a:t>
            </a:r>
            <a:r>
              <a:rPr lang="uk-UA" dirty="0" smtClean="0"/>
              <a:t>та </a:t>
            </a:r>
            <a:r>
              <a:rPr lang="en-US" dirty="0"/>
              <a:t>EIGRP </a:t>
            </a:r>
            <a:r>
              <a:rPr lang="uk-UA" dirty="0"/>
              <a:t>використовують </a:t>
            </a:r>
            <a:r>
              <a:rPr lang="uk-UA" dirty="0" smtClean="0"/>
              <a:t>групові адреси</a:t>
            </a:r>
            <a:endParaRPr lang="en-US" dirty="0"/>
          </a:p>
          <a:p>
            <a:pPr marL="342900" indent="-342900" algn="l">
              <a:buFont typeface="Wingdings" pitchFamily="2" charset="2"/>
              <a:buChar char="§"/>
            </a:pPr>
            <a:r>
              <a:rPr lang="uk-UA" dirty="0"/>
              <a:t>Протокол </a:t>
            </a:r>
            <a:r>
              <a:rPr lang="en-US" dirty="0"/>
              <a:t>EIGRP </a:t>
            </a:r>
            <a:r>
              <a:rPr lang="uk-UA" dirty="0"/>
              <a:t>відправляє оновлення тільки при змінах </a:t>
            </a:r>
            <a:r>
              <a:rPr lang="uk-UA" dirty="0" smtClean="0"/>
              <a:t>топології</a:t>
            </a:r>
            <a:endParaRPr lang="en-US" dirty="0"/>
          </a:p>
        </p:txBody>
      </p:sp>
    </p:spTree>
    <p:extLst>
      <p:ext uri="{BB962C8B-B14F-4D97-AF65-F5344CB8AC3E}">
        <p14:creationId xmlns:p14="http://schemas.microsoft.com/office/powerpoint/2010/main" val="1060202336"/>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8207" y="252248"/>
            <a:ext cx="8456613" cy="685746"/>
          </a:xfrm>
        </p:spPr>
        <p:txBody>
          <a:bodyPr/>
          <a:lstStyle/>
          <a:p>
            <a:pPr eaLnBrk="1" hangingPunct="1">
              <a:tabLst>
                <a:tab pos="4803775" algn="l"/>
              </a:tabLst>
              <a:defRPr/>
            </a:pPr>
            <a:r>
              <a:rPr lang="uk-UA" sz="2800" dirty="0" smtClean="0"/>
              <a:t>Дистанційно-векторний алгоритм</a:t>
            </a:r>
            <a:endParaRPr lang="en-US" sz="2800" dirty="0"/>
          </a:p>
        </p:txBody>
      </p:sp>
      <p:sp>
        <p:nvSpPr>
          <p:cNvPr id="2" name="Rectangle 1"/>
          <p:cNvSpPr/>
          <p:nvPr/>
        </p:nvSpPr>
        <p:spPr>
          <a:xfrm>
            <a:off x="551543" y="4462346"/>
            <a:ext cx="8069943" cy="2086725"/>
          </a:xfrm>
          <a:prstGeom prst="rect">
            <a:avLst/>
          </a:prstGeom>
        </p:spPr>
        <p:txBody>
          <a:bodyPr wrap="square">
            <a:spAutoFit/>
          </a:bodyPr>
          <a:lstStyle/>
          <a:p>
            <a:pPr algn="l"/>
            <a:r>
              <a:rPr lang="uk-UA" dirty="0" smtClean="0"/>
              <a:t>Протокол </a:t>
            </a:r>
            <a:r>
              <a:rPr lang="en-US" dirty="0"/>
              <a:t>RIP </a:t>
            </a:r>
            <a:r>
              <a:rPr lang="uk-UA" dirty="0"/>
              <a:t>використовує алгоритм </a:t>
            </a:r>
            <a:r>
              <a:rPr lang="uk-UA" dirty="0" err="1"/>
              <a:t>Беллмана-Форда</a:t>
            </a:r>
            <a:r>
              <a:rPr lang="uk-UA" dirty="0"/>
              <a:t> в якості алгоритму </a:t>
            </a:r>
            <a:r>
              <a:rPr lang="uk-UA" dirty="0" smtClean="0"/>
              <a:t>маршрутизації</a:t>
            </a:r>
            <a:endParaRPr lang="uk-UA" dirty="0"/>
          </a:p>
          <a:p>
            <a:pPr algn="l"/>
            <a:endParaRPr lang="uk-UA" dirty="0"/>
          </a:p>
          <a:p>
            <a:pPr algn="l"/>
            <a:r>
              <a:rPr lang="uk-UA" dirty="0"/>
              <a:t>Протоколи </a:t>
            </a:r>
            <a:r>
              <a:rPr lang="en-US" dirty="0"/>
              <a:t>IGRP </a:t>
            </a:r>
            <a:r>
              <a:rPr lang="uk-UA" dirty="0"/>
              <a:t>і </a:t>
            </a:r>
            <a:r>
              <a:rPr lang="en-US" dirty="0"/>
              <a:t>EIGRP </a:t>
            </a:r>
            <a:r>
              <a:rPr lang="uk-UA" dirty="0"/>
              <a:t>використовують алгоритм </a:t>
            </a:r>
            <a:r>
              <a:rPr lang="en-US" dirty="0"/>
              <a:t>DUAL (Diffusing </a:t>
            </a:r>
            <a:r>
              <a:rPr lang="uk-UA" dirty="0"/>
              <a:t>алгоритм оновлення), розроблений компанією </a:t>
            </a:r>
            <a:r>
              <a:rPr lang="en-US" dirty="0" smtClean="0"/>
              <a:t>Cisco</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5609"/>
            <a:ext cx="5942692"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97163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2428" y="0"/>
            <a:ext cx="8456613" cy="871538"/>
          </a:xfrm>
        </p:spPr>
        <p:txBody>
          <a:bodyPr/>
          <a:lstStyle/>
          <a:p>
            <a:pPr eaLnBrk="1" hangingPunct="1">
              <a:tabLst>
                <a:tab pos="4803775" algn="l"/>
              </a:tabLst>
              <a:defRPr/>
            </a:pPr>
            <a:r>
              <a:rPr lang="uk-UA" sz="2800" dirty="0" smtClean="0"/>
              <a:t>Протокол </a:t>
            </a:r>
            <a:r>
              <a:rPr lang="en-US" sz="2800" dirty="0" smtClean="0"/>
              <a:t>RIP (Routing </a:t>
            </a:r>
            <a:r>
              <a:rPr lang="en-US" sz="2800" dirty="0" smtClean="0"/>
              <a:t>Information </a:t>
            </a:r>
            <a:r>
              <a:rPr lang="en-US" sz="2800" dirty="0" smtClean="0"/>
              <a:t>Protocol)</a:t>
            </a:r>
            <a:endParaRPr lang="en-US" sz="28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14" y="977462"/>
            <a:ext cx="5987146" cy="446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41434" y="5473473"/>
            <a:ext cx="8292663" cy="923330"/>
          </a:xfrm>
          <a:prstGeom prst="rect">
            <a:avLst/>
          </a:prstGeom>
        </p:spPr>
        <p:txBody>
          <a:bodyPr wrap="square">
            <a:spAutoFit/>
          </a:bodyPr>
          <a:lstStyle/>
          <a:p>
            <a:r>
              <a:rPr lang="uk-UA" sz="2000" dirty="0" smtClean="0"/>
              <a:t>Протокол RIPng створений на базі RIPv2 з обмеженням по максимальній кількості переходів (15) та адміністративною відстанню 120</a:t>
            </a:r>
            <a:endParaRPr lang="uk-UA" sz="2000" dirty="0"/>
          </a:p>
        </p:txBody>
      </p:sp>
      <p:sp>
        <p:nvSpPr>
          <p:cNvPr id="5" name="TextBox 4"/>
          <p:cNvSpPr txBox="1"/>
          <p:nvPr/>
        </p:nvSpPr>
        <p:spPr>
          <a:xfrm>
            <a:off x="7627260" y="2974601"/>
            <a:ext cx="1406381" cy="1089529"/>
          </a:xfrm>
          <a:prstGeom prst="rect">
            <a:avLst/>
          </a:prstGeom>
          <a:noFill/>
        </p:spPr>
        <p:txBody>
          <a:bodyPr wrap="square" rtlCol="0">
            <a:spAutoFit/>
          </a:bodyPr>
          <a:lstStyle/>
          <a:p>
            <a:r>
              <a:rPr lang="uk-UA" sz="1800" dirty="0" smtClean="0"/>
              <a:t>Оновлення </a:t>
            </a:r>
            <a:r>
              <a:rPr lang="uk-UA" sz="1800" dirty="0" err="1" smtClean="0"/>
              <a:t>використо-вують</a:t>
            </a:r>
            <a:r>
              <a:rPr lang="en-US" sz="1800" dirty="0" smtClean="0"/>
              <a:t>UDP </a:t>
            </a:r>
            <a:r>
              <a:rPr lang="uk-UA" sz="1800" dirty="0" smtClean="0"/>
              <a:t>порт</a:t>
            </a:r>
            <a:r>
              <a:rPr lang="en-US" sz="1800" dirty="0" smtClean="0"/>
              <a:t> </a:t>
            </a:r>
            <a:r>
              <a:rPr lang="en-US" sz="1800" dirty="0" smtClean="0"/>
              <a:t>520</a:t>
            </a:r>
            <a:endParaRPr lang="en-US" sz="1800" dirty="0"/>
          </a:p>
        </p:txBody>
      </p:sp>
      <p:sp>
        <p:nvSpPr>
          <p:cNvPr id="6" name="Rectangle 5"/>
          <p:cNvSpPr/>
          <p:nvPr/>
        </p:nvSpPr>
        <p:spPr>
          <a:xfrm>
            <a:off x="1" y="2974601"/>
            <a:ext cx="1799770" cy="1837426"/>
          </a:xfrm>
          <a:prstGeom prst="rect">
            <a:avLst/>
          </a:prstGeom>
        </p:spPr>
        <p:txBody>
          <a:bodyPr wrap="square">
            <a:spAutoFit/>
          </a:bodyPr>
          <a:lstStyle/>
          <a:p>
            <a:r>
              <a:rPr lang="uk-UA" sz="1800" dirty="0" smtClean="0"/>
              <a:t>Широкомовна</a:t>
            </a:r>
          </a:p>
          <a:p>
            <a:r>
              <a:rPr lang="uk-UA" sz="1800" dirty="0" smtClean="0"/>
              <a:t>розсилка оновлень маршрутизації здійснюється кожні 30 секунд</a:t>
            </a:r>
            <a:endParaRPr lang="uk-UA" sz="1800" dirty="0"/>
          </a:p>
        </p:txBody>
      </p:sp>
    </p:spTree>
    <p:extLst>
      <p:ext uri="{BB962C8B-B14F-4D97-AF65-F5344CB8AC3E}">
        <p14:creationId xmlns:p14="http://schemas.microsoft.com/office/powerpoint/2010/main" val="127960306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3780" y="19154"/>
            <a:ext cx="8686800" cy="871538"/>
          </a:xfrm>
        </p:spPr>
        <p:txBody>
          <a:bodyPr/>
          <a:lstStyle/>
          <a:p>
            <a:pPr eaLnBrk="1" hangingPunct="1">
              <a:defRPr/>
            </a:pPr>
            <a:r>
              <a:rPr lang="uk-UA" sz="2600" dirty="0"/>
              <a:t>Призначення протоколів динамічної маршрутизації</a:t>
            </a:r>
            <a:endParaRPr lang="en-US" sz="26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126124" y="989966"/>
            <a:ext cx="8907517" cy="4731657"/>
          </a:xfrm>
        </p:spPr>
        <p:txBody>
          <a:bodyPr/>
          <a:lstStyle/>
          <a:p>
            <a:pPr marL="0" indent="0">
              <a:buNone/>
            </a:pPr>
            <a:r>
              <a:rPr lang="uk-UA" dirty="0" smtClean="0"/>
              <a:t>Протоколи динамічної маршрутизації включають в себе наступні компоненти</a:t>
            </a:r>
            <a:r>
              <a:rPr lang="en-CA" dirty="0" smtClean="0"/>
              <a:t>:</a:t>
            </a:r>
            <a:endParaRPr lang="en-US" dirty="0"/>
          </a:p>
          <a:p>
            <a:pPr lvl="0"/>
            <a:r>
              <a:rPr lang="uk-UA" b="1" dirty="0" smtClean="0"/>
              <a:t>Структури </a:t>
            </a:r>
            <a:r>
              <a:rPr lang="uk-UA" b="1" dirty="0"/>
              <a:t>даних (</a:t>
            </a:r>
            <a:r>
              <a:rPr lang="en-CA" b="1" dirty="0"/>
              <a:t>Data structures </a:t>
            </a:r>
            <a:r>
              <a:rPr lang="uk-UA" b="1" dirty="0"/>
              <a:t>) </a:t>
            </a:r>
            <a:r>
              <a:rPr lang="en-CA" b="1" dirty="0" smtClean="0"/>
              <a:t>-</a:t>
            </a:r>
            <a:r>
              <a:rPr lang="en-CA" dirty="0" smtClean="0"/>
              <a:t> </a:t>
            </a:r>
            <a:r>
              <a:rPr lang="uk-UA" dirty="0"/>
              <a:t>я</a:t>
            </a:r>
            <a:r>
              <a:rPr lang="uk-UA" dirty="0" smtClean="0"/>
              <a:t>к правило, для роботи протоколів маршрутизації використовуються таблиці або бази даних. Ця інформація зберігається в ОЗП</a:t>
            </a:r>
          </a:p>
          <a:p>
            <a:pPr lvl="0"/>
            <a:r>
              <a:rPr lang="uk-UA" b="1" dirty="0"/>
              <a:t>Повідомлення протоколу маршрутизації </a:t>
            </a:r>
            <a:r>
              <a:rPr lang="uk-UA" dirty="0" smtClean="0"/>
              <a:t>(</a:t>
            </a:r>
            <a:r>
              <a:rPr lang="en-CA" b="1" dirty="0" smtClean="0"/>
              <a:t>Routing protocol messages </a:t>
            </a:r>
            <a:r>
              <a:rPr lang="uk-UA" b="1" dirty="0"/>
              <a:t>)</a:t>
            </a:r>
            <a:r>
              <a:rPr lang="en-CA" b="1" dirty="0" smtClean="0"/>
              <a:t>-</a:t>
            </a:r>
            <a:r>
              <a:rPr lang="en-CA" dirty="0" smtClean="0"/>
              <a:t> </a:t>
            </a:r>
            <a:r>
              <a:rPr lang="uk-UA" dirty="0" smtClean="0"/>
              <a:t>Протоколи маршрутизації використовують різні типи повідомлень для виявлення сусідніх маршрутизаторів, обміну інформацією про маршрути та виконання інших завдань, пов'язаних з отриманням актуальної інформації про мережу</a:t>
            </a:r>
          </a:p>
          <a:p>
            <a:pPr lvl="0"/>
            <a:r>
              <a:rPr lang="uk-UA" b="1" dirty="0"/>
              <a:t>Алгоритм (</a:t>
            </a:r>
            <a:r>
              <a:rPr lang="en-CA" b="1" dirty="0"/>
              <a:t>Algorithm</a:t>
            </a:r>
            <a:r>
              <a:rPr lang="uk-UA" b="1" dirty="0"/>
              <a:t>)</a:t>
            </a:r>
            <a:r>
              <a:rPr lang="en-CA" b="1" dirty="0"/>
              <a:t> </a:t>
            </a:r>
            <a:r>
              <a:rPr lang="en-CA" b="1" dirty="0" smtClean="0"/>
              <a:t>-</a:t>
            </a:r>
            <a:r>
              <a:rPr lang="en-CA" dirty="0" smtClean="0"/>
              <a:t> </a:t>
            </a:r>
            <a:r>
              <a:rPr lang="uk-UA" dirty="0" smtClean="0"/>
              <a:t>Протоколи маршрутизації використовують алгоритми, які спрощують обмін даних маршрутизації та визначення оптимального шляху</a:t>
            </a:r>
            <a:endParaRPr lang="en-US" dirty="0"/>
          </a:p>
        </p:txBody>
      </p:sp>
    </p:spTree>
    <p:extLst>
      <p:ext uri="{BB962C8B-B14F-4D97-AF65-F5344CB8AC3E}">
        <p14:creationId xmlns:p14="http://schemas.microsoft.com/office/powerpoint/2010/main" val="1023838152"/>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4699" y="239877"/>
            <a:ext cx="8456613" cy="871538"/>
          </a:xfrm>
        </p:spPr>
        <p:txBody>
          <a:bodyPr/>
          <a:lstStyle/>
          <a:p>
            <a:pPr eaLnBrk="1" hangingPunct="1">
              <a:tabLst>
                <a:tab pos="4803775" algn="l"/>
              </a:tabLst>
              <a:defRPr/>
            </a:pPr>
            <a:r>
              <a:rPr lang="uk-UA" sz="2800" dirty="0" smtClean="0"/>
              <a:t>Протокол </a:t>
            </a:r>
            <a:r>
              <a:rPr lang="en-US" sz="2800" dirty="0" smtClean="0"/>
              <a:t>EIGRP </a:t>
            </a:r>
            <a:r>
              <a:rPr lang="uk-UA" sz="2800" dirty="0" smtClean="0"/>
              <a:t/>
            </a:r>
            <a:br>
              <a:rPr lang="uk-UA" sz="2800" dirty="0" smtClean="0"/>
            </a:br>
            <a:r>
              <a:rPr lang="en-US" sz="2800" dirty="0" smtClean="0"/>
              <a:t>(Enhanced </a:t>
            </a:r>
            <a:r>
              <a:rPr lang="en-US" sz="2800" dirty="0" smtClean="0"/>
              <a:t>Interior-Gateway Routing </a:t>
            </a:r>
            <a:r>
              <a:rPr lang="en-US" sz="2800" dirty="0" smtClean="0"/>
              <a:t>Protocol)</a:t>
            </a:r>
            <a:endParaRPr lang="en-US" sz="28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9" y="1734969"/>
            <a:ext cx="5989985"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84685" y="2457473"/>
            <a:ext cx="2612571" cy="3748719"/>
          </a:xfrm>
          <a:prstGeom prst="rect">
            <a:avLst/>
          </a:prstGeom>
          <a:noFill/>
        </p:spPr>
        <p:txBody>
          <a:bodyPr wrap="square" rtlCol="0">
            <a:spAutoFit/>
          </a:bodyPr>
          <a:lstStyle/>
          <a:p>
            <a:pPr algn="l"/>
            <a:r>
              <a:rPr lang="en-US" dirty="0" smtClean="0"/>
              <a:t>EIGRP</a:t>
            </a:r>
          </a:p>
          <a:p>
            <a:pPr marL="342900" indent="-342900" algn="l">
              <a:buFont typeface="Wingdings" pitchFamily="2" charset="2"/>
              <a:buChar char="§"/>
            </a:pPr>
            <a:r>
              <a:rPr lang="uk-UA" sz="2000" dirty="0" smtClean="0"/>
              <a:t>Оновлення </a:t>
            </a:r>
            <a:r>
              <a:rPr lang="uk-UA" sz="2000" dirty="0"/>
              <a:t>за </a:t>
            </a:r>
            <a:r>
              <a:rPr lang="uk-UA" sz="2000" dirty="0" smtClean="0"/>
              <a:t>подією (</a:t>
            </a:r>
            <a:r>
              <a:rPr lang="en-US" sz="2000" dirty="0"/>
              <a:t>triggered update</a:t>
            </a:r>
            <a:r>
              <a:rPr lang="uk-UA" sz="2000" dirty="0" smtClean="0"/>
              <a:t>)</a:t>
            </a:r>
            <a:endParaRPr lang="uk-UA" sz="2000" dirty="0"/>
          </a:p>
          <a:p>
            <a:pPr marL="342900" indent="-342900" algn="l">
              <a:buFont typeface="Wingdings" pitchFamily="2" charset="2"/>
              <a:buChar char="§"/>
            </a:pPr>
            <a:r>
              <a:rPr lang="uk-UA" sz="2000" dirty="0"/>
              <a:t>Механізм </a:t>
            </a:r>
            <a:r>
              <a:rPr lang="en-US" sz="2000" dirty="0"/>
              <a:t>Hello </a:t>
            </a:r>
            <a:r>
              <a:rPr lang="en-US" sz="2000" dirty="0" smtClean="0"/>
              <a:t>keepalives</a:t>
            </a:r>
            <a:endParaRPr lang="uk-UA" sz="2000" dirty="0" smtClean="0"/>
          </a:p>
          <a:p>
            <a:pPr marL="342900" indent="-342900" algn="l">
              <a:buFont typeface="Wingdings" pitchFamily="2" charset="2"/>
              <a:buChar char="§"/>
            </a:pPr>
            <a:r>
              <a:rPr lang="uk-UA" sz="2000" dirty="0" smtClean="0"/>
              <a:t>Оновлення таблиці топології</a:t>
            </a:r>
          </a:p>
          <a:p>
            <a:pPr marL="342900" indent="-342900" algn="l">
              <a:buFont typeface="Wingdings" pitchFamily="2" charset="2"/>
              <a:buChar char="§"/>
            </a:pPr>
            <a:r>
              <a:rPr lang="uk-UA" sz="2000" dirty="0" smtClean="0"/>
              <a:t>Швидка </a:t>
            </a:r>
            <a:r>
              <a:rPr lang="uk-UA" sz="2000" dirty="0"/>
              <a:t>збіжність</a:t>
            </a:r>
          </a:p>
          <a:p>
            <a:pPr marL="342900" indent="-342900" algn="l">
              <a:buFont typeface="Wingdings" pitchFamily="2" charset="2"/>
              <a:buChar char="§"/>
            </a:pPr>
            <a:r>
              <a:rPr lang="uk-UA" sz="2000" dirty="0"/>
              <a:t>Підтримка протоколів на декількох рівнях мережі</a:t>
            </a:r>
            <a:endParaRPr lang="en-US" sz="2000" dirty="0"/>
          </a:p>
        </p:txBody>
      </p:sp>
    </p:spTree>
    <p:extLst>
      <p:ext uri="{BB962C8B-B14F-4D97-AF65-F5344CB8AC3E}">
        <p14:creationId xmlns:p14="http://schemas.microsoft.com/office/powerpoint/2010/main" val="58524703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uk-UA" sz="1800" dirty="0" smtClean="0"/>
              <a:t/>
            </a:r>
            <a:br>
              <a:rPr lang="uk-UA" sz="1800" dirty="0" smtClean="0"/>
            </a:br>
            <a:r>
              <a:rPr lang="uk-UA" sz="1800" dirty="0" smtClean="0"/>
              <a:t/>
            </a:r>
            <a:br>
              <a:rPr lang="uk-UA" sz="1800" dirty="0" smtClean="0"/>
            </a:br>
            <a:r>
              <a:rPr lang="uk-UA" sz="1800" dirty="0" smtClean="0"/>
              <a:t/>
            </a:r>
            <a:br>
              <a:rPr lang="uk-UA" sz="1800" dirty="0" smtClean="0"/>
            </a:br>
            <a:r>
              <a:rPr lang="uk-UA" sz="2800" dirty="0" smtClean="0"/>
              <a:t>Маршрутизація на базі протоколів RIP і RIPng</a:t>
            </a:r>
            <a:endParaRPr lang="uk-UA" sz="2800" dirty="0"/>
          </a:p>
        </p:txBody>
      </p:sp>
    </p:spTree>
    <p:extLst>
      <p:ext uri="{BB962C8B-B14F-4D97-AF65-F5344CB8AC3E}">
        <p14:creationId xmlns:p14="http://schemas.microsoft.com/office/powerpoint/2010/main" val="1634729813"/>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0621" y="229976"/>
            <a:ext cx="7961586" cy="1113514"/>
          </a:xfrm>
        </p:spPr>
        <p:txBody>
          <a:bodyPr/>
          <a:lstStyle/>
          <a:p>
            <a:pPr eaLnBrk="1" hangingPunct="1">
              <a:tabLst>
                <a:tab pos="4803775" algn="l"/>
              </a:tabLst>
              <a:defRPr/>
            </a:pPr>
            <a:r>
              <a:rPr lang="uk-UA" sz="2800" dirty="0" smtClean="0"/>
              <a:t>Режим конфігурації протоколу RIP на маршрутизаторі. Оголошення мереж</a:t>
            </a:r>
            <a:endParaRPr lang="uk-UA" sz="2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773" y="1969856"/>
            <a:ext cx="5561200" cy="142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38" y="3597724"/>
            <a:ext cx="43815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60892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2242" y="304298"/>
            <a:ext cx="8456613" cy="885372"/>
          </a:xfrm>
        </p:spPr>
        <p:txBody>
          <a:bodyPr/>
          <a:lstStyle/>
          <a:p>
            <a:pPr eaLnBrk="1" hangingPunct="1">
              <a:tabLst>
                <a:tab pos="4803775" algn="l"/>
              </a:tabLst>
              <a:defRPr/>
            </a:pPr>
            <a:r>
              <a:rPr lang="uk-UA" sz="2800" dirty="0" smtClean="0"/>
              <a:t>Дослідження налаштувань за замовчуванням</a:t>
            </a:r>
            <a:endParaRPr lang="en-US" sz="28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212049"/>
            <a:ext cx="4095750" cy="408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778" y="3023961"/>
            <a:ext cx="41719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237016"/>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3065" y="209705"/>
            <a:ext cx="8456613" cy="885372"/>
          </a:xfrm>
        </p:spPr>
        <p:txBody>
          <a:bodyPr/>
          <a:lstStyle/>
          <a:p>
            <a:pPr eaLnBrk="1" hangingPunct="1">
              <a:tabLst>
                <a:tab pos="4803775" algn="l"/>
              </a:tabLst>
              <a:defRPr/>
            </a:pPr>
            <a:r>
              <a:rPr lang="uk-UA" sz="2800" dirty="0" smtClean="0"/>
              <a:t>Включення </a:t>
            </a:r>
            <a:r>
              <a:rPr lang="en-US" sz="2800" dirty="0" smtClean="0"/>
              <a:t>RIPv2</a:t>
            </a:r>
            <a:endParaRPr lang="en-US" sz="28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684" y="2359706"/>
            <a:ext cx="41814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2" y="2099356"/>
            <a:ext cx="4229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40194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489" y="173421"/>
            <a:ext cx="8456613" cy="685174"/>
          </a:xfrm>
        </p:spPr>
        <p:txBody>
          <a:bodyPr/>
          <a:lstStyle/>
          <a:p>
            <a:pPr eaLnBrk="1" hangingPunct="1">
              <a:tabLst>
                <a:tab pos="4803775" algn="l"/>
              </a:tabLst>
              <a:defRPr/>
            </a:pPr>
            <a:r>
              <a:rPr lang="uk-UA" sz="2800" dirty="0" smtClean="0"/>
              <a:t>Налаштування пасивних інтерфейсів</a:t>
            </a:r>
            <a:endParaRPr lang="en-US" sz="2800" dirty="0"/>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616" y="3471038"/>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722" y="1017746"/>
            <a:ext cx="6030595" cy="237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3584" y="3762449"/>
            <a:ext cx="4027968" cy="2751522"/>
          </a:xfrm>
          <a:prstGeom prst="rect">
            <a:avLst/>
          </a:prstGeom>
          <a:noFill/>
        </p:spPr>
        <p:txBody>
          <a:bodyPr wrap="square" rtlCol="0">
            <a:spAutoFit/>
          </a:bodyPr>
          <a:lstStyle/>
          <a:p>
            <a:pPr algn="l"/>
            <a:r>
              <a:rPr lang="uk-UA" dirty="0" smtClean="0"/>
              <a:t>Відправка непотрібних оновлень в локальній мережі має такі наслідки:</a:t>
            </a:r>
            <a:endParaRPr lang="uk-UA" dirty="0" smtClean="0"/>
          </a:p>
          <a:p>
            <a:pPr marL="342900" indent="-342900" algn="l">
              <a:buFont typeface="Wingdings" pitchFamily="2" charset="2"/>
              <a:buChar char="§"/>
            </a:pPr>
            <a:r>
              <a:rPr lang="uk-UA" b="1" dirty="0" smtClean="0"/>
              <a:t>зниження пропускної здатності;</a:t>
            </a:r>
          </a:p>
          <a:p>
            <a:pPr marL="342900" indent="-342900" algn="l">
              <a:buFont typeface="Wingdings" pitchFamily="2" charset="2"/>
              <a:buChar char="§"/>
            </a:pPr>
            <a:r>
              <a:rPr lang="uk-UA" b="1" dirty="0" smtClean="0"/>
              <a:t>недоцільна витрата ресурсів;</a:t>
            </a:r>
          </a:p>
          <a:p>
            <a:pPr marL="342900" indent="-342900" algn="l">
              <a:buFont typeface="Wingdings" pitchFamily="2" charset="2"/>
              <a:buChar char="§"/>
            </a:pPr>
            <a:r>
              <a:rPr lang="uk-UA" b="1" dirty="0" smtClean="0"/>
              <a:t>загроза безпеці </a:t>
            </a:r>
            <a:r>
              <a:rPr lang="en-US" b="1" dirty="0"/>
              <a:t> </a:t>
            </a:r>
            <a:endParaRPr lang="en-US" dirty="0"/>
          </a:p>
        </p:txBody>
      </p:sp>
    </p:spTree>
    <p:extLst>
      <p:ext uri="{BB962C8B-B14F-4D97-AF65-F5344CB8AC3E}">
        <p14:creationId xmlns:p14="http://schemas.microsoft.com/office/powerpoint/2010/main" val="198091062"/>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08" y="209705"/>
            <a:ext cx="9144000" cy="885372"/>
          </a:xfrm>
        </p:spPr>
        <p:txBody>
          <a:bodyPr/>
          <a:lstStyle/>
          <a:p>
            <a:pPr eaLnBrk="1" hangingPunct="1">
              <a:tabLst>
                <a:tab pos="4803775" algn="l"/>
              </a:tabLst>
              <a:defRPr/>
            </a:pPr>
            <a:r>
              <a:rPr lang="uk-UA" sz="2800" dirty="0" smtClean="0"/>
              <a:t>Передача маршруту за замовчуванням по мережі</a:t>
            </a:r>
            <a:endParaRPr lang="uk-UA" sz="28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8" y="1535113"/>
            <a:ext cx="5157561" cy="188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1035926"/>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0"/>
            <a:ext cx="8456613" cy="885372"/>
          </a:xfrm>
        </p:spPr>
        <p:txBody>
          <a:bodyPr/>
          <a:lstStyle/>
          <a:p>
            <a:pPr eaLnBrk="1" hangingPunct="1">
              <a:tabLst>
                <a:tab pos="4803775" algn="l"/>
              </a:tabLst>
              <a:defRPr/>
            </a:pPr>
            <a:r>
              <a:rPr lang="uk-UA" sz="2800" dirty="0" smtClean="0"/>
              <a:t>Оголошення </a:t>
            </a:r>
            <a:r>
              <a:rPr lang="uk-UA" sz="2800" dirty="0"/>
              <a:t>мереж </a:t>
            </a:r>
            <a:r>
              <a:rPr lang="en-US" sz="2800" dirty="0"/>
              <a:t>IPv6</a:t>
            </a:r>
            <a:endParaRPr lang="en-US" sz="2800" dirty="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788792" y="1148102"/>
            <a:ext cx="6235856" cy="5484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321575"/>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9992" y="146643"/>
            <a:ext cx="8456613" cy="885372"/>
          </a:xfrm>
        </p:spPr>
        <p:txBody>
          <a:bodyPr/>
          <a:lstStyle/>
          <a:p>
            <a:pPr eaLnBrk="1" hangingPunct="1">
              <a:tabLst>
                <a:tab pos="4803775" algn="l"/>
              </a:tabLst>
              <a:defRPr/>
            </a:pPr>
            <a:r>
              <a:rPr lang="uk-UA" sz="2800" dirty="0" smtClean="0"/>
              <a:t>Дослідження </a:t>
            </a:r>
            <a:r>
              <a:rPr lang="uk-UA" sz="2800" dirty="0"/>
              <a:t>налаштувань</a:t>
            </a:r>
            <a:r>
              <a:rPr lang="en-US" sz="2800" dirty="0" smtClean="0"/>
              <a:t> </a:t>
            </a:r>
            <a:r>
              <a:rPr lang="uk-UA" sz="2800" dirty="0" smtClean="0"/>
              <a:t>протоколу </a:t>
            </a:r>
            <a:r>
              <a:rPr lang="en-US" sz="2800" dirty="0" smtClean="0"/>
              <a:t>RIPng</a:t>
            </a:r>
            <a:endParaRPr lang="en-US" sz="28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6" y="2207172"/>
            <a:ext cx="4586886" cy="246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90019"/>
            <a:ext cx="42481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01273"/>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490" y="178174"/>
            <a:ext cx="8456613" cy="885372"/>
          </a:xfrm>
        </p:spPr>
        <p:txBody>
          <a:bodyPr/>
          <a:lstStyle/>
          <a:p>
            <a:pPr eaLnBrk="1" hangingPunct="1">
              <a:tabLst>
                <a:tab pos="4803775" algn="l"/>
              </a:tabLst>
              <a:defRPr/>
            </a:pPr>
            <a:r>
              <a:rPr lang="uk-UA" sz="2800" dirty="0" smtClean="0"/>
              <a:t>Дослідження </a:t>
            </a:r>
            <a:r>
              <a:rPr lang="uk-UA" sz="2800" dirty="0"/>
              <a:t>налаштувань</a:t>
            </a:r>
            <a:r>
              <a:rPr lang="en-US" sz="2800" dirty="0"/>
              <a:t> </a:t>
            </a:r>
            <a:r>
              <a:rPr lang="uk-UA" sz="2800" dirty="0"/>
              <a:t>протоколу </a:t>
            </a:r>
            <a:r>
              <a:rPr lang="en-US" sz="2800" dirty="0"/>
              <a:t>RIPng</a:t>
            </a:r>
            <a:endParaRPr lang="en-US" sz="28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956" y="1308538"/>
            <a:ext cx="6777329" cy="5315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18143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3422" y="176814"/>
            <a:ext cx="8765626" cy="871538"/>
          </a:xfrm>
        </p:spPr>
        <p:txBody>
          <a:bodyPr/>
          <a:lstStyle/>
          <a:p>
            <a:pPr eaLnBrk="1" hangingPunct="1">
              <a:defRPr/>
            </a:pPr>
            <a:r>
              <a:rPr lang="uk-UA" sz="2600" dirty="0"/>
              <a:t>Призначення протоколів динамічної маршрутизації</a:t>
            </a:r>
            <a:endParaRPr lang="en-US" sz="2600"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6" y="1388045"/>
            <a:ext cx="6139543" cy="50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236791"/>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uk-UA" sz="2800" dirty="0" smtClean="0"/>
              <a:t>Динамічна маршрутизація за станом каналу</a:t>
            </a:r>
            <a:br>
              <a:rPr lang="uk-UA" sz="2800" dirty="0" smtClean="0"/>
            </a:br>
            <a:r>
              <a:rPr lang="uk-UA" sz="2800" dirty="0" smtClean="0"/>
              <a:t>Link-State Dynamic Routing</a:t>
            </a:r>
            <a:endParaRPr lang="uk-UA" sz="2800" dirty="0"/>
          </a:p>
        </p:txBody>
      </p:sp>
    </p:spTree>
    <p:extLst>
      <p:ext uri="{BB962C8B-B14F-4D97-AF65-F5344CB8AC3E}">
        <p14:creationId xmlns:p14="http://schemas.microsoft.com/office/powerpoint/2010/main" val="1437521162"/>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uk-UA" sz="1800" dirty="0" smtClean="0"/>
              <a:t/>
            </a:r>
            <a:br>
              <a:rPr lang="uk-UA" sz="1800" dirty="0" smtClean="0"/>
            </a:br>
            <a:r>
              <a:rPr lang="uk-UA" sz="2800" dirty="0" smtClean="0"/>
              <a:t>Протоколи маршрутизації по найкоротшому шляху (Shortest Path First Protocols)</a:t>
            </a:r>
            <a:endParaRPr lang="uk-UA" sz="28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350" y="1612310"/>
            <a:ext cx="5454621" cy="458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625328"/>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4193" y="204952"/>
            <a:ext cx="8456613" cy="622112"/>
          </a:xfrm>
        </p:spPr>
        <p:txBody>
          <a:bodyPr/>
          <a:lstStyle/>
          <a:p>
            <a:pPr eaLnBrk="1" hangingPunct="1">
              <a:tabLst>
                <a:tab pos="4803775" algn="l"/>
              </a:tabLst>
              <a:defRPr/>
            </a:pPr>
            <a:r>
              <a:rPr lang="uk-UA" sz="2800" dirty="0" smtClean="0"/>
              <a:t>Алгоритм Дейкстри (</a:t>
            </a:r>
            <a:r>
              <a:rPr lang="en-US" sz="2800" dirty="0"/>
              <a:t>Dijkstra’s Algorithm</a:t>
            </a:r>
            <a:r>
              <a:rPr lang="uk-UA" sz="2800" dirty="0"/>
              <a:t> </a:t>
            </a:r>
            <a:r>
              <a:rPr lang="uk-UA" sz="2800" dirty="0" smtClean="0"/>
              <a:t>)</a:t>
            </a:r>
            <a:endParaRPr lang="en-US" sz="2800"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378" y="1523999"/>
            <a:ext cx="5978108" cy="494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166337"/>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162410"/>
            <a:ext cx="8456613" cy="885372"/>
          </a:xfrm>
        </p:spPr>
        <p:txBody>
          <a:bodyPr/>
          <a:lstStyle/>
          <a:p>
            <a:pPr eaLnBrk="1" hangingPunct="1">
              <a:tabLst>
                <a:tab pos="4803775" algn="l"/>
              </a:tabLst>
              <a:defRPr/>
            </a:pPr>
            <a:r>
              <a:rPr lang="uk-UA" sz="2800" dirty="0" smtClean="0"/>
              <a:t>Процес </a:t>
            </a:r>
            <a:r>
              <a:rPr lang="uk-UA" sz="2800" dirty="0"/>
              <a:t>маршрутизації </a:t>
            </a:r>
            <a:r>
              <a:rPr lang="uk-UA" sz="2800" dirty="0" smtClean="0"/>
              <a:t>за станом </a:t>
            </a:r>
            <a:r>
              <a:rPr lang="uk-UA" sz="2800" dirty="0"/>
              <a:t>каналу</a:t>
            </a:r>
            <a:endParaRPr lang="en-US" sz="2800"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9" y="1340068"/>
            <a:ext cx="8795324" cy="4475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878328"/>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4663" y="141890"/>
            <a:ext cx="8456613" cy="700940"/>
          </a:xfrm>
        </p:spPr>
        <p:txBody>
          <a:bodyPr/>
          <a:lstStyle/>
          <a:p>
            <a:pPr eaLnBrk="1" hangingPunct="1">
              <a:tabLst>
                <a:tab pos="4803775" algn="l"/>
              </a:tabLst>
              <a:defRPr/>
            </a:pPr>
            <a:r>
              <a:rPr lang="en-US" sz="1800" dirty="0" smtClean="0"/>
              <a:t/>
            </a:r>
            <a:br>
              <a:rPr lang="en-US" sz="1800" dirty="0" smtClean="0"/>
            </a:br>
            <a:r>
              <a:rPr lang="uk-UA" sz="2800" dirty="0" smtClean="0"/>
              <a:t>Канал </a:t>
            </a:r>
            <a:r>
              <a:rPr lang="uk-UA" sz="2800" dirty="0"/>
              <a:t>і стан </a:t>
            </a:r>
            <a:r>
              <a:rPr lang="uk-UA" sz="2800" dirty="0" smtClean="0"/>
              <a:t>каналу (</a:t>
            </a:r>
            <a:r>
              <a:rPr lang="en-US" sz="2800" dirty="0"/>
              <a:t>Link and Link-State</a:t>
            </a:r>
            <a:r>
              <a:rPr lang="uk-UA" sz="2800" dirty="0"/>
              <a:t> </a:t>
            </a:r>
            <a:r>
              <a:rPr lang="uk-UA" sz="2800" dirty="0" smtClean="0"/>
              <a:t>)</a:t>
            </a:r>
            <a:endParaRPr lang="en-US" sz="28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5" y="2544534"/>
            <a:ext cx="37338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393" y="2530020"/>
            <a:ext cx="37719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18884" y="1067206"/>
            <a:ext cx="7852605" cy="923330"/>
          </a:xfrm>
          <a:prstGeom prst="rect">
            <a:avLst/>
          </a:prstGeom>
        </p:spPr>
        <p:txBody>
          <a:bodyPr wrap="square">
            <a:spAutoFit/>
          </a:bodyPr>
          <a:lstStyle/>
          <a:p>
            <a:pPr algn="l"/>
            <a:r>
              <a:rPr lang="uk-UA" sz="2000" dirty="0" smtClean="0"/>
              <a:t>Процес маршрутизації станом каналу починається з того, </a:t>
            </a:r>
          </a:p>
          <a:p>
            <a:pPr algn="l"/>
            <a:r>
              <a:rPr lang="uk-UA" sz="2000" dirty="0" smtClean="0"/>
              <a:t>що кожен маршрутизатор дізнається про власні канали і безпосередньо підключені мережі </a:t>
            </a:r>
            <a:r>
              <a:rPr lang="uk-UA" sz="2000" dirty="0" smtClean="0"/>
              <a:t> </a:t>
            </a:r>
            <a:endParaRPr lang="uk-UA" sz="2000" dirty="0"/>
          </a:p>
        </p:txBody>
      </p:sp>
    </p:spTree>
    <p:extLst>
      <p:ext uri="{BB962C8B-B14F-4D97-AF65-F5344CB8AC3E}">
        <p14:creationId xmlns:p14="http://schemas.microsoft.com/office/powerpoint/2010/main" val="3098396348"/>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3334" y="209706"/>
            <a:ext cx="8456613" cy="885372"/>
          </a:xfrm>
        </p:spPr>
        <p:txBody>
          <a:bodyPr/>
          <a:lstStyle/>
          <a:p>
            <a:pPr eaLnBrk="1" hangingPunct="1">
              <a:tabLst>
                <a:tab pos="4803775" algn="l"/>
              </a:tabLst>
              <a:defRPr/>
            </a:pPr>
            <a:r>
              <a:rPr lang="uk-UA" sz="2800" dirty="0" smtClean="0"/>
              <a:t>Скажи </a:t>
            </a:r>
            <a:r>
              <a:rPr lang="en-US" sz="2800" dirty="0" smtClean="0"/>
              <a:t>“</a:t>
            </a:r>
            <a:r>
              <a:rPr lang="uk-UA" sz="2800" dirty="0" smtClean="0"/>
              <a:t>Привіт</a:t>
            </a:r>
            <a:r>
              <a:rPr lang="en-US" sz="2800" dirty="0" smtClean="0"/>
              <a:t>”</a:t>
            </a:r>
            <a:r>
              <a:rPr lang="en-US" sz="2800" dirty="0" smtClean="0"/>
              <a:t> </a:t>
            </a:r>
            <a:r>
              <a:rPr lang="uk-UA" sz="2800" dirty="0" smtClean="0"/>
              <a:t>(</a:t>
            </a:r>
            <a:r>
              <a:rPr lang="en-US" sz="2800" dirty="0" smtClean="0"/>
              <a:t>Say Hello)</a:t>
            </a:r>
            <a:endParaRPr lang="en-US" sz="2800"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2" y="2859995"/>
            <a:ext cx="4362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597" y="2759982"/>
            <a:ext cx="35814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4855" y="1567541"/>
            <a:ext cx="7693573" cy="923330"/>
          </a:xfrm>
          <a:prstGeom prst="rect">
            <a:avLst/>
          </a:prstGeom>
          <a:noFill/>
        </p:spPr>
        <p:txBody>
          <a:bodyPr wrap="square" rtlCol="0">
            <a:spAutoFit/>
          </a:bodyPr>
          <a:lstStyle/>
          <a:p>
            <a:pPr algn="l"/>
            <a:r>
              <a:rPr lang="ru-RU" sz="2000" dirty="0" err="1" smtClean="0"/>
              <a:t>Далі</a:t>
            </a:r>
            <a:r>
              <a:rPr lang="ru-RU" sz="2000" dirty="0" smtClean="0"/>
              <a:t> </a:t>
            </a:r>
            <a:r>
              <a:rPr lang="ru-RU" sz="2000" dirty="0"/>
              <a:t>в рамках </a:t>
            </a:r>
            <a:r>
              <a:rPr lang="ru-RU" sz="2000" dirty="0" err="1"/>
              <a:t>процесу</a:t>
            </a:r>
            <a:r>
              <a:rPr lang="ru-RU" sz="2000" dirty="0"/>
              <a:t> </a:t>
            </a:r>
            <a:r>
              <a:rPr lang="ru-RU" sz="2000" dirty="0" err="1" smtClean="0"/>
              <a:t>маршрутизації</a:t>
            </a:r>
            <a:r>
              <a:rPr lang="ru-RU" sz="2000" dirty="0" smtClean="0"/>
              <a:t> за </a:t>
            </a:r>
            <a:r>
              <a:rPr lang="ru-RU" sz="2000" dirty="0"/>
              <a:t>станом каналу </a:t>
            </a:r>
            <a:r>
              <a:rPr lang="ru-RU" sz="2000" dirty="0" err="1"/>
              <a:t>кожен</a:t>
            </a:r>
            <a:r>
              <a:rPr lang="ru-RU" sz="2000" dirty="0"/>
              <a:t> маршрутизатор </a:t>
            </a:r>
            <a:r>
              <a:rPr lang="ru-RU" sz="2000" dirty="0" err="1"/>
              <a:t>відповідає</a:t>
            </a:r>
            <a:r>
              <a:rPr lang="ru-RU" sz="2000" dirty="0"/>
              <a:t> за </a:t>
            </a:r>
            <a:r>
              <a:rPr lang="ru-RU" sz="2000" dirty="0" err="1"/>
              <a:t>зв'язок</a:t>
            </a:r>
            <a:r>
              <a:rPr lang="ru-RU" sz="2000" dirty="0"/>
              <a:t> з </a:t>
            </a:r>
            <a:r>
              <a:rPr lang="ru-RU" sz="2000" dirty="0" err="1"/>
              <a:t>сусідніми</a:t>
            </a:r>
            <a:r>
              <a:rPr lang="ru-RU" sz="2000" dirty="0"/>
              <a:t> </a:t>
            </a:r>
            <a:r>
              <a:rPr lang="ru-RU" sz="2000" dirty="0" err="1"/>
              <a:t>пристроями</a:t>
            </a:r>
            <a:r>
              <a:rPr lang="ru-RU" sz="2000" dirty="0"/>
              <a:t> в </a:t>
            </a:r>
            <a:r>
              <a:rPr lang="ru-RU" sz="2000" dirty="0" err="1"/>
              <a:t>напряму</a:t>
            </a:r>
            <a:r>
              <a:rPr lang="ru-RU" sz="2000" dirty="0"/>
              <a:t> </a:t>
            </a:r>
            <a:r>
              <a:rPr lang="ru-RU" sz="2000" dirty="0" err="1"/>
              <a:t>підключених</a:t>
            </a:r>
            <a:r>
              <a:rPr lang="ru-RU" sz="2000" dirty="0"/>
              <a:t> </a:t>
            </a:r>
            <a:r>
              <a:rPr lang="ru-RU" sz="2000" dirty="0" smtClean="0"/>
              <a:t>мережах</a:t>
            </a:r>
            <a:endParaRPr lang="en-US" sz="2000" dirty="0"/>
          </a:p>
        </p:txBody>
      </p:sp>
    </p:spTree>
    <p:extLst>
      <p:ext uri="{BB962C8B-B14F-4D97-AF65-F5344CB8AC3E}">
        <p14:creationId xmlns:p14="http://schemas.microsoft.com/office/powerpoint/2010/main" val="2356173710"/>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7443" y="162409"/>
            <a:ext cx="8456613" cy="885372"/>
          </a:xfrm>
        </p:spPr>
        <p:txBody>
          <a:bodyPr/>
          <a:lstStyle/>
          <a:p>
            <a:pPr eaLnBrk="1" hangingPunct="1">
              <a:tabLst>
                <a:tab pos="4803775" algn="l"/>
              </a:tabLst>
              <a:defRPr/>
            </a:pPr>
            <a:r>
              <a:rPr lang="uk-UA" sz="2800" dirty="0" smtClean="0"/>
              <a:t>Скажи </a:t>
            </a:r>
            <a:r>
              <a:rPr lang="en-US" sz="2800" dirty="0"/>
              <a:t>“</a:t>
            </a:r>
            <a:r>
              <a:rPr lang="uk-UA" sz="2800" dirty="0"/>
              <a:t>Привіт</a:t>
            </a:r>
            <a:r>
              <a:rPr lang="en-US" sz="2800" dirty="0"/>
              <a:t>” </a:t>
            </a:r>
            <a:r>
              <a:rPr lang="uk-UA" sz="2800" dirty="0"/>
              <a:t>(</a:t>
            </a:r>
            <a:r>
              <a:rPr lang="en-US" sz="2800" dirty="0"/>
              <a:t>Say Hello)</a:t>
            </a:r>
            <a:endParaRPr lang="en-US" sz="2800" dirty="0"/>
          </a:p>
        </p:txBody>
      </p:sp>
      <p:sp>
        <p:nvSpPr>
          <p:cNvPr id="3" name="TextBox 2"/>
          <p:cNvSpPr txBox="1"/>
          <p:nvPr/>
        </p:nvSpPr>
        <p:spPr>
          <a:xfrm>
            <a:off x="493126" y="1105876"/>
            <a:ext cx="8200929" cy="923330"/>
          </a:xfrm>
          <a:prstGeom prst="rect">
            <a:avLst/>
          </a:prstGeom>
          <a:noFill/>
        </p:spPr>
        <p:txBody>
          <a:bodyPr wrap="square" rtlCol="0">
            <a:spAutoFit/>
          </a:bodyPr>
          <a:lstStyle/>
          <a:p>
            <a:pPr algn="l"/>
            <a:r>
              <a:rPr lang="uk-UA" sz="2000" dirty="0" smtClean="0"/>
              <a:t>На третьому етапі процесу маршрутизації кожен з маршрутизаторів створює пакет стану каналу (a link-</a:t>
            </a:r>
            <a:r>
              <a:rPr lang="uk-UA" sz="2000" dirty="0" err="1" smtClean="0"/>
              <a:t>state</a:t>
            </a:r>
            <a:r>
              <a:rPr lang="uk-UA" sz="2000" dirty="0" smtClean="0"/>
              <a:t> </a:t>
            </a:r>
            <a:r>
              <a:rPr lang="uk-UA" sz="2000" dirty="0" err="1" smtClean="0"/>
              <a:t>packet</a:t>
            </a:r>
            <a:r>
              <a:rPr lang="uk-UA" sz="2000" dirty="0" smtClean="0"/>
              <a:t>,</a:t>
            </a:r>
            <a:r>
              <a:rPr lang="en-US" sz="2000" dirty="0" smtClean="0"/>
              <a:t> </a:t>
            </a:r>
            <a:r>
              <a:rPr lang="uk-UA" sz="2000" dirty="0" smtClean="0"/>
              <a:t>LSP), що містить дані про стан кожного напряму підключеного каналу</a:t>
            </a:r>
            <a:endParaRPr lang="uk-UA" sz="2000" dirty="0"/>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6" y="2743200"/>
            <a:ext cx="5197379"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mj-lt"/>
              <a:buAutoNum type="arabicPeriod"/>
            </a:pPr>
            <a:r>
              <a:rPr lang="en-US" sz="2000" dirty="0" smtClean="0"/>
              <a:t>R1</a:t>
            </a:r>
            <a:r>
              <a:rPr lang="en-US" sz="2000" dirty="0"/>
              <a:t>; Ethernet network 10.1.0.0/16; Cost 2</a:t>
            </a:r>
          </a:p>
          <a:p>
            <a:pPr marL="457200" indent="-457200" algn="l">
              <a:buFont typeface="+mj-lt"/>
              <a:buAutoNum type="arabicPeriod"/>
            </a:pPr>
            <a:r>
              <a:rPr lang="en-US" sz="2000" dirty="0" smtClean="0"/>
              <a:t>R1 </a:t>
            </a:r>
            <a:r>
              <a:rPr lang="en-US" sz="2000" dirty="0"/>
              <a:t>-&gt; R2; Serial point-to-point network; 10.2.0.0/16; Cost </a:t>
            </a:r>
            <a:r>
              <a:rPr lang="en-US" sz="2000" dirty="0" smtClean="0"/>
              <a:t>20 </a:t>
            </a:r>
          </a:p>
          <a:p>
            <a:pPr marL="457200" indent="-457200" algn="l">
              <a:buFont typeface="+mj-lt"/>
              <a:buAutoNum type="arabicPeriod"/>
            </a:pPr>
            <a:r>
              <a:rPr lang="en-US" sz="2000" dirty="0" smtClean="0"/>
              <a:t>R1 </a:t>
            </a:r>
            <a:r>
              <a:rPr lang="en-US" sz="2000" dirty="0"/>
              <a:t>-&gt; R3; Serial point-to-point network; </a:t>
            </a:r>
            <a:r>
              <a:rPr lang="en-US" sz="2000" dirty="0" smtClean="0"/>
              <a:t>10.7.0.0/16</a:t>
            </a:r>
            <a:r>
              <a:rPr lang="en-US" sz="2000" dirty="0"/>
              <a:t>; Cost 5</a:t>
            </a:r>
          </a:p>
          <a:p>
            <a:pPr marL="457200" indent="-457200" algn="l">
              <a:buFont typeface="+mj-lt"/>
              <a:buAutoNum type="arabicPeriod"/>
            </a:pPr>
            <a:r>
              <a:rPr lang="en-US" sz="2000" dirty="0" smtClean="0"/>
              <a:t>R1 </a:t>
            </a:r>
            <a:r>
              <a:rPr lang="en-US" sz="2000" dirty="0"/>
              <a:t>-&gt; R4; Serial point-to-point network; 10.4.0.0/16; Cost 20</a:t>
            </a:r>
          </a:p>
        </p:txBody>
      </p:sp>
    </p:spTree>
    <p:extLst>
      <p:ext uri="{BB962C8B-B14F-4D97-AF65-F5344CB8AC3E}">
        <p14:creationId xmlns:p14="http://schemas.microsoft.com/office/powerpoint/2010/main" val="1125879309"/>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7443" y="272768"/>
            <a:ext cx="8456613" cy="885372"/>
          </a:xfrm>
        </p:spPr>
        <p:txBody>
          <a:bodyPr/>
          <a:lstStyle/>
          <a:p>
            <a:pPr eaLnBrk="1" hangingPunct="1">
              <a:tabLst>
                <a:tab pos="4803775" algn="l"/>
              </a:tabLst>
              <a:defRPr/>
            </a:pPr>
            <a:r>
              <a:rPr lang="uk-UA" sz="2800" dirty="0" smtClean="0"/>
              <a:t>Лавинна розсилка пакетів стану каналу (Flooding the LSP)</a:t>
            </a:r>
            <a:endParaRPr lang="uk-UA" sz="2800" dirty="0"/>
          </a:p>
        </p:txBody>
      </p:sp>
      <p:sp>
        <p:nvSpPr>
          <p:cNvPr id="3" name="TextBox 2"/>
          <p:cNvSpPr txBox="1"/>
          <p:nvPr/>
        </p:nvSpPr>
        <p:spPr>
          <a:xfrm>
            <a:off x="220718" y="1190416"/>
            <a:ext cx="8686800" cy="923330"/>
          </a:xfrm>
          <a:prstGeom prst="rect">
            <a:avLst/>
          </a:prstGeom>
          <a:noFill/>
        </p:spPr>
        <p:txBody>
          <a:bodyPr wrap="square" rtlCol="0">
            <a:spAutoFit/>
          </a:bodyPr>
          <a:lstStyle/>
          <a:p>
            <a:pPr algn="l"/>
            <a:r>
              <a:rPr lang="uk-UA" sz="2000" dirty="0" smtClean="0"/>
              <a:t>На </a:t>
            </a:r>
            <a:r>
              <a:rPr lang="uk-UA" sz="2000" dirty="0"/>
              <a:t>четвертому етапі процесу </a:t>
            </a:r>
            <a:r>
              <a:rPr lang="uk-UA" sz="2000" dirty="0" smtClean="0"/>
              <a:t>маршрутизації</a:t>
            </a:r>
            <a:r>
              <a:rPr lang="en-US" sz="2000" dirty="0"/>
              <a:t> </a:t>
            </a:r>
            <a:r>
              <a:rPr lang="uk-UA" sz="2000" dirty="0" smtClean="0"/>
              <a:t>за </a:t>
            </a:r>
            <a:r>
              <a:rPr lang="uk-UA" sz="2000" dirty="0"/>
              <a:t>станом каналу кожен з маршрутизаторів виконує </a:t>
            </a:r>
            <a:r>
              <a:rPr lang="uk-UA" sz="2000" dirty="0" smtClean="0"/>
              <a:t>лавинну </a:t>
            </a:r>
            <a:r>
              <a:rPr lang="uk-UA" sz="2000" dirty="0"/>
              <a:t>розсилку пакетів стану каналу всім сусіднім пристроям, які потім зберігають прийняті пакети в базу даних</a:t>
            </a:r>
            <a:endParaRPr lang="en-US" sz="2000" dirty="0"/>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06" y="2477088"/>
            <a:ext cx="5336721" cy="391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04020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7442" y="189185"/>
            <a:ext cx="8456613" cy="606347"/>
          </a:xfrm>
        </p:spPr>
        <p:txBody>
          <a:bodyPr/>
          <a:lstStyle/>
          <a:p>
            <a:pPr eaLnBrk="1" hangingPunct="1">
              <a:tabLst>
                <a:tab pos="4803775" algn="l"/>
              </a:tabLst>
              <a:defRPr/>
            </a:pPr>
            <a:r>
              <a:rPr lang="uk-UA" sz="2800" dirty="0" smtClean="0"/>
              <a:t>Створення бази даних станів каналів</a:t>
            </a:r>
            <a:endParaRPr lang="uk-UA" sz="2800" dirty="0"/>
          </a:p>
        </p:txBody>
      </p:sp>
      <p:sp>
        <p:nvSpPr>
          <p:cNvPr id="3" name="TextBox 2"/>
          <p:cNvSpPr txBox="1"/>
          <p:nvPr/>
        </p:nvSpPr>
        <p:spPr>
          <a:xfrm>
            <a:off x="189186" y="938169"/>
            <a:ext cx="8702566" cy="923330"/>
          </a:xfrm>
          <a:prstGeom prst="rect">
            <a:avLst/>
          </a:prstGeom>
          <a:noFill/>
        </p:spPr>
        <p:txBody>
          <a:bodyPr wrap="square" rtlCol="0">
            <a:spAutoFit/>
          </a:bodyPr>
          <a:lstStyle/>
          <a:p>
            <a:pPr algn="l"/>
            <a:r>
              <a:rPr lang="uk-UA" sz="2000" dirty="0" smtClean="0"/>
              <a:t>На останньому етапі процесу маршрутизації за станом каналу кожен маршрутизатор використовує базу даних для побудови повної карти топології і обчислює оптимальний шлях до кожної з мереж призначення</a:t>
            </a:r>
            <a:endParaRPr lang="uk-UA" sz="2000" dirty="0"/>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686" y="2018433"/>
            <a:ext cx="6122776" cy="4660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711646"/>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189186"/>
            <a:ext cx="8456613" cy="574816"/>
          </a:xfrm>
        </p:spPr>
        <p:txBody>
          <a:bodyPr/>
          <a:lstStyle/>
          <a:p>
            <a:pPr eaLnBrk="1" hangingPunct="1">
              <a:tabLst>
                <a:tab pos="4803775" algn="l"/>
              </a:tabLst>
              <a:defRPr/>
            </a:pPr>
            <a:r>
              <a:rPr lang="uk-UA" sz="2800" dirty="0" smtClean="0"/>
              <a:t>Побудова дерева найкоротших шляхів SPF</a:t>
            </a:r>
            <a:endParaRPr lang="uk-UA"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71" y="1072055"/>
            <a:ext cx="7459319" cy="5427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674668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63513" y="236482"/>
            <a:ext cx="8861424" cy="838200"/>
          </a:xfrm>
        </p:spPr>
        <p:txBody>
          <a:bodyPr/>
          <a:lstStyle/>
          <a:p>
            <a:pPr marL="609600" indent="-609600" eaLnBrk="1" hangingPunct="1"/>
            <a:r>
              <a:rPr lang="uk-UA" sz="2800" dirty="0" smtClean="0"/>
              <a:t>Переваги та недоліки статичної маршрутизації</a:t>
            </a:r>
            <a:endParaRPr lang="en-US" altLang="uk-UA" sz="2800" dirty="0" smtClean="0"/>
          </a:p>
        </p:txBody>
      </p:sp>
      <p:sp>
        <p:nvSpPr>
          <p:cNvPr id="8195" name="Rectangle 4"/>
          <p:cNvSpPr>
            <a:spLocks noGrp="1" noChangeArrowheads="1"/>
          </p:cNvSpPr>
          <p:nvPr>
            <p:ph type="body" idx="1"/>
          </p:nvPr>
        </p:nvSpPr>
        <p:spPr>
          <a:xfrm>
            <a:off x="646113" y="1527175"/>
            <a:ext cx="7940675" cy="5076825"/>
          </a:xfrm>
        </p:spPr>
        <p:txBody>
          <a:bodyPr/>
          <a:lstStyle/>
          <a:p>
            <a:r>
              <a:rPr lang="uk-UA" altLang="ja-JP" dirty="0" smtClean="0"/>
              <a:t>Порівняння статичної та динамічної маршрутизації</a:t>
            </a:r>
            <a:endParaRPr lang="en-US" altLang="uk-UA" dirty="0" smtClean="0"/>
          </a:p>
          <a:p>
            <a:pPr>
              <a:buFont typeface="Symbol" pitchFamily="18" charset="2"/>
              <a:buNone/>
            </a:pPr>
            <a:endParaRPr lang="en-US" altLang="uk-UA" dirty="0" smtClean="0"/>
          </a:p>
          <a:p>
            <a:pPr>
              <a:buFont typeface="Symbol" pitchFamily="18" charset="2"/>
              <a:buChar char=""/>
            </a:pPr>
            <a:endParaRPr lang="en-US" altLang="uk-UA" dirty="0" smtClean="0"/>
          </a:p>
        </p:txBody>
      </p:sp>
      <p:pic>
        <p:nvPicPr>
          <p:cNvPr id="81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2589213"/>
            <a:ext cx="85344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771896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189180"/>
            <a:ext cx="8456613" cy="716705"/>
          </a:xfrm>
        </p:spPr>
        <p:txBody>
          <a:bodyPr/>
          <a:lstStyle/>
          <a:p>
            <a:pPr eaLnBrk="1" hangingPunct="1">
              <a:tabLst>
                <a:tab pos="4803775" algn="l"/>
              </a:tabLst>
              <a:defRPr/>
            </a:pPr>
            <a:r>
              <a:rPr lang="uk-UA" sz="2800" dirty="0" smtClean="0"/>
              <a:t>Побудова </a:t>
            </a:r>
            <a:r>
              <a:rPr lang="uk-UA" sz="2800" dirty="0"/>
              <a:t>дерева найкоротших шляхів SPF</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82" y="1213945"/>
            <a:ext cx="7974606" cy="5273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4563742"/>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4193" y="304298"/>
            <a:ext cx="8456613" cy="885372"/>
          </a:xfrm>
        </p:spPr>
        <p:txBody>
          <a:bodyPr/>
          <a:lstStyle/>
          <a:p>
            <a:pPr eaLnBrk="1" hangingPunct="1">
              <a:tabLst>
                <a:tab pos="4803775" algn="l"/>
              </a:tabLst>
              <a:defRPr/>
            </a:pPr>
            <a:r>
              <a:rPr lang="uk-UA" sz="2800" dirty="0" smtClean="0"/>
              <a:t>Додавання маршрутів OSPF </a:t>
            </a:r>
            <a:br>
              <a:rPr lang="uk-UA" sz="2800" dirty="0" smtClean="0"/>
            </a:br>
            <a:r>
              <a:rPr lang="uk-UA" sz="2800" dirty="0" smtClean="0"/>
              <a:t>в таблицю маршрутизації</a:t>
            </a:r>
            <a:endParaRPr lang="uk-UA"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11" y="1509713"/>
            <a:ext cx="7649375" cy="51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62486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uk-UA" sz="2800" dirty="0" smtClean="0"/>
              <a:t>Для чого потрібні протоколи маршрутизації </a:t>
            </a:r>
            <a:br>
              <a:rPr lang="uk-UA" sz="2800" dirty="0" smtClean="0"/>
            </a:br>
            <a:r>
              <a:rPr lang="uk-UA" sz="2800" dirty="0" smtClean="0"/>
              <a:t>за станом каналу</a:t>
            </a:r>
            <a:r>
              <a:rPr lang="uk-UA" sz="2800" dirty="0" smtClean="0"/>
              <a:t>?</a:t>
            </a:r>
            <a:endParaRPr lang="uk-UA"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48" y="1669143"/>
            <a:ext cx="7564018" cy="301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15456" y="4688115"/>
            <a:ext cx="6545943" cy="1754326"/>
          </a:xfrm>
          <a:prstGeom prst="rect">
            <a:avLst/>
          </a:prstGeom>
          <a:noFill/>
          <a:ln w="28575">
            <a:solidFill>
              <a:schemeClr val="bg1">
                <a:lumMod val="65000"/>
              </a:schemeClr>
            </a:solidFill>
          </a:ln>
        </p:spPr>
        <p:txBody>
          <a:bodyPr wrap="square" rtlCol="0">
            <a:spAutoFit/>
          </a:bodyPr>
          <a:lstStyle/>
          <a:p>
            <a:pPr algn="l"/>
            <a:r>
              <a:rPr lang="en-US" b="1" dirty="0" smtClean="0"/>
              <a:t>Disadvantages compared </a:t>
            </a:r>
            <a:r>
              <a:rPr lang="en-US" b="1" dirty="0"/>
              <a:t>to distance vector routing protocols:</a:t>
            </a:r>
          </a:p>
          <a:p>
            <a:pPr marL="342900" indent="-342900" algn="l">
              <a:buFont typeface="Arial" pitchFamily="34" charset="0"/>
              <a:buChar char="•"/>
            </a:pPr>
            <a:r>
              <a:rPr lang="en-US" dirty="0"/>
              <a:t>Memory Requirements </a:t>
            </a:r>
            <a:endParaRPr lang="en-US" dirty="0" smtClean="0"/>
          </a:p>
          <a:p>
            <a:pPr marL="342900" indent="-342900" algn="l">
              <a:buFont typeface="Arial" pitchFamily="34" charset="0"/>
              <a:buChar char="•"/>
            </a:pPr>
            <a:r>
              <a:rPr lang="en-US" dirty="0" smtClean="0"/>
              <a:t>Processing </a:t>
            </a:r>
            <a:r>
              <a:rPr lang="en-US" dirty="0"/>
              <a:t>Requirements </a:t>
            </a:r>
            <a:endParaRPr lang="en-US" dirty="0" smtClean="0"/>
          </a:p>
          <a:p>
            <a:pPr marL="342900" indent="-342900" algn="l">
              <a:buFont typeface="Arial" pitchFamily="34" charset="0"/>
              <a:buChar char="•"/>
            </a:pPr>
            <a:r>
              <a:rPr lang="en-US" dirty="0" smtClean="0"/>
              <a:t>Bandwidth Requirements</a:t>
            </a:r>
            <a:endParaRPr lang="en-US" dirty="0"/>
          </a:p>
        </p:txBody>
      </p:sp>
    </p:spTree>
    <p:extLst>
      <p:ext uri="{BB962C8B-B14F-4D97-AF65-F5344CB8AC3E}">
        <p14:creationId xmlns:p14="http://schemas.microsoft.com/office/powerpoint/2010/main" val="1591463693"/>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uk-UA" sz="2800" dirty="0" smtClean="0"/>
              <a:t>Недоліки протоколів маршрутизації</a:t>
            </a:r>
            <a:br>
              <a:rPr lang="uk-UA" sz="2800" dirty="0" smtClean="0"/>
            </a:br>
            <a:r>
              <a:rPr lang="uk-UA" sz="2800" dirty="0" smtClean="0"/>
              <a:t>за станом каналу</a:t>
            </a:r>
            <a:endParaRPr lang="uk-UA"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45" y="1702028"/>
            <a:ext cx="6732825"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730085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uk-UA" sz="2800" dirty="0" smtClean="0"/>
              <a:t>Протоколи, які використовують дані</a:t>
            </a:r>
            <a:br>
              <a:rPr lang="uk-UA" sz="2800" dirty="0" smtClean="0"/>
            </a:br>
            <a:r>
              <a:rPr lang="uk-UA" sz="2800" dirty="0" smtClean="0"/>
              <a:t>про стан каналу</a:t>
            </a:r>
            <a:endParaRPr lang="uk-UA" sz="2800" dirty="0"/>
          </a:p>
        </p:txBody>
      </p:sp>
      <p:sp>
        <p:nvSpPr>
          <p:cNvPr id="3" name="TextBox 2"/>
          <p:cNvSpPr txBox="1"/>
          <p:nvPr/>
        </p:nvSpPr>
        <p:spPr>
          <a:xfrm>
            <a:off x="406398" y="2032000"/>
            <a:ext cx="8273143" cy="3416320"/>
          </a:xfrm>
          <a:prstGeom prst="rect">
            <a:avLst/>
          </a:prstGeom>
          <a:noFill/>
        </p:spPr>
        <p:txBody>
          <a:bodyPr wrap="square" rtlCol="0">
            <a:spAutoFit/>
          </a:bodyPr>
          <a:lstStyle/>
          <a:p>
            <a:pPr algn="l"/>
            <a:r>
              <a:rPr lang="en-US" dirty="0" smtClean="0"/>
              <a:t>Only two link-state </a:t>
            </a:r>
            <a:r>
              <a:rPr lang="en-US" dirty="0"/>
              <a:t>routing </a:t>
            </a:r>
            <a:r>
              <a:rPr lang="en-US" dirty="0" smtClean="0"/>
              <a:t>protocols:</a:t>
            </a:r>
          </a:p>
          <a:p>
            <a:pPr algn="l"/>
            <a:endParaRPr lang="en-US" dirty="0" smtClean="0"/>
          </a:p>
          <a:p>
            <a:pPr marL="342900" indent="-342900" algn="l">
              <a:buFont typeface="Wingdings" pitchFamily="2" charset="2"/>
              <a:buChar char="§"/>
            </a:pPr>
            <a:r>
              <a:rPr lang="en-US" dirty="0" smtClean="0"/>
              <a:t>Open </a:t>
            </a:r>
            <a:r>
              <a:rPr lang="en-US" dirty="0"/>
              <a:t>Shortest Path First (OSPF) </a:t>
            </a:r>
            <a:r>
              <a:rPr lang="en-US" dirty="0" smtClean="0"/>
              <a:t>most </a:t>
            </a:r>
            <a:r>
              <a:rPr lang="en-US" dirty="0"/>
              <a:t>popular </a:t>
            </a:r>
            <a:endParaRPr lang="en-US" dirty="0" smtClean="0"/>
          </a:p>
          <a:p>
            <a:pPr marL="800100" lvl="1" indent="-342900" algn="l">
              <a:buFont typeface="Arial" pitchFamily="34" charset="0"/>
              <a:buChar char="•"/>
            </a:pPr>
            <a:r>
              <a:rPr lang="en-US" dirty="0" smtClean="0"/>
              <a:t>began </a:t>
            </a:r>
            <a:r>
              <a:rPr lang="en-US" dirty="0"/>
              <a:t>in 1987 </a:t>
            </a:r>
            <a:endParaRPr lang="en-US" dirty="0" smtClean="0"/>
          </a:p>
          <a:p>
            <a:pPr marL="800100" lvl="1" indent="-342900" algn="l">
              <a:buFont typeface="Arial" pitchFamily="34" charset="0"/>
              <a:buChar char="•"/>
            </a:pPr>
            <a:r>
              <a:rPr lang="en-US" dirty="0" smtClean="0"/>
              <a:t>two </a:t>
            </a:r>
            <a:r>
              <a:rPr lang="en-US" dirty="0"/>
              <a:t>current </a:t>
            </a:r>
            <a:r>
              <a:rPr lang="en-US" dirty="0" smtClean="0"/>
              <a:t>versions</a:t>
            </a:r>
            <a:endParaRPr lang="en-US" dirty="0"/>
          </a:p>
          <a:p>
            <a:pPr marL="800100" lvl="1" indent="-342900" algn="l">
              <a:buFont typeface="Arial" pitchFamily="34" charset="0"/>
              <a:buChar char="•"/>
            </a:pPr>
            <a:r>
              <a:rPr lang="en-US" dirty="0"/>
              <a:t>OSPFv2 - OSPF for IPv4 </a:t>
            </a:r>
            <a:r>
              <a:rPr lang="en-US" dirty="0" smtClean="0"/>
              <a:t>networks</a:t>
            </a:r>
            <a:endParaRPr lang="en-US" dirty="0"/>
          </a:p>
          <a:p>
            <a:pPr marL="800100" lvl="1" indent="-342900" algn="l">
              <a:buFont typeface="Arial" pitchFamily="34" charset="0"/>
              <a:buChar char="•"/>
            </a:pPr>
            <a:r>
              <a:rPr lang="en-US" dirty="0"/>
              <a:t>OSPFv3 - OSPF for IPv6 networks </a:t>
            </a:r>
            <a:endParaRPr lang="en-US" dirty="0" smtClean="0"/>
          </a:p>
          <a:p>
            <a:pPr marL="342900" indent="-342900" algn="l">
              <a:buFont typeface="Arial" pitchFamily="34" charset="0"/>
              <a:buChar char="•"/>
            </a:pPr>
            <a:endParaRPr lang="en-US" dirty="0"/>
          </a:p>
          <a:p>
            <a:pPr marL="342900" indent="-342900" algn="l">
              <a:buFont typeface="Wingdings" pitchFamily="2" charset="2"/>
              <a:buChar char="§"/>
            </a:pPr>
            <a:r>
              <a:rPr lang="en-US" dirty="0" smtClean="0"/>
              <a:t>IS-IS </a:t>
            </a:r>
            <a:r>
              <a:rPr lang="en-US" dirty="0"/>
              <a:t>was designed by International Organization for Standardization (ISO </a:t>
            </a:r>
            <a:r>
              <a:rPr lang="en-US" dirty="0" smtClean="0"/>
              <a:t>)</a:t>
            </a:r>
            <a:endParaRPr lang="en-US" dirty="0"/>
          </a:p>
        </p:txBody>
      </p:sp>
    </p:spTree>
    <p:extLst>
      <p:ext uri="{BB962C8B-B14F-4D97-AF65-F5344CB8AC3E}">
        <p14:creationId xmlns:p14="http://schemas.microsoft.com/office/powerpoint/2010/main" val="46637239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T</a:t>
            </a:r>
            <a:r>
              <a:rPr lang="uk-UA" sz="2800" dirty="0" err="1" smtClean="0"/>
              <a:t>аблиця</a:t>
            </a:r>
            <a:r>
              <a:rPr lang="uk-UA" sz="2800" dirty="0" smtClean="0"/>
              <a:t> маршрутизації </a:t>
            </a:r>
            <a:r>
              <a:rPr lang="en-US" sz="2800" dirty="0" smtClean="0"/>
              <a:t>(T</a:t>
            </a:r>
            <a:r>
              <a:rPr lang="en-US" sz="2800" dirty="0" smtClean="0"/>
              <a:t>he </a:t>
            </a:r>
            <a:r>
              <a:rPr lang="en-US" sz="2800" dirty="0" smtClean="0"/>
              <a:t>Routing </a:t>
            </a:r>
            <a:r>
              <a:rPr lang="en-US" sz="2800" dirty="0" smtClean="0"/>
              <a:t>Table)</a:t>
            </a:r>
            <a:endParaRPr lang="en-US" sz="2800" dirty="0"/>
          </a:p>
        </p:txBody>
      </p:sp>
    </p:spTree>
    <p:extLst>
      <p:ext uri="{BB962C8B-B14F-4D97-AF65-F5344CB8AC3E}">
        <p14:creationId xmlns:p14="http://schemas.microsoft.com/office/powerpoint/2010/main" val="2398994106"/>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8786" y="362607"/>
            <a:ext cx="8456613" cy="622112"/>
          </a:xfrm>
        </p:spPr>
        <p:txBody>
          <a:bodyPr/>
          <a:lstStyle/>
          <a:p>
            <a:pPr eaLnBrk="1" hangingPunct="1">
              <a:tabLst>
                <a:tab pos="4803775" algn="l"/>
              </a:tabLst>
              <a:defRPr/>
            </a:pPr>
            <a:r>
              <a:rPr lang="uk-UA" sz="2800" dirty="0" smtClean="0"/>
              <a:t>Записи </a:t>
            </a:r>
            <a:r>
              <a:rPr lang="uk-UA" sz="2800" dirty="0"/>
              <a:t>таблиці маршрутизації</a:t>
            </a:r>
            <a:endParaRPr lang="en-US" sz="2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418" y="1704973"/>
            <a:ext cx="5790268" cy="46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198820"/>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490" y="162409"/>
            <a:ext cx="8456613" cy="885372"/>
          </a:xfrm>
        </p:spPr>
        <p:txBody>
          <a:bodyPr/>
          <a:lstStyle/>
          <a:p>
            <a:pPr eaLnBrk="1" hangingPunct="1">
              <a:tabLst>
                <a:tab pos="4803775" algn="l"/>
              </a:tabLst>
              <a:defRPr/>
            </a:pPr>
            <a:r>
              <a:rPr lang="uk-UA" sz="2800" dirty="0" smtClean="0"/>
              <a:t>Записи </a:t>
            </a:r>
            <a:r>
              <a:rPr lang="uk-UA" sz="2800" dirty="0"/>
              <a:t>з прямим підключенням</a:t>
            </a:r>
            <a:endParaRPr lang="en-US" sz="2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696" y="1722891"/>
            <a:ext cx="5371086" cy="472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236365"/>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8952" y="346841"/>
            <a:ext cx="8456613" cy="511754"/>
          </a:xfrm>
        </p:spPr>
        <p:txBody>
          <a:bodyPr/>
          <a:lstStyle/>
          <a:p>
            <a:pPr eaLnBrk="1" hangingPunct="1">
              <a:tabLst>
                <a:tab pos="4803775" algn="l"/>
              </a:tabLst>
              <a:defRPr/>
            </a:pPr>
            <a:r>
              <a:rPr lang="uk-UA" sz="2800" dirty="0" smtClean="0"/>
              <a:t>Записи </a:t>
            </a:r>
            <a:r>
              <a:rPr lang="uk-UA" sz="2800" dirty="0"/>
              <a:t>віддаленої мережі</a:t>
            </a:r>
            <a:endParaRPr lang="en-US" sz="28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596"/>
          <a:stretch/>
        </p:blipFill>
        <p:spPr bwMode="auto">
          <a:xfrm>
            <a:off x="361985" y="1261241"/>
            <a:ext cx="8610128" cy="450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368466"/>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015" y="1495423"/>
            <a:ext cx="5985213"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83021" y="236483"/>
            <a:ext cx="8456613" cy="700940"/>
          </a:xfrm>
        </p:spPr>
        <p:txBody>
          <a:bodyPr/>
          <a:lstStyle/>
          <a:p>
            <a:pPr eaLnBrk="1" hangingPunct="1">
              <a:tabLst>
                <a:tab pos="4803775" algn="l"/>
              </a:tabLst>
              <a:defRPr/>
            </a:pPr>
            <a:r>
              <a:rPr lang="uk-UA" sz="2800" dirty="0" smtClean="0"/>
              <a:t>Термінологія </a:t>
            </a:r>
            <a:r>
              <a:rPr lang="uk-UA" sz="2800" dirty="0"/>
              <a:t>таблиці маршрутизації</a:t>
            </a:r>
            <a:endParaRPr lang="en-US" sz="2800" dirty="0"/>
          </a:p>
        </p:txBody>
      </p:sp>
      <p:sp>
        <p:nvSpPr>
          <p:cNvPr id="2" name="Rectangle 1"/>
          <p:cNvSpPr/>
          <p:nvPr/>
        </p:nvSpPr>
        <p:spPr>
          <a:xfrm>
            <a:off x="1916848" y="3048256"/>
            <a:ext cx="4869543" cy="1754326"/>
          </a:xfrm>
          <a:prstGeom prst="rect">
            <a:avLst/>
          </a:prstGeom>
          <a:solidFill>
            <a:srgbClr val="FFFFFF"/>
          </a:solidFill>
        </p:spPr>
        <p:txBody>
          <a:bodyPr wrap="square">
            <a:spAutoFit/>
          </a:bodyPr>
          <a:lstStyle/>
          <a:p>
            <a:pPr algn="l"/>
            <a:r>
              <a:rPr lang="en-US" dirty="0"/>
              <a:t>Routes are discussed in terms of:</a:t>
            </a:r>
          </a:p>
          <a:p>
            <a:pPr marL="342900" indent="-342900" algn="l">
              <a:buFont typeface="Wingdings" pitchFamily="2" charset="2"/>
              <a:buChar char="§"/>
            </a:pPr>
            <a:r>
              <a:rPr lang="en-US" dirty="0"/>
              <a:t>Ultimate route</a:t>
            </a:r>
          </a:p>
          <a:p>
            <a:pPr marL="342900" indent="-342900" algn="l">
              <a:buFont typeface="Wingdings" pitchFamily="2" charset="2"/>
              <a:buChar char="§"/>
            </a:pPr>
            <a:r>
              <a:rPr lang="en-US" dirty="0"/>
              <a:t>Level 1 route</a:t>
            </a:r>
          </a:p>
          <a:p>
            <a:pPr marL="342900" indent="-342900" algn="l">
              <a:buFont typeface="Wingdings" pitchFamily="2" charset="2"/>
              <a:buChar char="§"/>
            </a:pPr>
            <a:r>
              <a:rPr lang="en-US" dirty="0"/>
              <a:t>Level 1 parent route</a:t>
            </a:r>
          </a:p>
          <a:p>
            <a:pPr marL="342900" indent="-342900" algn="l">
              <a:buFont typeface="Wingdings" pitchFamily="2" charset="2"/>
              <a:buChar char="§"/>
            </a:pPr>
            <a:r>
              <a:rPr lang="en-US" dirty="0"/>
              <a:t>Level 2 child routes</a:t>
            </a:r>
          </a:p>
        </p:txBody>
      </p:sp>
    </p:spTree>
    <p:extLst>
      <p:ext uri="{BB962C8B-B14F-4D97-AF65-F5344CB8AC3E}">
        <p14:creationId xmlns:p14="http://schemas.microsoft.com/office/powerpoint/2010/main" val="176059137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747" y="161049"/>
            <a:ext cx="8654448" cy="690289"/>
          </a:xfrm>
        </p:spPr>
        <p:txBody>
          <a:bodyPr/>
          <a:lstStyle/>
          <a:p>
            <a:pPr eaLnBrk="1" hangingPunct="1">
              <a:defRPr/>
            </a:pPr>
            <a:r>
              <a:rPr lang="uk-UA" sz="2600" dirty="0" smtClean="0"/>
              <a:t>Призначення </a:t>
            </a:r>
            <a:r>
              <a:rPr lang="uk-UA" sz="2600" dirty="0"/>
              <a:t>протоколів динамічної маршрутизації</a:t>
            </a:r>
            <a:endParaRPr lang="en-US" sz="2600" dirty="0" smtClean="0">
              <a:solidFill>
                <a:schemeClr val="accent5">
                  <a:lumMod val="75000"/>
                </a:schemeClr>
              </a:solidFill>
              <a:cs typeface="Arial" pitchFamily="34" charset="0"/>
            </a:endParaRPr>
          </a:p>
        </p:txBody>
      </p:sp>
      <p:sp>
        <p:nvSpPr>
          <p:cNvPr id="7" name="TextBox 6"/>
          <p:cNvSpPr txBox="1"/>
          <p:nvPr/>
        </p:nvSpPr>
        <p:spPr>
          <a:xfrm>
            <a:off x="409903" y="994856"/>
            <a:ext cx="8513380" cy="4764381"/>
          </a:xfrm>
          <a:prstGeom prst="rect">
            <a:avLst/>
          </a:prstGeom>
          <a:noFill/>
        </p:spPr>
        <p:txBody>
          <a:bodyPr wrap="square" rtlCol="0">
            <a:spAutoFit/>
          </a:bodyPr>
          <a:lstStyle/>
          <a:p>
            <a:pPr marL="236538" lvl="1" indent="-236538" algn="l" defTabSz="814388">
              <a:lnSpc>
                <a:spcPct val="95000"/>
              </a:lnSpc>
              <a:spcBef>
                <a:spcPct val="50000"/>
              </a:spcBef>
              <a:buClr>
                <a:schemeClr val="tx2"/>
              </a:buClr>
              <a:buSzPct val="100000"/>
              <a:buFont typeface="Wingdings" pitchFamily="2" charset="2"/>
              <a:buChar char="§"/>
            </a:pPr>
            <a:r>
              <a:rPr lang="uk-UA" b="1" dirty="0">
                <a:latin typeface="+mn-lt"/>
              </a:rPr>
              <a:t>Переваги динамічної маршрутизації</a:t>
            </a:r>
          </a:p>
          <a:p>
            <a:pPr marL="342900" indent="-342900" algn="l">
              <a:buFont typeface="Wingdings" pitchFamily="2" charset="2"/>
              <a:buChar char="§"/>
            </a:pPr>
            <a:endParaRPr lang="en-CA" dirty="0" smtClean="0"/>
          </a:p>
          <a:p>
            <a:pPr marL="800100" lvl="1" indent="-342900" algn="l">
              <a:buFont typeface="Arial" pitchFamily="34" charset="0"/>
              <a:buChar char="•"/>
            </a:pPr>
            <a:r>
              <a:rPr lang="uk-UA" dirty="0" smtClean="0"/>
              <a:t>Автоматичний обмін інформацією про віддалені мережі</a:t>
            </a:r>
            <a:endParaRPr lang="en-CA" dirty="0" smtClean="0"/>
          </a:p>
          <a:p>
            <a:pPr marL="800100" lvl="1" indent="-342900" algn="l">
              <a:buFont typeface="Arial" pitchFamily="34" charset="0"/>
              <a:buChar char="•"/>
            </a:pPr>
            <a:r>
              <a:rPr lang="uk-UA" dirty="0" smtClean="0"/>
              <a:t>Визначення оптимального маршруту до кожної мережі та додавання цієї інформації в таблицю маршрутизації</a:t>
            </a:r>
            <a:endParaRPr lang="en-US" dirty="0"/>
          </a:p>
          <a:p>
            <a:pPr marL="800100" lvl="1" indent="-342900" algn="l">
              <a:buFont typeface="Arial" pitchFamily="34" charset="0"/>
              <a:buChar char="•"/>
            </a:pPr>
            <a:r>
              <a:rPr lang="uk-UA" dirty="0" smtClean="0"/>
              <a:t>У порівнянні зі статичної маршрутизацією протоколи динамічної маршрутизації вимагають меншого втручання з боку адміністратора</a:t>
            </a:r>
          </a:p>
          <a:p>
            <a:pPr marL="800100" lvl="1" indent="-342900" algn="l">
              <a:buFont typeface="Arial" pitchFamily="34" charset="0"/>
              <a:buChar char="•"/>
            </a:pPr>
            <a:r>
              <a:rPr lang="uk-UA" dirty="0" smtClean="0"/>
              <a:t>Протоколи динамічної маршрутизації допомагають адміністратора управляти трудомісткими процесами налаштування та обслуговування статичних маршрутів</a:t>
            </a:r>
            <a:endParaRPr lang="en-CA" dirty="0" smtClean="0"/>
          </a:p>
        </p:txBody>
      </p:sp>
    </p:spTree>
    <p:extLst>
      <p:ext uri="{BB962C8B-B14F-4D97-AF65-F5344CB8AC3E}">
        <p14:creationId xmlns:p14="http://schemas.microsoft.com/office/powerpoint/2010/main" val="1724738744"/>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531274"/>
          </a:xfrm>
        </p:spPr>
        <p:txBody>
          <a:bodyPr/>
          <a:lstStyle/>
          <a:p>
            <a:pPr eaLnBrk="1" hangingPunct="1">
              <a:tabLst>
                <a:tab pos="4803775" algn="l"/>
              </a:tabLst>
              <a:defRPr/>
            </a:pPr>
            <a:r>
              <a:rPr lang="uk-UA" sz="2800" dirty="0" smtClean="0"/>
              <a:t>Кінцевий </a:t>
            </a:r>
            <a:r>
              <a:rPr lang="uk-UA" sz="2800" dirty="0" smtClean="0"/>
              <a:t>маршрут (</a:t>
            </a:r>
            <a:r>
              <a:rPr lang="en-US" sz="2800" dirty="0" smtClean="0"/>
              <a:t>ultimate route</a:t>
            </a:r>
            <a:r>
              <a:rPr lang="uk-UA" sz="2800" dirty="0" smtClean="0"/>
              <a:t>)</a:t>
            </a:r>
            <a:endParaRPr lang="en-US"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44" y="1462088"/>
            <a:ext cx="5908520" cy="519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51314" y="2989942"/>
            <a:ext cx="4177668" cy="3083921"/>
          </a:xfrm>
          <a:prstGeom prst="rect">
            <a:avLst/>
          </a:prstGeom>
          <a:solidFill>
            <a:schemeClr val="bg1"/>
          </a:solidFill>
        </p:spPr>
        <p:txBody>
          <a:bodyPr wrap="square">
            <a:spAutoFit/>
          </a:bodyPr>
          <a:lstStyle/>
          <a:p>
            <a:pPr algn="l"/>
            <a:r>
              <a:rPr lang="uk-UA" dirty="0" smtClean="0"/>
              <a:t>Кінцевий маршрут </a:t>
            </a:r>
            <a:r>
              <a:rPr lang="uk-UA" dirty="0"/>
              <a:t>являє собою запис у таблиці маршрутизації, що містить або </a:t>
            </a:r>
            <a:r>
              <a:rPr lang="en-US" dirty="0"/>
              <a:t>IP-</a:t>
            </a:r>
            <a:r>
              <a:rPr lang="uk-UA" dirty="0"/>
              <a:t>адресу наступного переходу, або вихідний інтерфейс. Напряму підключені, динамічно одержувані і локальні маршрути є </a:t>
            </a:r>
            <a:r>
              <a:rPr lang="uk-UA" dirty="0" smtClean="0"/>
              <a:t>кінцевими</a:t>
            </a:r>
            <a:endParaRPr lang="en-US" dirty="0"/>
          </a:p>
        </p:txBody>
      </p:sp>
    </p:spTree>
    <p:extLst>
      <p:ext uri="{BB962C8B-B14F-4D97-AF65-F5344CB8AC3E}">
        <p14:creationId xmlns:p14="http://schemas.microsoft.com/office/powerpoint/2010/main" val="620917598"/>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2985" y="236482"/>
            <a:ext cx="8456613" cy="637878"/>
          </a:xfrm>
        </p:spPr>
        <p:txBody>
          <a:bodyPr/>
          <a:lstStyle/>
          <a:p>
            <a:pPr eaLnBrk="1" hangingPunct="1">
              <a:tabLst>
                <a:tab pos="4803775" algn="l"/>
              </a:tabLst>
              <a:defRPr/>
            </a:pPr>
            <a:r>
              <a:rPr lang="uk-UA" sz="2800" dirty="0" smtClean="0"/>
              <a:t>Маршрут першого рівня</a:t>
            </a:r>
            <a:endParaRPr lang="en-US" sz="2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79" y="1973943"/>
            <a:ext cx="7335626" cy="364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419230"/>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283779"/>
            <a:ext cx="8456613" cy="653643"/>
          </a:xfrm>
        </p:spPr>
        <p:txBody>
          <a:bodyPr/>
          <a:lstStyle/>
          <a:p>
            <a:pPr eaLnBrk="1" hangingPunct="1">
              <a:tabLst>
                <a:tab pos="4803775" algn="l"/>
              </a:tabLst>
              <a:defRPr/>
            </a:pPr>
            <a:r>
              <a:rPr lang="uk-UA" sz="2800" dirty="0" smtClean="0"/>
              <a:t>Батьківський </a:t>
            </a:r>
            <a:r>
              <a:rPr lang="uk-UA" sz="2800" dirty="0"/>
              <a:t>маршрут 1-го рівня</a:t>
            </a:r>
            <a:endParaRPr 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673" y="1471613"/>
            <a:ext cx="5412605"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0487512"/>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uk-UA" sz="2800" dirty="0" err="1" smtClean="0"/>
              <a:t>Дочірний</a:t>
            </a:r>
            <a:r>
              <a:rPr lang="uk-UA" sz="2800" dirty="0" smtClean="0"/>
              <a:t> </a:t>
            </a:r>
            <a:r>
              <a:rPr lang="uk-UA" sz="2800" dirty="0"/>
              <a:t>маршрут 2-го </a:t>
            </a:r>
            <a:r>
              <a:rPr lang="uk-UA" sz="2800" dirty="0" smtClean="0"/>
              <a:t>рівня</a:t>
            </a:r>
            <a:endParaRPr lang="en-US" sz="2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457324"/>
            <a:ext cx="5273675"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0699076"/>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2662" y="193940"/>
            <a:ext cx="8687559" cy="885372"/>
          </a:xfrm>
        </p:spPr>
        <p:txBody>
          <a:bodyPr/>
          <a:lstStyle/>
          <a:p>
            <a:pPr eaLnBrk="1" hangingPunct="1">
              <a:tabLst>
                <a:tab pos="4803775" algn="l"/>
              </a:tabLst>
              <a:defRPr/>
            </a:pPr>
            <a:r>
              <a:rPr lang="uk-UA" sz="2800" dirty="0" smtClean="0"/>
              <a:t>Оптимальний </a:t>
            </a:r>
            <a:r>
              <a:rPr lang="uk-UA" sz="2800" dirty="0"/>
              <a:t>маршрут = найдовше </a:t>
            </a:r>
            <a:r>
              <a:rPr lang="uk-UA" sz="2800" dirty="0" smtClean="0"/>
              <a:t>співпадіння</a:t>
            </a:r>
            <a:endParaRPr lang="en-US" sz="2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90" y="1557338"/>
            <a:ext cx="6633035" cy="487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701441"/>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1492" y="204952"/>
            <a:ext cx="8456613" cy="606347"/>
          </a:xfrm>
        </p:spPr>
        <p:txBody>
          <a:bodyPr/>
          <a:lstStyle/>
          <a:p>
            <a:pPr eaLnBrk="1" hangingPunct="1">
              <a:tabLst>
                <a:tab pos="4803775" algn="l"/>
              </a:tabLst>
              <a:defRPr/>
            </a:pPr>
            <a:r>
              <a:rPr lang="uk-UA" sz="2800" dirty="0" smtClean="0"/>
              <a:t>Записи </a:t>
            </a:r>
            <a:r>
              <a:rPr lang="uk-UA" sz="2800" dirty="0"/>
              <a:t>з прямим підключенням</a:t>
            </a:r>
            <a:endParaRPr lang="en-US" sz="2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40" y="1619477"/>
            <a:ext cx="5182960" cy="468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25"/>
          <a:stretch/>
        </p:blipFill>
        <p:spPr bwMode="auto">
          <a:xfrm>
            <a:off x="4951187" y="1722849"/>
            <a:ext cx="3902528"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5078552"/>
      </p:ext>
    </p:extLst>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879" y="162409"/>
            <a:ext cx="8456613" cy="885372"/>
          </a:xfrm>
        </p:spPr>
        <p:txBody>
          <a:bodyPr/>
          <a:lstStyle/>
          <a:p>
            <a:pPr eaLnBrk="1" hangingPunct="1">
              <a:tabLst>
                <a:tab pos="4803775" algn="l"/>
              </a:tabLst>
              <a:defRPr/>
            </a:pPr>
            <a:r>
              <a:rPr lang="uk-UA" sz="2800" dirty="0" smtClean="0"/>
              <a:t>Записи </a:t>
            </a:r>
            <a:r>
              <a:rPr lang="uk-UA" sz="2800" dirty="0"/>
              <a:t>віддаленої мережі </a:t>
            </a:r>
            <a:r>
              <a:rPr lang="en-US" sz="2800" dirty="0"/>
              <a:t>IPv6</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9" y="1623248"/>
            <a:ext cx="4956575" cy="449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313" y="1608734"/>
            <a:ext cx="4724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6027940"/>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uk-UA" altLang="uk-UA" dirty="0" smtClean="0"/>
              <a:t>Висновки</a:t>
            </a:r>
            <a:endParaRPr lang="en-US" dirty="0" smtClean="0"/>
          </a:p>
        </p:txBody>
      </p:sp>
      <p:sp>
        <p:nvSpPr>
          <p:cNvPr id="52227" name="Content Placeholder 2"/>
          <p:cNvSpPr>
            <a:spLocks noGrp="1"/>
          </p:cNvSpPr>
          <p:nvPr>
            <p:ph idx="1"/>
          </p:nvPr>
        </p:nvSpPr>
        <p:spPr>
          <a:xfrm>
            <a:off x="582386" y="1317625"/>
            <a:ext cx="8082643" cy="5417004"/>
          </a:xfrm>
        </p:spPr>
        <p:txBody>
          <a:bodyPr/>
          <a:lstStyle/>
          <a:p>
            <a:pPr marL="0" indent="0">
              <a:buNone/>
            </a:pPr>
            <a:r>
              <a:rPr lang="uk-UA" sz="2000" dirty="0" smtClean="0">
                <a:solidFill>
                  <a:srgbClr val="000000"/>
                </a:solidFill>
              </a:rPr>
              <a:t>Протоколи динамічної маршрутизації: </a:t>
            </a:r>
            <a:endParaRPr lang="uk-UA" sz="2000" dirty="0" smtClean="0"/>
          </a:p>
          <a:p>
            <a:r>
              <a:rPr lang="uk-UA" sz="2000" dirty="0" smtClean="0"/>
              <a:t>Дозволяють маршрутизаторам автоматично дізнаватися про віддалені мережі від інших маршрутизаторів</a:t>
            </a:r>
          </a:p>
          <a:p>
            <a:r>
              <a:rPr lang="uk-UA" sz="2000" dirty="0" smtClean="0"/>
              <a:t>Виконують наступні завдання: виявлення віддалених мереж, надання актуальних даних маршрутизації, вибір оптимального шляху до мережі призначення і можливість пошуку нового оптимального шляху у випадку, якщо поточний шлях недоступний</a:t>
            </a:r>
          </a:p>
          <a:p>
            <a:r>
              <a:rPr lang="uk-UA" sz="2000" dirty="0" smtClean="0"/>
              <a:t>Оптимальний вибір для великих мереж, в той час як статична маршрутизація ідеально підходить для кінцевих тупикових мереж</a:t>
            </a:r>
          </a:p>
          <a:p>
            <a:r>
              <a:rPr lang="uk-UA" sz="2000" dirty="0" smtClean="0"/>
              <a:t>Інформування інших маршрутизаторів про зміни</a:t>
            </a:r>
          </a:p>
          <a:p>
            <a:r>
              <a:rPr lang="uk-UA" sz="2000" dirty="0" smtClean="0"/>
              <a:t>Можуть бути класифіковані як класові або безкласового, протоколи на базі векторів відстані або за станом каналу, а також як протоколи внутрішньої чи зовнішньої маршрутизації</a:t>
            </a:r>
            <a:endParaRPr lang="uk-UA" sz="2000" dirty="0" smtClean="0"/>
          </a:p>
        </p:txBody>
      </p:sp>
    </p:spTree>
    <p:extLst>
      <p:ext uri="{BB962C8B-B14F-4D97-AF65-F5344CB8AC3E}">
        <p14:creationId xmlns:p14="http://schemas.microsoft.com/office/powerpoint/2010/main" val="41444739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uk-UA" altLang="uk-UA" dirty="0" smtClean="0"/>
              <a:t>Висновки</a:t>
            </a:r>
            <a:endParaRPr lang="en-US" dirty="0" smtClean="0"/>
          </a:p>
        </p:txBody>
      </p:sp>
      <p:sp>
        <p:nvSpPr>
          <p:cNvPr id="52227" name="Content Placeholder 2"/>
          <p:cNvSpPr>
            <a:spLocks noGrp="1"/>
          </p:cNvSpPr>
          <p:nvPr>
            <p:ph idx="1"/>
          </p:nvPr>
        </p:nvSpPr>
        <p:spPr>
          <a:xfrm>
            <a:off x="582386" y="1317625"/>
            <a:ext cx="8082643" cy="5417004"/>
          </a:xfrm>
        </p:spPr>
        <p:txBody>
          <a:bodyPr/>
          <a:lstStyle/>
          <a:p>
            <a:pPr marL="0" indent="0">
              <a:buNone/>
            </a:pPr>
            <a:r>
              <a:rPr lang="uk-UA" sz="2000" dirty="0" smtClean="0">
                <a:solidFill>
                  <a:srgbClr val="000000"/>
                </a:solidFill>
              </a:rPr>
              <a:t>Протоколи динамічної маршрутизації: </a:t>
            </a:r>
            <a:endParaRPr lang="uk-UA" sz="2000" dirty="0" smtClean="0"/>
          </a:p>
          <a:p>
            <a:r>
              <a:rPr lang="uk-UA" sz="2000" dirty="0" smtClean="0"/>
              <a:t>Маршрутизатори, що використовують протокол маршрутизації за станом каналу, можуть створювати повну топологію мережі шляхом збору даних від всіх інших маршрутизаторів</a:t>
            </a:r>
          </a:p>
          <a:p>
            <a:r>
              <a:rPr lang="uk-UA" sz="2000" dirty="0" smtClean="0"/>
              <a:t>Метрики використовуються протоколами маршрутизації для визначення оптимального або найкоротшого шляху для доступу до мережі призначення</a:t>
            </a:r>
          </a:p>
          <a:p>
            <a:r>
              <a:rPr lang="uk-UA" sz="2000" dirty="0" smtClean="0"/>
              <a:t>Різні протоколи маршрутизації можуть використовувати різні ресурси: кількість переходів, пропускну здатність, затримку, надійність і навантаження</a:t>
            </a:r>
          </a:p>
          <a:p>
            <a:r>
              <a:rPr lang="uk-UA" sz="2000" dirty="0"/>
              <a:t>У протоколах маршрутизації станом каналу використовується алгоритм Дейкстри для підрахунку оптимального шляху, який використовує сукупну вартість кожного шляху від джерела до місця призначення, для визначення загальної вартості маршруту</a:t>
            </a:r>
          </a:p>
          <a:p>
            <a:endParaRPr lang="uk-UA" sz="2000" dirty="0"/>
          </a:p>
        </p:txBody>
      </p:sp>
    </p:spTree>
    <p:extLst>
      <p:ext uri="{BB962C8B-B14F-4D97-AF65-F5344CB8AC3E}">
        <p14:creationId xmlns:p14="http://schemas.microsoft.com/office/powerpoint/2010/main" val="2623879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3759"/>
            <a:ext cx="8145463" cy="838200"/>
          </a:xfrm>
        </p:spPr>
        <p:txBody>
          <a:bodyPr/>
          <a:lstStyle/>
          <a:p>
            <a:r>
              <a:rPr lang="uk-UA" altLang="uk-UA" dirty="0" smtClean="0"/>
              <a:t>Висновки</a:t>
            </a:r>
            <a:endParaRPr lang="en-US" dirty="0" smtClean="0"/>
          </a:p>
        </p:txBody>
      </p:sp>
      <p:sp>
        <p:nvSpPr>
          <p:cNvPr id="52227" name="Content Placeholder 2"/>
          <p:cNvSpPr>
            <a:spLocks noGrp="1"/>
          </p:cNvSpPr>
          <p:nvPr>
            <p:ph idx="1"/>
          </p:nvPr>
        </p:nvSpPr>
        <p:spPr>
          <a:xfrm>
            <a:off x="582386" y="921833"/>
            <a:ext cx="8082643" cy="5417004"/>
          </a:xfrm>
        </p:spPr>
        <p:txBody>
          <a:bodyPr/>
          <a:lstStyle/>
          <a:p>
            <a:pPr marL="0" indent="0">
              <a:buNone/>
            </a:pPr>
            <a:r>
              <a:rPr lang="uk-UA" sz="2000" dirty="0" smtClean="0">
                <a:solidFill>
                  <a:srgbClr val="000000"/>
                </a:solidFill>
              </a:rPr>
              <a:t>Протоколи динамічної маршрутизації: </a:t>
            </a:r>
            <a:endParaRPr lang="uk-UA" sz="2000" dirty="0" smtClean="0"/>
          </a:p>
          <a:p>
            <a:r>
              <a:rPr lang="uk-UA" sz="2000" dirty="0" smtClean="0"/>
              <a:t>Маршрутизатори використовують значення адміністративної відстані для вибору джерела</a:t>
            </a:r>
          </a:p>
          <a:p>
            <a:r>
              <a:rPr lang="uk-UA" sz="2000" dirty="0" smtClean="0"/>
              <a:t>Всі протоколи динамічної маршрутизації мають унікальне значення адміністративного відстані поряд зі статичними маршрутами та мережами з прямим підключенням. Маршрут вибирається за найменшим значенням AD</a:t>
            </a:r>
          </a:p>
          <a:p>
            <a:r>
              <a:rPr lang="uk-UA" sz="2000" dirty="0" smtClean="0"/>
              <a:t>Мережа з прямим підключенням є кращим джерелом. Другим джерелом після неї є статичні маршрути, і після них - різні протоколи динамічної маршрутизації</a:t>
            </a:r>
          </a:p>
          <a:p>
            <a:r>
              <a:rPr lang="uk-UA" sz="2000" dirty="0" smtClean="0"/>
              <a:t>Канал OSPF - це інтерфейс на маршрутизаторі; дані про стан каналу відомі як стан каналу</a:t>
            </a:r>
          </a:p>
          <a:p>
            <a:endParaRPr lang="ru-RU" sz="2000" dirty="0" smtClean="0"/>
          </a:p>
        </p:txBody>
      </p:sp>
    </p:spTree>
    <p:extLst>
      <p:ext uri="{BB962C8B-B14F-4D97-AF65-F5344CB8AC3E}">
        <p14:creationId xmlns:p14="http://schemas.microsoft.com/office/powerpoint/2010/main" val="1460861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5747" y="224113"/>
            <a:ext cx="8654448" cy="690289"/>
          </a:xfrm>
        </p:spPr>
        <p:txBody>
          <a:bodyPr/>
          <a:lstStyle/>
          <a:p>
            <a:pPr eaLnBrk="1" hangingPunct="1">
              <a:defRPr/>
            </a:pPr>
            <a:r>
              <a:rPr lang="uk-UA" sz="2600" dirty="0" smtClean="0"/>
              <a:t>Призначення </a:t>
            </a:r>
            <a:r>
              <a:rPr lang="uk-UA" sz="2600" dirty="0"/>
              <a:t>протоколів динамічної маршрутизації</a:t>
            </a:r>
            <a:endParaRPr lang="en-US" sz="2600" dirty="0" smtClean="0">
              <a:solidFill>
                <a:schemeClr val="accent5">
                  <a:lumMod val="75000"/>
                </a:schemeClr>
              </a:solidFill>
              <a:cs typeface="Arial" pitchFamily="34" charset="0"/>
            </a:endParaRPr>
          </a:p>
        </p:txBody>
      </p:sp>
      <p:sp>
        <p:nvSpPr>
          <p:cNvPr id="7" name="TextBox 6"/>
          <p:cNvSpPr txBox="1"/>
          <p:nvPr/>
        </p:nvSpPr>
        <p:spPr>
          <a:xfrm>
            <a:off x="236483" y="1325942"/>
            <a:ext cx="8560676" cy="3305520"/>
          </a:xfrm>
          <a:prstGeom prst="rect">
            <a:avLst/>
          </a:prstGeom>
          <a:noFill/>
        </p:spPr>
        <p:txBody>
          <a:bodyPr wrap="square" rtlCol="0">
            <a:spAutoFit/>
          </a:bodyPr>
          <a:lstStyle/>
          <a:p>
            <a:pPr marL="236538" lvl="1" indent="-236538" algn="l" defTabSz="814388">
              <a:lnSpc>
                <a:spcPct val="95000"/>
              </a:lnSpc>
              <a:spcBef>
                <a:spcPct val="50000"/>
              </a:spcBef>
              <a:buClr>
                <a:schemeClr val="tx2"/>
              </a:buClr>
              <a:buSzPct val="100000"/>
              <a:buFont typeface="Wingdings" pitchFamily="2" charset="2"/>
              <a:buChar char="§"/>
            </a:pPr>
            <a:r>
              <a:rPr lang="uk-UA" b="1" dirty="0" smtClean="0"/>
              <a:t>Недоліки </a:t>
            </a:r>
            <a:r>
              <a:rPr lang="uk-UA" b="1" dirty="0"/>
              <a:t>динамічної </a:t>
            </a:r>
            <a:r>
              <a:rPr lang="uk-UA" b="1" dirty="0" smtClean="0"/>
              <a:t>маршрутизації</a:t>
            </a:r>
          </a:p>
          <a:p>
            <a:pPr marL="0" lvl="1" algn="l" defTabSz="814388">
              <a:lnSpc>
                <a:spcPct val="95000"/>
              </a:lnSpc>
              <a:spcBef>
                <a:spcPct val="50000"/>
              </a:spcBef>
              <a:buClr>
                <a:schemeClr val="tx2"/>
              </a:buClr>
              <a:buSzPct val="100000"/>
            </a:pPr>
            <a:endParaRPr lang="uk-UA" b="1" dirty="0"/>
          </a:p>
          <a:p>
            <a:pPr marL="800100" lvl="1" indent="-342900" algn="l">
              <a:buFont typeface="Arial" pitchFamily="34" charset="0"/>
              <a:buChar char="•"/>
            </a:pPr>
            <a:r>
              <a:rPr lang="uk-UA" dirty="0" smtClean="0"/>
              <a:t>Виділення </a:t>
            </a:r>
            <a:r>
              <a:rPr lang="uk-UA" dirty="0"/>
              <a:t>частини ресурсів маршрутизатора для роботи протоколу, включаючи ресурси ЦП і пропускну здатність </a:t>
            </a:r>
            <a:r>
              <a:rPr lang="uk-UA" dirty="0" smtClean="0"/>
              <a:t>каналу передачі</a:t>
            </a:r>
          </a:p>
          <a:p>
            <a:pPr marL="800100" lvl="1" indent="-342900" algn="l">
              <a:buFont typeface="Arial" pitchFamily="34" charset="0"/>
              <a:buChar char="•"/>
            </a:pPr>
            <a:r>
              <a:rPr lang="uk-UA" dirty="0" smtClean="0"/>
              <a:t>Відповідна кваліфікація та навички в адміністратора мережі</a:t>
            </a:r>
          </a:p>
          <a:p>
            <a:pPr marL="800100" lvl="1" indent="-342900" algn="l">
              <a:buFont typeface="Arial" pitchFamily="34" charset="0"/>
              <a:buChar char="•"/>
            </a:pPr>
            <a:r>
              <a:rPr lang="uk-UA" dirty="0" smtClean="0"/>
              <a:t>В окремих випадках рекомендується використовувати тільки статичну маршрутизацію</a:t>
            </a:r>
            <a:endParaRPr lang="en-CA" dirty="0" smtClean="0"/>
          </a:p>
        </p:txBody>
      </p:sp>
    </p:spTree>
    <p:extLst>
      <p:ext uri="{BB962C8B-B14F-4D97-AF65-F5344CB8AC3E}">
        <p14:creationId xmlns:p14="http://schemas.microsoft.com/office/powerpoint/2010/main" val="3862347975"/>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5491" y="204951"/>
            <a:ext cx="8456613" cy="733043"/>
          </a:xfrm>
        </p:spPr>
        <p:txBody>
          <a:bodyPr/>
          <a:lstStyle/>
          <a:p>
            <a:pPr eaLnBrk="1" hangingPunct="1">
              <a:defRPr/>
            </a:pPr>
            <a:r>
              <a:rPr lang="uk-UA" sz="2800" dirty="0" smtClean="0"/>
              <a:t>Застосування </a:t>
            </a:r>
            <a:r>
              <a:rPr lang="uk-UA" sz="2800" dirty="0"/>
              <a:t>статичної маршрутизації</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2507" y="1163630"/>
            <a:ext cx="7940675" cy="4386263"/>
          </a:xfrm>
        </p:spPr>
        <p:txBody>
          <a:bodyPr/>
          <a:lstStyle/>
          <a:p>
            <a:r>
              <a:rPr lang="uk-UA" dirty="0" smtClean="0"/>
              <a:t>Як правило в мережах використовують комбінацію статичної та динамічної маршрутизації</a:t>
            </a:r>
            <a:endParaRPr lang="en-US" dirty="0"/>
          </a:p>
          <a:p>
            <a:r>
              <a:rPr lang="uk-UA" dirty="0" smtClean="0"/>
              <a:t>Статична маршрутизація використовується в таких цілях:</a:t>
            </a:r>
            <a:r>
              <a:rPr lang="en-CA" dirty="0" smtClean="0"/>
              <a:t> </a:t>
            </a:r>
            <a:endParaRPr lang="en-US" dirty="0"/>
          </a:p>
          <a:p>
            <a:pPr marL="800100" lvl="1" indent="-342900">
              <a:buFont typeface="Arial" pitchFamily="34" charset="0"/>
              <a:buChar char="•"/>
            </a:pPr>
            <a:r>
              <a:rPr lang="uk-UA" dirty="0" smtClean="0"/>
              <a:t>Забезпечення спрощеного обслуговування таблиць маршрутизації в невеликих мережах, які не планується суттєво розширювати</a:t>
            </a:r>
            <a:endParaRPr lang="en-US" dirty="0"/>
          </a:p>
          <a:p>
            <a:pPr marL="800100" lvl="1" indent="-342900">
              <a:buFont typeface="Arial" pitchFamily="34" charset="0"/>
              <a:buChar char="•"/>
            </a:pPr>
            <a:r>
              <a:rPr lang="uk-UA" dirty="0" smtClean="0"/>
              <a:t>Маршрутизація до тупикових мереж і від них</a:t>
            </a:r>
            <a:endParaRPr lang="en-CA" dirty="0" smtClean="0"/>
          </a:p>
          <a:p>
            <a:pPr marL="1139825" lvl="2" indent="-342900">
              <a:buFont typeface="Courier New" pitchFamily="49" charset="0"/>
              <a:buChar char="o"/>
            </a:pPr>
            <a:r>
              <a:rPr lang="uk-UA" dirty="0" smtClean="0"/>
              <a:t>Мережа з одним вихідним маршрутом за замовчуванням, яка не має даних про інші віддалені мережі</a:t>
            </a:r>
            <a:endParaRPr lang="en-US" dirty="0"/>
          </a:p>
          <a:p>
            <a:pPr marL="800100" lvl="1" indent="-342900">
              <a:buFont typeface="Arial" pitchFamily="34" charset="0"/>
              <a:buChar char="•"/>
            </a:pPr>
            <a:r>
              <a:rPr lang="uk-UA" dirty="0" smtClean="0"/>
              <a:t>Доступ до єдиного маршрутизатора за замовчуванням</a:t>
            </a:r>
            <a:r>
              <a:rPr lang="en-CA" dirty="0" smtClean="0"/>
              <a:t> </a:t>
            </a:r>
          </a:p>
          <a:p>
            <a:pPr marL="1139825" lvl="2" indent="-342900">
              <a:buFont typeface="Courier New" pitchFamily="49" charset="0"/>
              <a:buChar char="o"/>
            </a:pPr>
            <a:r>
              <a:rPr lang="uk-UA" dirty="0" smtClean="0"/>
              <a:t>використовується для представлення шляху до будь-якої мережі, що не має збігів в таблиці маршрутизації.</a:t>
            </a:r>
            <a:endParaRPr lang="en-US" dirty="0"/>
          </a:p>
          <a:p>
            <a:pPr marL="0" indent="0">
              <a:buNone/>
            </a:pPr>
            <a:r>
              <a:rPr lang="en-CA" dirty="0"/>
              <a:t> </a:t>
            </a:r>
            <a:endParaRPr lang="en-US" dirty="0"/>
          </a:p>
          <a:p>
            <a:pPr lvl="1"/>
            <a:endParaRPr lang="en-US" dirty="0" smtClean="0"/>
          </a:p>
        </p:txBody>
      </p:sp>
    </p:spTree>
    <p:extLst>
      <p:ext uri="{BB962C8B-B14F-4D97-AF65-F5344CB8AC3E}">
        <p14:creationId xmlns:p14="http://schemas.microsoft.com/office/powerpoint/2010/main" val="6842266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altLang="uk-UA" sz="2400" b="0" i="0" u="none" strike="noStrike" cap="none" normalizeH="0" baseline="0" smtClean="0">
            <a:ln>
              <a:noFill/>
            </a:ln>
            <a:solidFill>
              <a:schemeClr val="tx1"/>
            </a:solidFill>
            <a:effectLst/>
            <a:latin typeface="Arial" charset="0"/>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17376</TotalTime>
  <Pages>28</Pages>
  <Words>2552</Words>
  <Application>Microsoft Office PowerPoint</Application>
  <PresentationFormat>Экран (4:3)</PresentationFormat>
  <Paragraphs>459</Paragraphs>
  <Slides>79</Slides>
  <Notes>79</Notes>
  <HiddenSlides>0</HiddenSlides>
  <MMClips>0</MMClips>
  <ScaleCrop>false</ScaleCrop>
  <HeadingPairs>
    <vt:vector size="4" baseType="variant">
      <vt:variant>
        <vt:lpstr>Тема</vt:lpstr>
      </vt:variant>
      <vt:variant>
        <vt:i4>2</vt:i4>
      </vt:variant>
      <vt:variant>
        <vt:lpstr>Заголовки слайдов</vt:lpstr>
      </vt:variant>
      <vt:variant>
        <vt:i4>79</vt:i4>
      </vt:variant>
    </vt:vector>
  </HeadingPairs>
  <TitlesOfParts>
    <vt:vector size="81" baseType="lpstr">
      <vt:lpstr>2006_Title/Bullet_Cisco White Temp</vt:lpstr>
      <vt:lpstr>2006_Segue/Q&amp;A_Cisco White Temp</vt:lpstr>
      <vt:lpstr>Динамічна маршрутизація</vt:lpstr>
      <vt:lpstr>Розвиток протоколів динамічної маршрутизації</vt:lpstr>
      <vt:lpstr>Призначення протоколів динамічної маршрутизації</vt:lpstr>
      <vt:lpstr>Призначення протоколів динамічної маршрутизації</vt:lpstr>
      <vt:lpstr>Призначення протоколів динамічної маршрутизації</vt:lpstr>
      <vt:lpstr>Переваги та недоліки статичної маршрутизації</vt:lpstr>
      <vt:lpstr>Призначення протоколів динамічної маршрутизації</vt:lpstr>
      <vt:lpstr>Призначення протоколів динамічної маршрутизації</vt:lpstr>
      <vt:lpstr>Застосування статичної маршрутизації</vt:lpstr>
      <vt:lpstr>Застосування статичної маршрутизації</vt:lpstr>
      <vt:lpstr>Принцип роботи протоколів  динамічної маршрутизації</vt:lpstr>
      <vt:lpstr>Routing Protocol Operating Fundamentals Cold Start</vt:lpstr>
      <vt:lpstr>Routing Protocol Operating Fundamentals Network Discovery</vt:lpstr>
      <vt:lpstr>Routing Protocol Operating Fundamentals Network Discovery</vt:lpstr>
      <vt:lpstr>Routing Protocol Operating Fundamentals Network Discovery</vt:lpstr>
      <vt:lpstr>Routing Protocol Operating Fundamentals Exchanging the Routing Information</vt:lpstr>
      <vt:lpstr>Routing Protocol Operating Fundamentals Exchanging the Routing Information</vt:lpstr>
      <vt:lpstr>Routing Protocol Operating Fundamentals Exchanging the Routing Information</vt:lpstr>
      <vt:lpstr>Routing Protocol Operating Fundamentals Achieving Convergence</vt:lpstr>
      <vt:lpstr>Types of Routing Protocols Classifying Routing Protocols</vt:lpstr>
      <vt:lpstr>Types of Routing Protocols IGP and EGP Routing Protocols</vt:lpstr>
      <vt:lpstr>Динамічна маршрутизація</vt:lpstr>
      <vt:lpstr>Динамічна маршрутизація</vt:lpstr>
      <vt:lpstr>Динамічна маршрутизація</vt:lpstr>
      <vt:lpstr>Динамічна маршрутизація</vt:lpstr>
      <vt:lpstr>Динамічна маршрутизація</vt:lpstr>
      <vt:lpstr>Types of Routing Protocols Distance Vector Routing Protocols</vt:lpstr>
      <vt:lpstr>Types of Routing Protocols Distance Vector or Link-State Routing Protocols</vt:lpstr>
      <vt:lpstr>Types of Routing Protocols Link-State Routing Protocols</vt:lpstr>
      <vt:lpstr>Types of Routing Protocols Classful Routing Protocols</vt:lpstr>
      <vt:lpstr>Types of Routing Protocols Classless Routing Protocols</vt:lpstr>
      <vt:lpstr>Types of Routing Protocols Routing Protocol Characteristics</vt:lpstr>
      <vt:lpstr>Types of Routing Protocols Routing Protocol Metrics</vt:lpstr>
      <vt:lpstr>Динамічна маршрутизація</vt:lpstr>
      <vt:lpstr>Динамічна маршрутизація</vt:lpstr>
      <vt:lpstr>  Динамічна маршрутизації  на базі векторів відстані  Distance Vector Dynamic Routing</vt:lpstr>
      <vt:lpstr>Дистанційно-векторні технології</vt:lpstr>
      <vt:lpstr>Дистанційно-векторний алгоритм</vt:lpstr>
      <vt:lpstr>Протокол RIP (Routing Information Protocol)</vt:lpstr>
      <vt:lpstr>Протокол EIGRP  (Enhanced Interior-Gateway Routing Protocol)</vt:lpstr>
      <vt:lpstr>   Маршрутизація на базі протоколів RIP і RIPng</vt:lpstr>
      <vt:lpstr>Режим конфігурації протоколу RIP на маршрутизаторі. Оголошення мереж</vt:lpstr>
      <vt:lpstr>Дослідження налаштувань за замовчуванням</vt:lpstr>
      <vt:lpstr>Включення RIPv2</vt:lpstr>
      <vt:lpstr>Налаштування пасивних інтерфейсів</vt:lpstr>
      <vt:lpstr>Передача маршруту за замовчуванням по мережі</vt:lpstr>
      <vt:lpstr>Оголошення мереж IPv6</vt:lpstr>
      <vt:lpstr>Дослідження налаштувань протоколу RIPng</vt:lpstr>
      <vt:lpstr>Дослідження налаштувань протоколу RIPng</vt:lpstr>
      <vt:lpstr> Динамічна маршрутизація за станом каналу Link-State Dynamic Routing</vt:lpstr>
      <vt:lpstr> Протоколи маршрутизації по найкоротшому шляху (Shortest Path First Protocols)</vt:lpstr>
      <vt:lpstr>Алгоритм Дейкстри (Dijkstra’s Algorithm )</vt:lpstr>
      <vt:lpstr>Процес маршрутизації за станом каналу</vt:lpstr>
      <vt:lpstr> Канал і стан каналу (Link and Link-State )</vt:lpstr>
      <vt:lpstr>Скажи “Привіт” (Say Hello)</vt:lpstr>
      <vt:lpstr>Скажи “Привіт” (Say Hello)</vt:lpstr>
      <vt:lpstr>Лавинна розсилка пакетів стану каналу (Flooding the LSP)</vt:lpstr>
      <vt:lpstr>Створення бази даних станів каналів</vt:lpstr>
      <vt:lpstr>Побудова дерева найкоротших шляхів SPF</vt:lpstr>
      <vt:lpstr>Побудова дерева найкоротших шляхів SPF</vt:lpstr>
      <vt:lpstr>Додавання маршрутів OSPF  в таблицю маршрутизації</vt:lpstr>
      <vt:lpstr>Для чого потрібні протоколи маршрутизації  за станом каналу?</vt:lpstr>
      <vt:lpstr>Недоліки протоколів маршрутизації за станом каналу</vt:lpstr>
      <vt:lpstr>Протоколи, які використовують дані про стан каналу</vt:lpstr>
      <vt:lpstr> Tаблиця маршрутизації (The Routing Table)</vt:lpstr>
      <vt:lpstr>Записи таблиці маршрутизації</vt:lpstr>
      <vt:lpstr>Записи з прямим підключенням</vt:lpstr>
      <vt:lpstr>Записи віддаленої мережі</vt:lpstr>
      <vt:lpstr>Термінологія таблиці маршрутизації</vt:lpstr>
      <vt:lpstr>Кінцевий маршрут (ultimate route)</vt:lpstr>
      <vt:lpstr>Маршрут першого рівня</vt:lpstr>
      <vt:lpstr>Батьківський маршрут 1-го рівня</vt:lpstr>
      <vt:lpstr>Дочірний маршрут 2-го рівня</vt:lpstr>
      <vt:lpstr>Оптимальний маршрут = найдовше співпадіння</vt:lpstr>
      <vt:lpstr>Записи з прямим підключенням</vt:lpstr>
      <vt:lpstr>Записи віддаленої мережі IPv6</vt:lpstr>
      <vt:lpstr>Висновки</vt:lpstr>
      <vt:lpstr>Висновки</vt:lpstr>
      <vt:lpstr>Висновки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and Its Uses</dc:title>
  <dc:creator>CLI</dc:creator>
  <cp:lastModifiedBy>MIK</cp:lastModifiedBy>
  <cp:revision>350</cp:revision>
  <cp:lastPrinted>1999-01-27T00:54:54Z</cp:lastPrinted>
  <dcterms:created xsi:type="dcterms:W3CDTF">2002-08-27T12:04:17Z</dcterms:created>
  <dcterms:modified xsi:type="dcterms:W3CDTF">2014-12-15T21:38:31Z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