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0" r:id="rId1"/>
    <p:sldMasterId id="2147483672" r:id="rId2"/>
  </p:sldMasterIdLst>
  <p:notesMasterIdLst>
    <p:notesMasterId r:id="rId62"/>
  </p:notesMasterIdLst>
  <p:handoutMasterIdLst>
    <p:handoutMasterId r:id="rId63"/>
  </p:handoutMasterIdLst>
  <p:sldIdLst>
    <p:sldId id="257" r:id="rId3"/>
    <p:sldId id="322" r:id="rId4"/>
    <p:sldId id="261" r:id="rId5"/>
    <p:sldId id="264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278" r:id="rId48"/>
    <p:sldId id="279" r:id="rId49"/>
    <p:sldId id="266" r:id="rId50"/>
    <p:sldId id="277" r:id="rId51"/>
    <p:sldId id="267" r:id="rId52"/>
    <p:sldId id="268" r:id="rId53"/>
    <p:sldId id="269" r:id="rId54"/>
    <p:sldId id="270" r:id="rId55"/>
    <p:sldId id="271" r:id="rId56"/>
    <p:sldId id="272" r:id="rId57"/>
    <p:sldId id="273" r:id="rId58"/>
    <p:sldId id="274" r:id="rId59"/>
    <p:sldId id="276" r:id="rId60"/>
    <p:sldId id="275" r:id="rId61"/>
  </p:sldIdLst>
  <p:sldSz cx="9144000" cy="6858000" type="screen4x3"/>
  <p:notesSz cx="6854825" cy="9083675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B4"/>
    <a:srgbClr val="35297D"/>
    <a:srgbClr val="00252E"/>
    <a:srgbClr val="FFFF9B"/>
    <a:srgbClr val="FFCC68"/>
    <a:srgbClr val="FFE59B"/>
    <a:srgbClr val="F6BF6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3" autoAdjust="0"/>
    <p:restoredTop sz="80330" autoAdjust="0"/>
  </p:normalViewPr>
  <p:slideViewPr>
    <p:cSldViewPr snapToGrid="0">
      <p:cViewPr varScale="1">
        <p:scale>
          <a:sx n="60" d="100"/>
          <a:sy n="60" d="100"/>
        </p:scale>
        <p:origin x="-1524" y="-78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164"/>
    </p:cViewPr>
  </p:sorterViewPr>
  <p:notesViewPr>
    <p:cSldViewPr snapToGrid="0">
      <p:cViewPr varScale="1">
        <p:scale>
          <a:sx n="65" d="100"/>
          <a:sy n="65" d="100"/>
        </p:scale>
        <p:origin x="-2558" y="-77"/>
      </p:cViewPr>
      <p:guideLst>
        <p:guide orient="horz" pos="286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5563" y="8764588"/>
            <a:ext cx="67103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849" tIns="49756" rIns="94849" bIns="49756">
            <a:spAutoFit/>
          </a:bodyPr>
          <a:lstStyle>
            <a:lvl1pPr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657225" indent="-18415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366838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48590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89230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3495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8067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639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7211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800" b="1"/>
              <a:t>Copyright © 2001, Cisco Systems, Inc. All rights reserved. Printed in USA.</a:t>
            </a:r>
            <a:br>
              <a:rPr lang="en-US" altLang="uk-UA" sz="800" b="1"/>
            </a:br>
            <a:r>
              <a:rPr lang="en-US" altLang="uk-UA" sz="800" b="1"/>
              <a:t>Presentation_ID.scr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50813" y="8778875"/>
            <a:ext cx="655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7627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5563" y="8585200"/>
            <a:ext cx="25622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435" tIns="49014" rIns="93435" bIns="49014">
            <a:spAutoFit/>
          </a:bodyPr>
          <a:lstStyle>
            <a:lvl1pPr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649288" indent="-184150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346200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463675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865313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3225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797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369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941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800" b="1"/>
              <a:t>© 2001, Cisco Systems, Inc. All rights reserved.</a:t>
            </a:r>
          </a:p>
          <a:p>
            <a:pPr>
              <a:lnSpc>
                <a:spcPct val="100000"/>
              </a:lnSpc>
            </a:pPr>
            <a:r>
              <a:rPr lang="en-US" altLang="uk-UA" sz="800" b="1"/>
              <a:t>&lt;Title of Course (ACRO) vX.X&gt;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49225" y="8599488"/>
            <a:ext cx="650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380" tIns="0" rIns="18380" bIns="0" numCol="1" anchor="b" anchorCtr="0" compatLnSpc="1">
            <a:prstTxWarp prst="textNoShape">
              <a:avLst/>
            </a:prstTxWarp>
          </a:bodyPr>
          <a:lstStyle>
            <a:lvl1pPr algn="r" defTabSz="881063">
              <a:lnSpc>
                <a:spcPct val="100000"/>
              </a:lnSpc>
              <a:defRPr sz="800"/>
            </a:lvl1pPr>
          </a:lstStyle>
          <a:p>
            <a:fld id="{0CC63E0E-2FFD-47E9-A81F-CBE4CCDA08D5}" type="slidenum">
              <a:rPr lang="en-US" altLang="uk-UA"/>
              <a:pPr/>
              <a:t>‹#›</a:t>
            </a:fld>
            <a:endParaRPr lang="en-US" altLang="uk-UA"/>
          </a:p>
        </p:txBody>
      </p:sp>
      <p:sp>
        <p:nvSpPr>
          <p:cNvPr id="18330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35" tIns="49014" rIns="93435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Body Text</a:t>
            </a:r>
          </a:p>
          <a:p>
            <a:pPr lvl="1"/>
            <a:r>
              <a:rPr lang="en-US" altLang="uk-UA" smtClean="0"/>
              <a:t>Second Level</a:t>
            </a:r>
          </a:p>
          <a:p>
            <a:pPr lvl="2"/>
            <a:r>
              <a:rPr lang="en-US" altLang="uk-UA" smtClean="0"/>
              <a:t>Third Level</a:t>
            </a:r>
          </a:p>
          <a:p>
            <a:pPr lvl="3"/>
            <a:r>
              <a:rPr lang="en-US" altLang="uk-UA" smtClean="0"/>
              <a:t>Fourth Level</a:t>
            </a:r>
          </a:p>
          <a:p>
            <a:pPr lvl="4"/>
            <a:r>
              <a:rPr lang="en-US" altLang="uk-UA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0583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8A272-C7A5-4FE7-83FD-A23150D804F8}" type="slidenum">
              <a:rPr lang="en-US" altLang="uk-UA"/>
              <a:pPr/>
              <a:t>1</a:t>
            </a:fld>
            <a:endParaRPr lang="en-US" altLang="uk-UA"/>
          </a:p>
        </p:txBody>
      </p:sp>
      <p:sp>
        <p:nvSpPr>
          <p:cNvPr id="143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11.1.1 </a:t>
            </a:r>
            <a:r>
              <a:rPr lang="en-US" sz="1200" b="1" dirty="0">
                <a:ea typeface="ＭＳ Ｐゴシック" pitchFamily="34" charset="-128"/>
              </a:rPr>
              <a:t>NAT Characteristics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11.1.1.5 </a:t>
            </a:r>
            <a:r>
              <a:rPr lang="en-US" b="1" dirty="0" smtClean="0">
                <a:ea typeface="ＭＳ Ｐゴシック" pitchFamily="34" charset="-128"/>
              </a:rPr>
              <a:t>How NAT Works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11.1.2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Types Of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11.1.2.1 </a:t>
            </a:r>
            <a:r>
              <a:rPr lang="en-US" b="1" dirty="0" smtClean="0">
                <a:ea typeface="ＭＳ Ｐゴシック" pitchFamily="34" charset="-128"/>
              </a:rPr>
              <a:t>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11.1.2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Types Of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11.1.2.1 </a:t>
            </a:r>
            <a:r>
              <a:rPr lang="en-US" b="1" dirty="0" smtClean="0">
                <a:ea typeface="ＭＳ Ｐゴシック" pitchFamily="34" charset="-128"/>
              </a:rPr>
              <a:t>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11.1.2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Types Of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11.1.2.2 </a:t>
            </a:r>
            <a:r>
              <a:rPr lang="en-US" b="1" dirty="0" smtClean="0">
                <a:ea typeface="ＭＳ Ｐゴシック" pitchFamily="34" charset="-128"/>
              </a:rPr>
              <a:t>Dynamic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11.1.2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Types Of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11.1.2.2 </a:t>
            </a:r>
            <a:r>
              <a:rPr lang="en-US" b="1" dirty="0" smtClean="0">
                <a:ea typeface="ＭＳ Ｐゴシック" pitchFamily="34" charset="-128"/>
              </a:rPr>
              <a:t>Dynamic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11.1.2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Types Of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11.1.2.3 </a:t>
            </a:r>
            <a:r>
              <a:rPr lang="en-US" b="1" dirty="0" smtClean="0">
                <a:ea typeface="ＭＳ Ｐゴシック" pitchFamily="34" charset="-128"/>
              </a:rPr>
              <a:t>Port Address Translation NAT (PAT)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11.1.2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Types Of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11.1.2.5 </a:t>
            </a:r>
            <a:r>
              <a:rPr lang="en-US" b="1" dirty="0" smtClean="0">
                <a:ea typeface="ＭＳ Ｐゴシック" pitchFamily="34" charset="-128"/>
              </a:rPr>
              <a:t>Comparing NAT and PAT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11.1.3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Benefits Of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11.1.3.1 </a:t>
            </a:r>
            <a:r>
              <a:rPr lang="en-US" sz="1200" b="1" dirty="0">
                <a:ea typeface="ＭＳ Ｐゴシック" pitchFamily="34" charset="-128"/>
              </a:rPr>
              <a:t>Benefits Of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11.1.3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Benefits Of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11.1.3.2 </a:t>
            </a:r>
            <a:r>
              <a:rPr lang="en-US" b="1" dirty="0" smtClean="0">
                <a:ea typeface="ＭＳ Ｐゴシック" pitchFamily="34" charset="-128"/>
              </a:rPr>
              <a:t>Disadvantages of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11.2.1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Configuring Static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11.2.1.1 </a:t>
            </a:r>
            <a:r>
              <a:rPr lang="en-US" b="1" dirty="0" smtClean="0">
                <a:ea typeface="ＭＳ Ｐゴシック" pitchFamily="34" charset="-128"/>
              </a:rPr>
              <a:t>Configuring 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11.1.1 </a:t>
            </a:r>
            <a:r>
              <a:rPr lang="en-US" sz="1200" b="1" dirty="0">
                <a:ea typeface="ＭＳ Ｐゴシック" pitchFamily="34" charset="-128"/>
              </a:rPr>
              <a:t>NAT Characteristics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11.1.1.1 </a:t>
            </a:r>
            <a:r>
              <a:rPr lang="en-US" b="1" dirty="0" err="1" smtClean="0"/>
              <a:t>IPv4</a:t>
            </a:r>
            <a:r>
              <a:rPr lang="en-US" b="1" baseline="0" dirty="0" smtClean="0"/>
              <a:t> Private Address Space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11.2.1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Configuring Static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11.2.1.1 </a:t>
            </a:r>
            <a:r>
              <a:rPr lang="en-US" b="1" dirty="0" smtClean="0">
                <a:ea typeface="ＭＳ Ｐゴシック" pitchFamily="34" charset="-128"/>
              </a:rPr>
              <a:t>Configuring 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11.2.1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Configuring Static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11.2.1.2 </a:t>
            </a:r>
            <a:r>
              <a:rPr lang="en-US" b="1" dirty="0" smtClean="0">
                <a:ea typeface="ＭＳ Ｐゴシック" pitchFamily="34" charset="-128"/>
              </a:rPr>
              <a:t>Analyzing 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11.2.1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Configuring Static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11.2.1.2 </a:t>
            </a:r>
            <a:r>
              <a:rPr lang="en-US" b="1" dirty="0" smtClean="0">
                <a:ea typeface="ＭＳ Ｐゴシック" pitchFamily="34" charset="-128"/>
              </a:rPr>
              <a:t>Verifying 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11.2.1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Configuring Static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11.2.1.2 </a:t>
            </a:r>
            <a:r>
              <a:rPr lang="en-US" b="1" dirty="0" smtClean="0">
                <a:ea typeface="ＭＳ Ｐゴシック" pitchFamily="34" charset="-128"/>
              </a:rPr>
              <a:t>Verifying Static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11.2.2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Configuring Dynamic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11.2.2.1 </a:t>
            </a:r>
            <a:r>
              <a:rPr lang="en-US" b="1" dirty="0" smtClean="0">
                <a:ea typeface="ＭＳ Ｐゴシック" pitchFamily="34" charset="-128"/>
              </a:rPr>
              <a:t>Dynamic NAT Operation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11.2.2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Configuring Dynamic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11.2.2.2 </a:t>
            </a:r>
            <a:r>
              <a:rPr lang="en-US" b="1" dirty="0" smtClean="0">
                <a:ea typeface="ＭＳ Ｐゴシック" pitchFamily="34" charset="-128"/>
              </a:rPr>
              <a:t>Configuring Dynamic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11.2.2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Configuring Dynamic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11.2.2.3 </a:t>
            </a:r>
            <a:r>
              <a:rPr lang="en-US" b="1" dirty="0" smtClean="0">
                <a:ea typeface="ＭＳ Ｐゴシック" pitchFamily="34" charset="-128"/>
              </a:rPr>
              <a:t>Analyzing Dynamic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11.2.2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Configuring Dynamic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11.2.2.3 </a:t>
            </a:r>
            <a:r>
              <a:rPr lang="en-US" b="1" dirty="0" smtClean="0">
                <a:ea typeface="ＭＳ Ｐゴシック" pitchFamily="34" charset="-128"/>
              </a:rPr>
              <a:t>Analyzing Dynamic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11.2.2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Configuring Dynamic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11.2.2.4 </a:t>
            </a:r>
            <a:r>
              <a:rPr lang="en-US" b="1" dirty="0" smtClean="0">
                <a:ea typeface="ＭＳ Ｐゴシック" pitchFamily="34" charset="-128"/>
              </a:rPr>
              <a:t>Verifying Dynamic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11.2.2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Configuring Dynamic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11.2.2.4 </a:t>
            </a:r>
            <a:r>
              <a:rPr lang="en-US" b="1" dirty="0" smtClean="0">
                <a:ea typeface="ＭＳ Ｐゴシック" pitchFamily="34" charset="-128"/>
              </a:rPr>
              <a:t>Verifying Dynamic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E79F16-7E0A-498C-B715-068939CA104F}" type="slidenum">
              <a:rPr lang="en-US" altLang="uk-UA"/>
              <a:pPr/>
              <a:t>3</a:t>
            </a:fld>
            <a:endParaRPr lang="en-US" altLang="uk-UA"/>
          </a:p>
        </p:txBody>
      </p:sp>
      <p:sp>
        <p:nvSpPr>
          <p:cNvPr id="144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11.2.3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Configuring Port Address Translation (PAT)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11.2.3.1 </a:t>
            </a:r>
            <a:r>
              <a:rPr lang="en-US" b="1" dirty="0" smtClean="0">
                <a:ea typeface="ＭＳ Ｐゴシック" pitchFamily="34" charset="-128"/>
              </a:rPr>
              <a:t>Configuring PAT: Address Pool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11.2.3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Configuring Port Address Translation (PAT)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11.2.3.2 </a:t>
            </a:r>
            <a:r>
              <a:rPr lang="en-US" b="1" dirty="0" smtClean="0">
                <a:ea typeface="ＭＳ Ｐゴシック" pitchFamily="34" charset="-128"/>
              </a:rPr>
              <a:t>Configuring PAT: Single Address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11.2.3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Configuring Port Address Translation (PAT)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11.2.3.3 </a:t>
            </a:r>
            <a:r>
              <a:rPr lang="en-US" b="1" dirty="0" smtClean="0">
                <a:ea typeface="ＭＳ Ｐゴシック" pitchFamily="34" charset="-128"/>
              </a:rPr>
              <a:t>Analyzing PAT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11.2.3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Configuring Port Address Translation (PAT)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11.2.3.3 </a:t>
            </a:r>
            <a:r>
              <a:rPr lang="en-US" b="1" dirty="0" smtClean="0">
                <a:ea typeface="ＭＳ Ｐゴシック" pitchFamily="34" charset="-128"/>
              </a:rPr>
              <a:t>Analyzing PAT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11.2.3</a:t>
            </a:r>
            <a:r>
              <a:rPr lang="en-US" b="1" baseline="0" dirty="0" smtClean="0"/>
              <a:t> </a:t>
            </a:r>
            <a:r>
              <a:rPr lang="en-US" sz="1200" b="1" dirty="0">
                <a:ea typeface="ＭＳ Ｐゴシック" pitchFamily="34" charset="-128"/>
              </a:rPr>
              <a:t>Configuring Port Address Translation (PAT)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11.2.3.4 </a:t>
            </a:r>
            <a:r>
              <a:rPr lang="en-US" b="1" dirty="0" smtClean="0">
                <a:ea typeface="ＭＳ Ｐゴシック" pitchFamily="34" charset="-128"/>
              </a:rPr>
              <a:t>Verifying PAT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11.2.4 Port Forwarding</a:t>
            </a:r>
            <a:endParaRPr lang="en-US" sz="1200" b="1" dirty="0">
              <a:ea typeface="ＭＳ Ｐゴシック" pitchFamily="34" charset="-128"/>
            </a:endParaRPr>
          </a:p>
          <a:p>
            <a:pPr marL="0" indent="0" eaLnBrk="1" hangingPunct="1">
              <a:buNone/>
            </a:pPr>
            <a:r>
              <a:rPr lang="en-US" b="1" dirty="0" smtClean="0"/>
              <a:t>11.2.4.1 </a:t>
            </a:r>
            <a:r>
              <a:rPr lang="en-US" b="1" dirty="0" smtClean="0">
                <a:ea typeface="ＭＳ Ｐゴシック" pitchFamily="34" charset="-128"/>
              </a:rPr>
              <a:t>Port Forwarding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11.2.4 Port Forwarding</a:t>
            </a:r>
            <a:endParaRPr lang="en-US" sz="1200" b="1" dirty="0">
              <a:ea typeface="ＭＳ Ｐゴシック" pitchFamily="34" charset="-128"/>
            </a:endParaRPr>
          </a:p>
          <a:p>
            <a:pPr marL="0" indent="0" eaLnBrk="1" hangingPunct="1">
              <a:buNone/>
            </a:pPr>
            <a:r>
              <a:rPr lang="en-US" b="1" dirty="0" smtClean="0"/>
              <a:t>11.2.4.2</a:t>
            </a:r>
            <a:r>
              <a:rPr lang="en-US" b="1" baseline="0" dirty="0" smtClean="0"/>
              <a:t> </a:t>
            </a:r>
            <a:r>
              <a:rPr lang="en-US" b="1" dirty="0" err="1" smtClean="0">
                <a:ea typeface="ＭＳ Ｐゴシック" pitchFamily="34" charset="-128"/>
              </a:rPr>
              <a:t>SOHO</a:t>
            </a:r>
            <a:r>
              <a:rPr lang="en-US" b="1" dirty="0" smtClean="0">
                <a:ea typeface="ＭＳ Ｐゴシック" pitchFamily="34" charset="-128"/>
              </a:rPr>
              <a:t> Example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11.2.4 Port Forwarding</a:t>
            </a:r>
            <a:endParaRPr lang="en-US" sz="1200" b="1" dirty="0">
              <a:ea typeface="ＭＳ Ｐゴシック" pitchFamily="34" charset="-128"/>
            </a:endParaRPr>
          </a:p>
          <a:p>
            <a:pPr marL="0" indent="0" eaLnBrk="1" hangingPunct="1">
              <a:buNone/>
            </a:pPr>
            <a:r>
              <a:rPr lang="en-US" b="1" dirty="0" smtClean="0"/>
              <a:t>11.2.4.3 </a:t>
            </a:r>
            <a:r>
              <a:rPr lang="en-US" b="1" dirty="0" smtClean="0">
                <a:ea typeface="ＭＳ Ｐゴシック" pitchFamily="34" charset="-128"/>
              </a:rPr>
              <a:t>Configuring Port Forwarding with </a:t>
            </a:r>
            <a:r>
              <a:rPr lang="en-US" b="1" dirty="0" err="1" smtClean="0">
                <a:ea typeface="ＭＳ Ｐゴシック" pitchFamily="34" charset="-128"/>
              </a:rPr>
              <a:t>IOS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11.2.5 </a:t>
            </a:r>
            <a:r>
              <a:rPr lang="en-US" sz="1200" b="1" dirty="0">
                <a:ea typeface="ＭＳ Ｐゴシック" pitchFamily="34" charset="-128"/>
              </a:rPr>
              <a:t>Configuring NAT and </a:t>
            </a:r>
            <a:r>
              <a:rPr lang="en-US" sz="1200" b="1" dirty="0" err="1">
                <a:ea typeface="ＭＳ Ｐゴシック" pitchFamily="34" charset="-128"/>
              </a:rPr>
              <a:t>IPv6</a:t>
            </a:r>
            <a:endParaRPr lang="en-US" sz="1200" b="1" dirty="0">
              <a:ea typeface="ＭＳ Ｐゴシック" pitchFamily="34" charset="-128"/>
            </a:endParaRPr>
          </a:p>
          <a:p>
            <a:pPr marL="0" indent="0" eaLnBrk="1" hangingPunct="1">
              <a:buNone/>
            </a:pPr>
            <a:r>
              <a:rPr lang="en-US" b="1" dirty="0" smtClean="0"/>
              <a:t>11.2.5.1 </a:t>
            </a:r>
            <a:r>
              <a:rPr lang="en-US" b="1" dirty="0" smtClean="0">
                <a:ea typeface="ＭＳ Ｐゴシック" pitchFamily="34" charset="-128"/>
              </a:rPr>
              <a:t>NAT for </a:t>
            </a:r>
            <a:r>
              <a:rPr lang="en-US" b="1" dirty="0" err="1" smtClean="0">
                <a:ea typeface="ＭＳ Ｐゴシック" pitchFamily="34" charset="-128"/>
              </a:rPr>
              <a:t>IPv6</a:t>
            </a:r>
            <a:r>
              <a:rPr lang="en-US" b="1" dirty="0" smtClean="0">
                <a:ea typeface="ＭＳ Ｐゴシック" pitchFamily="34" charset="-128"/>
              </a:rPr>
              <a:t>?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11.2.5 </a:t>
            </a:r>
            <a:r>
              <a:rPr lang="en-US" sz="1200" b="1" dirty="0">
                <a:ea typeface="ＭＳ Ｐゴシック" pitchFamily="34" charset="-128"/>
              </a:rPr>
              <a:t>Configuring NAT and </a:t>
            </a:r>
            <a:r>
              <a:rPr lang="en-US" sz="1200" b="1" dirty="0" err="1">
                <a:ea typeface="ＭＳ Ｐゴシック" pitchFamily="34" charset="-128"/>
              </a:rPr>
              <a:t>IPv6</a:t>
            </a:r>
            <a:endParaRPr lang="en-US" sz="1200" b="1" dirty="0">
              <a:ea typeface="ＭＳ Ｐゴシック" pitchFamily="34" charset="-128"/>
            </a:endParaRPr>
          </a:p>
          <a:p>
            <a:pPr marL="0" indent="0" eaLnBrk="1" hangingPunct="1">
              <a:buNone/>
            </a:pPr>
            <a:r>
              <a:rPr lang="en-US" b="1" dirty="0" smtClean="0"/>
              <a:t>11.2.5.2 </a:t>
            </a:r>
            <a:r>
              <a:rPr lang="en-US" b="1" dirty="0" err="1" smtClean="0">
                <a:ea typeface="ＭＳ Ｐゴシック" pitchFamily="34" charset="-128"/>
              </a:rPr>
              <a:t>IPv6</a:t>
            </a:r>
            <a:r>
              <a:rPr lang="en-US" b="1" dirty="0" smtClean="0">
                <a:ea typeface="ＭＳ Ｐゴシック" pitchFamily="34" charset="-128"/>
              </a:rPr>
              <a:t> Unique Local Addresses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23E7A-B606-4994-AA6A-406441FBD061}" type="slidenum">
              <a:rPr lang="en-US" altLang="uk-UA"/>
              <a:pPr/>
              <a:t>4</a:t>
            </a:fld>
            <a:endParaRPr lang="en-US" altLang="uk-UA"/>
          </a:p>
        </p:txBody>
      </p:sp>
      <p:sp>
        <p:nvSpPr>
          <p:cNvPr id="145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11.2.5 </a:t>
            </a:r>
            <a:r>
              <a:rPr lang="en-US" sz="1200" b="1" dirty="0">
                <a:ea typeface="ＭＳ Ｐゴシック" pitchFamily="34" charset="-128"/>
              </a:rPr>
              <a:t>Configuring NAT and </a:t>
            </a:r>
            <a:r>
              <a:rPr lang="en-US" sz="1200" b="1" dirty="0" err="1">
                <a:ea typeface="ＭＳ Ｐゴシック" pitchFamily="34" charset="-128"/>
              </a:rPr>
              <a:t>IPv6</a:t>
            </a:r>
            <a:endParaRPr lang="en-US" sz="1200" b="1" dirty="0">
              <a:ea typeface="ＭＳ Ｐゴシック" pitchFamily="34" charset="-128"/>
            </a:endParaRPr>
          </a:p>
          <a:p>
            <a:pPr marL="0" indent="0" eaLnBrk="1" hangingPunct="1">
              <a:buNone/>
            </a:pPr>
            <a:r>
              <a:rPr lang="en-US" b="1" dirty="0" smtClean="0"/>
              <a:t>11.2.5.3 NAT For </a:t>
            </a:r>
            <a:r>
              <a:rPr lang="en-US" b="1" dirty="0" err="1" smtClean="0"/>
              <a:t>IPv6</a:t>
            </a:r>
            <a:endParaRPr lang="en-US" b="1" dirty="0" smtClean="0"/>
          </a:p>
          <a:p>
            <a:pPr marL="0" indent="0" eaLnBrk="1" hangingPunct="1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11.2.5 </a:t>
            </a:r>
            <a:r>
              <a:rPr lang="en-US" sz="1200" b="1" dirty="0">
                <a:ea typeface="ＭＳ Ｐゴシック" pitchFamily="34" charset="-128"/>
              </a:rPr>
              <a:t>Configuring NAT and </a:t>
            </a:r>
            <a:r>
              <a:rPr lang="en-US" sz="1200" b="1" dirty="0" err="1">
                <a:ea typeface="ＭＳ Ｐゴシック" pitchFamily="34" charset="-128"/>
              </a:rPr>
              <a:t>IPv6</a:t>
            </a:r>
            <a:endParaRPr lang="en-US" sz="1200" b="1" dirty="0">
              <a:ea typeface="ＭＳ Ｐゴシック" pitchFamily="34" charset="-128"/>
            </a:endParaRPr>
          </a:p>
          <a:p>
            <a:pPr marL="0" indent="0" eaLnBrk="1" hangingPunct="1">
              <a:buNone/>
            </a:pPr>
            <a:r>
              <a:rPr lang="en-US" b="1" dirty="0" smtClean="0"/>
              <a:t>11.2.5.3 NAT For </a:t>
            </a:r>
            <a:r>
              <a:rPr lang="en-US" b="1" dirty="0" err="1" smtClean="0"/>
              <a:t>IPv6</a:t>
            </a:r>
            <a:endParaRPr lang="en-US" b="1" dirty="0" smtClean="0"/>
          </a:p>
          <a:p>
            <a:pPr marL="0" indent="0" eaLnBrk="1" hangingPunct="1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11.3.1 Troubleshooting NAT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11.3.1.1</a:t>
            </a:r>
            <a:r>
              <a:rPr lang="en-US" b="1" baseline="0" dirty="0" smtClean="0"/>
              <a:t> </a:t>
            </a:r>
            <a:r>
              <a:rPr lang="en-US" b="1" dirty="0" smtClean="0"/>
              <a:t>Troubleshooting NAT: Show commands</a:t>
            </a:r>
          </a:p>
          <a:p>
            <a:pPr marL="0" indent="0" eaLnBrk="1" hangingPunct="1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11.3.1 Troubleshooting NAT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11.3.1.2 Troubleshooting NAT: Debug command</a:t>
            </a:r>
          </a:p>
          <a:p>
            <a:pPr marL="0" indent="0" eaLnBrk="1" hangingPunct="1"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11 Summary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11 Summary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A80100-D162-47FC-9646-F943EE24A492}" type="slidenum">
              <a:rPr lang="en-US" altLang="uk-UA"/>
              <a:pPr/>
              <a:t>48</a:t>
            </a:fld>
            <a:endParaRPr lang="en-US" altLang="uk-UA"/>
          </a:p>
        </p:txBody>
      </p:sp>
      <p:sp>
        <p:nvSpPr>
          <p:cNvPr id="145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F18EF-35B8-4EE2-87E7-455A6C71ADA5}" type="slidenum">
              <a:rPr lang="en-US" altLang="uk-UA"/>
              <a:pPr/>
              <a:t>49</a:t>
            </a:fld>
            <a:endParaRPr lang="en-US" altLang="uk-UA"/>
          </a:p>
        </p:txBody>
      </p:sp>
      <p:sp>
        <p:nvSpPr>
          <p:cNvPr id="147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C76CA-5314-4A38-ACC1-1ECD26A7D3BB}" type="slidenum">
              <a:rPr lang="en-US" altLang="uk-UA"/>
              <a:pPr/>
              <a:t>50</a:t>
            </a:fld>
            <a:endParaRPr lang="en-US" altLang="uk-UA"/>
          </a:p>
        </p:txBody>
      </p:sp>
      <p:sp>
        <p:nvSpPr>
          <p:cNvPr id="145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76F1D4-C12D-41E3-9698-2F102FD64568}" type="slidenum">
              <a:rPr lang="en-US" altLang="uk-UA"/>
              <a:pPr/>
              <a:t>51</a:t>
            </a:fld>
            <a:endParaRPr lang="en-US" altLang="uk-UA"/>
          </a:p>
        </p:txBody>
      </p:sp>
      <p:sp>
        <p:nvSpPr>
          <p:cNvPr id="146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11.1.1 </a:t>
            </a:r>
            <a:r>
              <a:rPr lang="en-US" sz="1200" b="1" dirty="0">
                <a:ea typeface="ＭＳ Ｐゴシック" pitchFamily="34" charset="-128"/>
              </a:rPr>
              <a:t>NAT Characteristics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11.1.1.1 </a:t>
            </a:r>
            <a:r>
              <a:rPr lang="en-US" b="1" dirty="0" err="1" smtClean="0"/>
              <a:t>IPv4</a:t>
            </a:r>
            <a:r>
              <a:rPr lang="en-US" b="1" baseline="0" dirty="0" smtClean="0"/>
              <a:t> Private Address Space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35A14C-2A07-4DA4-8D40-D93B6DFADA8B}" type="slidenum">
              <a:rPr lang="en-US" altLang="uk-UA"/>
              <a:pPr/>
              <a:t>52</a:t>
            </a:fld>
            <a:endParaRPr lang="en-US" altLang="uk-UA"/>
          </a:p>
        </p:txBody>
      </p:sp>
      <p:sp>
        <p:nvSpPr>
          <p:cNvPr id="146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210832-D609-4DB8-9FA7-49E6C97F8BEE}" type="slidenum">
              <a:rPr lang="en-US" altLang="uk-UA"/>
              <a:pPr/>
              <a:t>53</a:t>
            </a:fld>
            <a:endParaRPr lang="en-US" altLang="uk-UA"/>
          </a:p>
        </p:txBody>
      </p:sp>
      <p:sp>
        <p:nvSpPr>
          <p:cNvPr id="146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98D72-73A7-4244-8255-8ACDEDF2EA17}" type="slidenum">
              <a:rPr lang="en-US" altLang="uk-UA"/>
              <a:pPr/>
              <a:t>54</a:t>
            </a:fld>
            <a:endParaRPr lang="en-US" altLang="uk-UA"/>
          </a:p>
        </p:txBody>
      </p:sp>
      <p:sp>
        <p:nvSpPr>
          <p:cNvPr id="146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49661A-9D0D-41FE-8210-DEF21FBA5CC9}" type="slidenum">
              <a:rPr lang="en-US" altLang="uk-UA"/>
              <a:pPr/>
              <a:t>55</a:t>
            </a:fld>
            <a:endParaRPr lang="en-US" altLang="uk-UA"/>
          </a:p>
        </p:txBody>
      </p:sp>
      <p:sp>
        <p:nvSpPr>
          <p:cNvPr id="146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8AF51-2528-4889-ADDB-C5AC1E3DDC88}" type="slidenum">
              <a:rPr lang="en-US" altLang="uk-UA"/>
              <a:pPr/>
              <a:t>56</a:t>
            </a:fld>
            <a:endParaRPr lang="en-US" altLang="uk-UA"/>
          </a:p>
        </p:txBody>
      </p:sp>
      <p:sp>
        <p:nvSpPr>
          <p:cNvPr id="147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2DAB1-59B2-4EFD-893B-957C5E95AE1E}" type="slidenum">
              <a:rPr lang="en-US" altLang="uk-UA"/>
              <a:pPr/>
              <a:t>57</a:t>
            </a:fld>
            <a:endParaRPr lang="en-US" altLang="uk-UA"/>
          </a:p>
        </p:txBody>
      </p:sp>
      <p:sp>
        <p:nvSpPr>
          <p:cNvPr id="147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263AB-65D7-4F69-8453-1B4DBEC61F5F}" type="slidenum">
              <a:rPr lang="en-US" altLang="uk-UA"/>
              <a:pPr/>
              <a:t>58</a:t>
            </a:fld>
            <a:endParaRPr lang="en-US" altLang="uk-UA"/>
          </a:p>
        </p:txBody>
      </p:sp>
      <p:sp>
        <p:nvSpPr>
          <p:cNvPr id="147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815883-4D5D-47EF-B53D-48F79DDC3EA3}" type="slidenum">
              <a:rPr lang="en-US" altLang="uk-UA"/>
              <a:pPr/>
              <a:t>59</a:t>
            </a:fld>
            <a:endParaRPr lang="en-US" altLang="uk-UA"/>
          </a:p>
        </p:txBody>
      </p:sp>
      <p:sp>
        <p:nvSpPr>
          <p:cNvPr id="147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11.1.1 </a:t>
            </a:r>
            <a:r>
              <a:rPr lang="en-US" sz="1200" b="1" dirty="0">
                <a:ea typeface="ＭＳ Ｐゴシック" pitchFamily="34" charset="-128"/>
              </a:rPr>
              <a:t>NAT Characteristics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11.1.1.2</a:t>
            </a:r>
            <a:r>
              <a:rPr lang="en-US" b="1" baseline="0" dirty="0" smtClean="0"/>
              <a:t> </a:t>
            </a:r>
            <a:r>
              <a:rPr lang="en-US" b="1" dirty="0" smtClean="0">
                <a:ea typeface="ＭＳ Ｐゴシック" pitchFamily="34" charset="-128"/>
              </a:rPr>
              <a:t>What is NAT?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11.1.1 </a:t>
            </a:r>
            <a:r>
              <a:rPr lang="en-US" sz="1200" b="1" dirty="0">
                <a:ea typeface="ＭＳ Ｐゴシック" pitchFamily="34" charset="-128"/>
              </a:rPr>
              <a:t>NAT Characteristics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11.1.1.2</a:t>
            </a:r>
            <a:r>
              <a:rPr lang="en-US" b="1" baseline="0" dirty="0" smtClean="0"/>
              <a:t> </a:t>
            </a:r>
            <a:r>
              <a:rPr lang="en-US" b="1" dirty="0" smtClean="0">
                <a:ea typeface="ＭＳ Ｐゴシック" pitchFamily="34" charset="-128"/>
              </a:rPr>
              <a:t>What is NAT?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11.1.1 </a:t>
            </a:r>
            <a:r>
              <a:rPr lang="en-US" sz="1200" b="1" dirty="0">
                <a:ea typeface="ＭＳ Ｐゴシック" pitchFamily="34" charset="-128"/>
              </a:rPr>
              <a:t>NAT Characteristics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11.1.1.3 </a:t>
            </a:r>
            <a:r>
              <a:rPr lang="en-US" b="1" dirty="0" smtClean="0">
                <a:ea typeface="ＭＳ Ｐゴシック" pitchFamily="34" charset="-128"/>
              </a:rPr>
              <a:t>NAT Terminology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None/>
            </a:pPr>
            <a:r>
              <a:rPr lang="en-US" b="1" dirty="0" smtClean="0"/>
              <a:t>11.1.1 </a:t>
            </a:r>
            <a:r>
              <a:rPr lang="en-US" sz="1200" b="1" dirty="0">
                <a:ea typeface="ＭＳ Ｐゴシック" pitchFamily="34" charset="-128"/>
              </a:rPr>
              <a:t>NAT Characteristics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11.1.1.3 </a:t>
            </a:r>
            <a:r>
              <a:rPr lang="en-US" b="1" dirty="0" smtClean="0">
                <a:ea typeface="ＭＳ Ｐゴシック" pitchFamily="34" charset="-128"/>
              </a:rPr>
              <a:t>NAT Terminology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endParaRPr lang="uk-UA"/>
          </a:p>
        </p:txBody>
      </p:sp>
      <p:sp>
        <p:nvSpPr>
          <p:cNvPr id="957443" name="Rectangle 3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© 2006 Cisco Systems, Inc. All rights reserved.</a:t>
            </a:r>
          </a:p>
        </p:txBody>
      </p:sp>
      <p:sp>
        <p:nvSpPr>
          <p:cNvPr id="957444" name="Rectangle 4"/>
          <p:cNvSpPr>
            <a:spLocks noChangeArrowheads="1"/>
          </p:cNvSpPr>
          <p:nvPr/>
        </p:nvSpPr>
        <p:spPr bwMode="auto">
          <a:xfrm>
            <a:off x="3400425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957445" name="Rectangle 5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ITE I Chapter 6</a:t>
            </a:r>
          </a:p>
        </p:txBody>
      </p:sp>
      <p:sp>
        <p:nvSpPr>
          <p:cNvPr id="957446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98D4FB01-84B3-41A4-AC1E-03874B6AEC3F}" type="slidenum">
              <a:rPr lang="en-US" altLang="uk-UA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uk-UA" sz="1000">
              <a:solidFill>
                <a:srgbClr val="D3D3D3"/>
              </a:solidFill>
            </a:endParaRPr>
          </a:p>
        </p:txBody>
      </p:sp>
      <p:grpSp>
        <p:nvGrpSpPr>
          <p:cNvPr id="957447" name="Group 7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57448" name="AutoShape 8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49" name="Rectangle 9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0" name="Freeform 10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1" name="Freeform 11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2" name="Freeform 12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3" name="Freeform 13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4" name="Freeform 14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5" name="Freeform 15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6" name="Freeform 16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7" name="Freeform 17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8" name="Freeform 18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9" name="Freeform 19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60" name="Freeform 20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61" name="Freeform 21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62" name="Freeform 22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957463" name="Rectangle 23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676525"/>
            <a:ext cx="3768725" cy="83026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4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uk-UA" noProof="0" smtClean="0"/>
              <a:t>Click To Edit Master Title Style</a:t>
            </a:r>
          </a:p>
        </p:txBody>
      </p:sp>
      <p:sp>
        <p:nvSpPr>
          <p:cNvPr id="957464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uk-UA" noProof="0" smtClean="0"/>
              <a:t>Click to Edit Master Subtitle Style</a:t>
            </a:r>
          </a:p>
        </p:txBody>
      </p:sp>
      <p:pic>
        <p:nvPicPr>
          <p:cNvPr id="957467" name="Picture 2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1651000"/>
            <a:ext cx="3033712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74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476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9568021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67537594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27327230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9763" y="3390900"/>
            <a:ext cx="3894137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6300" y="3390900"/>
            <a:ext cx="3894138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465447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868365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2694531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016772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9637156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3828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66786876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1357990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96063" y="1312863"/>
            <a:ext cx="1984375" cy="39338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39763" y="1312863"/>
            <a:ext cx="5803900" cy="39338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717641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5897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378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53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126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16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8241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1086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5720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Slide Title</a:t>
            </a:r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956421" name="Rectangle 5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© 2006 Cisco Systems, Inc. All rights reserved.</a:t>
            </a:r>
          </a:p>
        </p:txBody>
      </p:sp>
      <p:sp>
        <p:nvSpPr>
          <p:cNvPr id="956422" name="Rectangle 6"/>
          <p:cNvSpPr>
            <a:spLocks noChangeArrowheads="1"/>
          </p:cNvSpPr>
          <p:nvPr/>
        </p:nvSpPr>
        <p:spPr bwMode="auto">
          <a:xfrm>
            <a:off x="3400425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956423" name="Rectangle 7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ITE 1 Chapter 6</a:t>
            </a:r>
          </a:p>
        </p:txBody>
      </p:sp>
      <p:sp>
        <p:nvSpPr>
          <p:cNvPr id="956424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DDA71007-7D81-493E-99CB-83EE8560897E}" type="slidenum">
              <a:rPr lang="en-US" altLang="uk-UA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uk-UA" sz="1000">
              <a:solidFill>
                <a:srgbClr val="D3D3D3"/>
              </a:solidFill>
            </a:endParaRPr>
          </a:p>
        </p:txBody>
      </p:sp>
      <p:sp>
        <p:nvSpPr>
          <p:cNvPr id="9564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781175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Body Text</a:t>
            </a:r>
          </a:p>
          <a:p>
            <a:pPr lvl="1"/>
            <a:r>
              <a:rPr lang="en-US" altLang="uk-UA" smtClean="0"/>
              <a:t>Second Level</a:t>
            </a:r>
          </a:p>
          <a:p>
            <a:pPr lvl="2"/>
            <a:r>
              <a:rPr lang="en-US" altLang="uk-UA" smtClean="0"/>
              <a:t>Third Level</a:t>
            </a:r>
          </a:p>
          <a:p>
            <a:pPr lvl="3"/>
            <a:r>
              <a:rPr lang="en-US" altLang="uk-UA" smtClean="0"/>
              <a:t>Fourth Level</a:t>
            </a:r>
          </a:p>
          <a:p>
            <a:pPr lvl="4"/>
            <a:r>
              <a:rPr lang="en-US" altLang="uk-UA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25412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6049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ChangeArrowheads="1"/>
          </p:cNvSpPr>
          <p:nvPr/>
        </p:nvSpPr>
        <p:spPr bwMode="auto">
          <a:xfrm>
            <a:off x="0" y="0"/>
            <a:ext cx="9144000" cy="3144838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1312863"/>
            <a:ext cx="35512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Segue and Q&amp;A</a:t>
            </a:r>
          </a:p>
        </p:txBody>
      </p:sp>
      <p:sp>
        <p:nvSpPr>
          <p:cNvPr id="9594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3390900"/>
            <a:ext cx="7940675" cy="185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Subtitle</a:t>
            </a:r>
          </a:p>
        </p:txBody>
      </p:sp>
      <p:sp>
        <p:nvSpPr>
          <p:cNvPr id="959493" name="Rectangle 5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© 2006 Cisco Systems, Inc. All rights reserved.</a:t>
            </a:r>
          </a:p>
        </p:txBody>
      </p:sp>
      <p:sp>
        <p:nvSpPr>
          <p:cNvPr id="959494" name="Rectangle 6"/>
          <p:cNvSpPr>
            <a:spLocks noChangeArrowheads="1"/>
          </p:cNvSpPr>
          <p:nvPr/>
        </p:nvSpPr>
        <p:spPr bwMode="auto">
          <a:xfrm>
            <a:off x="3400425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959495" name="Rectangle 7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BSCI Module 6</a:t>
            </a:r>
          </a:p>
        </p:txBody>
      </p:sp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D4680270-B848-4AAF-817F-59F7BB8C2028}" type="slidenum">
              <a:rPr lang="en-US" altLang="uk-UA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uk-UA" sz="1000">
              <a:solidFill>
                <a:srgbClr val="D3D3D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9pPr>
    </p:titleStyle>
    <p:body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8014" y="457200"/>
            <a:ext cx="8533086" cy="1056290"/>
          </a:xfrm>
        </p:spPr>
        <p:txBody>
          <a:bodyPr/>
          <a:lstStyle/>
          <a:p>
            <a:r>
              <a:rPr lang="uk-UA" altLang="uk-UA" dirty="0" smtClean="0"/>
              <a:t>Трансляція мережевих адрес</a:t>
            </a:r>
            <a:r>
              <a:rPr lang="en-US" altLang="uk-UA" dirty="0" smtClean="0"/>
              <a:t> -</a:t>
            </a:r>
            <a:r>
              <a:rPr lang="uk-UA" altLang="uk-UA" dirty="0" smtClean="0"/>
              <a:t> </a:t>
            </a:r>
            <a:r>
              <a:rPr lang="en-US" altLang="uk-UA" dirty="0" smtClean="0"/>
              <a:t>NAT</a:t>
            </a:r>
            <a:r>
              <a:rPr lang="uk-UA" altLang="uk-UA" dirty="0" smtClean="0"/>
              <a:t> </a:t>
            </a:r>
            <a:r>
              <a:rPr lang="en-US" dirty="0" smtClean="0"/>
              <a:t>Network Address Translation for IPv4</a:t>
            </a:r>
            <a:endParaRPr lang="en-US" altLang="uk-UA" dirty="0"/>
          </a:p>
        </p:txBody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781503"/>
            <a:ext cx="7940675" cy="4801860"/>
          </a:xfrm>
        </p:spPr>
        <p:txBody>
          <a:bodyPr/>
          <a:lstStyle/>
          <a:p>
            <a:pPr marL="231775" indent="-231775"/>
            <a:r>
              <a:rPr lang="uk-UA" altLang="uk-UA" dirty="0" smtClean="0"/>
              <a:t>Проблеми обмеженої кількості адрес </a:t>
            </a:r>
            <a:r>
              <a:rPr lang="en-US" altLang="uk-UA" dirty="0" smtClean="0"/>
              <a:t>IPv4</a:t>
            </a:r>
            <a:endParaRPr lang="uk-UA" altLang="uk-UA" dirty="0"/>
          </a:p>
          <a:p>
            <a:pPr marL="231775" indent="-231775"/>
            <a:r>
              <a:rPr lang="uk-UA" altLang="uk-UA" dirty="0" smtClean="0"/>
              <a:t>Використання </a:t>
            </a:r>
            <a:r>
              <a:rPr lang="uk-UA" altLang="uk-UA" dirty="0"/>
              <a:t>трансляції мережевих адрес (</a:t>
            </a:r>
            <a:r>
              <a:rPr lang="en-US" altLang="uk-UA" dirty="0"/>
              <a:t>Network  Address Translation - </a:t>
            </a:r>
            <a:r>
              <a:rPr lang="uk-UA" altLang="uk-UA" dirty="0"/>
              <a:t>NAT) </a:t>
            </a:r>
            <a:endParaRPr lang="uk-UA" altLang="uk-UA" dirty="0" smtClean="0"/>
          </a:p>
          <a:p>
            <a:pPr marL="231775" indent="-231775"/>
            <a:r>
              <a:rPr lang="uk-UA" altLang="uk-UA" dirty="0" smtClean="0"/>
              <a:t>Налаштування NAT</a:t>
            </a:r>
            <a:endParaRPr lang="en-US" altLang="uk-UA" dirty="0"/>
          </a:p>
          <a:p>
            <a:pPr marL="231775" indent="-231775"/>
            <a:r>
              <a:rPr lang="uk-UA" altLang="uk-UA" dirty="0" smtClean="0"/>
              <a:t>Використання </a:t>
            </a:r>
            <a:r>
              <a:rPr lang="uk-UA" altLang="uk-UA" dirty="0"/>
              <a:t>трансляції портів (</a:t>
            </a:r>
            <a:r>
              <a:rPr lang="en-US" altLang="uk-UA" dirty="0"/>
              <a:t>Port  Address Translation - </a:t>
            </a:r>
            <a:r>
              <a:rPr lang="uk-UA" altLang="uk-UA" dirty="0"/>
              <a:t>PAT</a:t>
            </a:r>
            <a:r>
              <a:rPr lang="uk-UA" altLang="uk-UA" dirty="0" smtClean="0"/>
              <a:t>)</a:t>
            </a:r>
            <a:endParaRPr lang="en-US" altLang="uk-UA" dirty="0" smtClean="0"/>
          </a:p>
          <a:p>
            <a:pPr marL="231775" indent="-231775"/>
            <a:r>
              <a:rPr lang="uk-UA" altLang="uk-UA" dirty="0" smtClean="0"/>
              <a:t>Налаштування </a:t>
            </a:r>
            <a:r>
              <a:rPr lang="en-US" altLang="uk-UA" dirty="0" smtClean="0"/>
              <a:t>P</a:t>
            </a:r>
            <a:r>
              <a:rPr lang="uk-UA" altLang="uk-UA" dirty="0" smtClean="0"/>
              <a:t>AT</a:t>
            </a:r>
            <a:endParaRPr lang="en-US" altLang="uk-UA" dirty="0" smtClean="0"/>
          </a:p>
          <a:p>
            <a:pPr marL="231775" indent="-231775"/>
            <a:r>
              <a:rPr lang="uk-UA" altLang="uk-UA" dirty="0" smtClean="0"/>
              <a:t>Налаштування</a:t>
            </a:r>
            <a:r>
              <a:rPr lang="en-US" dirty="0" smtClean="0"/>
              <a:t> NAT-PT (v6 to v4)</a:t>
            </a:r>
          </a:p>
          <a:p>
            <a:pPr marL="231775" indent="-231775"/>
            <a:r>
              <a:rPr lang="uk-UA" dirty="0" smtClean="0">
                <a:cs typeface="Arial" charset="0"/>
              </a:rPr>
              <a:t>Пошук та усунення несправностей </a:t>
            </a:r>
            <a:r>
              <a:rPr lang="en-US" dirty="0" smtClean="0">
                <a:cs typeface="Arial" charset="0"/>
              </a:rPr>
              <a:t>NAT</a:t>
            </a:r>
            <a:endParaRPr lang="uk-UA" altLang="uk-UA" dirty="0" smtClean="0"/>
          </a:p>
          <a:p>
            <a:pPr marL="231775" indent="-231775"/>
            <a:endParaRPr lang="en-US" alt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NAT Characteristics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How NAT Works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556193"/>
            <a:ext cx="684847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Static NAT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3409" y="1390427"/>
            <a:ext cx="8227105" cy="4487862"/>
          </a:xfrm>
        </p:spPr>
        <p:txBody>
          <a:bodyPr/>
          <a:lstStyle/>
          <a:p>
            <a:r>
              <a:rPr lang="en-US" dirty="0"/>
              <a:t>Static NAT uses a one-to-one mapping of local and global </a:t>
            </a:r>
            <a:r>
              <a:rPr lang="en-US" dirty="0" smtClean="0"/>
              <a:t>addresses</a:t>
            </a:r>
          </a:p>
          <a:p>
            <a:r>
              <a:rPr lang="en-US" dirty="0" smtClean="0"/>
              <a:t>These </a:t>
            </a:r>
            <a:r>
              <a:rPr lang="en-US" dirty="0"/>
              <a:t>mappings are configured by the network administrator and remain </a:t>
            </a:r>
            <a:r>
              <a:rPr lang="en-US" dirty="0" smtClean="0"/>
              <a:t>constant</a:t>
            </a:r>
          </a:p>
          <a:p>
            <a:r>
              <a:rPr lang="en-US" dirty="0"/>
              <a:t>Static NAT is particularly useful </a:t>
            </a:r>
            <a:r>
              <a:rPr lang="en-US" dirty="0" smtClean="0"/>
              <a:t>when servers hosted in the inside network </a:t>
            </a:r>
            <a:r>
              <a:rPr lang="en-US" dirty="0"/>
              <a:t>must be accessible </a:t>
            </a:r>
            <a:r>
              <a:rPr lang="en-US" dirty="0" smtClean="0"/>
              <a:t>from the outside network</a:t>
            </a:r>
          </a:p>
          <a:p>
            <a:r>
              <a:rPr lang="en-US" dirty="0" smtClean="0"/>
              <a:t>A </a:t>
            </a:r>
            <a:r>
              <a:rPr lang="en-US" dirty="0"/>
              <a:t>network administrator </a:t>
            </a:r>
            <a:r>
              <a:rPr lang="en-US" dirty="0" smtClean="0"/>
              <a:t>can </a:t>
            </a:r>
            <a:r>
              <a:rPr lang="en-US" dirty="0" err="1"/>
              <a:t>SSH</a:t>
            </a:r>
            <a:r>
              <a:rPr lang="en-US" dirty="0"/>
              <a:t> to </a:t>
            </a:r>
            <a:r>
              <a:rPr lang="en-US" dirty="0" smtClean="0"/>
              <a:t>a server in the inside network by point his </a:t>
            </a:r>
            <a:r>
              <a:rPr lang="en-US" dirty="0" err="1" smtClean="0"/>
              <a:t>SSH</a:t>
            </a:r>
            <a:r>
              <a:rPr lang="en-US" dirty="0" smtClean="0"/>
              <a:t> client to the proper inside global address</a:t>
            </a:r>
          </a:p>
        </p:txBody>
      </p:sp>
    </p:spTree>
    <p:extLst>
      <p:ext uri="{BB962C8B-B14F-4D97-AF65-F5344CB8AC3E}">
        <p14:creationId xmlns:p14="http://schemas.microsoft.com/office/powerpoint/2010/main" val="407671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Static NAT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98" y="1293163"/>
            <a:ext cx="6243205" cy="5316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9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Dynamic NAT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3409" y="1390427"/>
            <a:ext cx="8227105" cy="4487862"/>
          </a:xfrm>
        </p:spPr>
        <p:txBody>
          <a:bodyPr/>
          <a:lstStyle/>
          <a:p>
            <a:r>
              <a:rPr lang="en-US" dirty="0"/>
              <a:t>Dynamic NAT uses a pool of public addresses and assigns them on a first-come, first-served </a:t>
            </a:r>
            <a:r>
              <a:rPr lang="en-US" dirty="0" smtClean="0"/>
              <a:t>basis</a:t>
            </a:r>
          </a:p>
          <a:p>
            <a:r>
              <a:rPr lang="en-US" dirty="0" smtClean="0"/>
              <a:t>When </a:t>
            </a:r>
            <a:r>
              <a:rPr lang="en-US" dirty="0"/>
              <a:t>an inside device requests access to an outside network, dynamic NAT assigns an available public </a:t>
            </a:r>
            <a:r>
              <a:rPr lang="en-US" dirty="0" err="1"/>
              <a:t>IPv4</a:t>
            </a:r>
            <a:r>
              <a:rPr lang="en-US" dirty="0"/>
              <a:t> address from the </a:t>
            </a:r>
            <a:r>
              <a:rPr lang="en-US" dirty="0" smtClean="0"/>
              <a:t>pool</a:t>
            </a:r>
          </a:p>
          <a:p>
            <a:r>
              <a:rPr lang="en-US" dirty="0" smtClean="0"/>
              <a:t>Dynamic </a:t>
            </a:r>
            <a:r>
              <a:rPr lang="en-US" dirty="0"/>
              <a:t>NAT requires that enough public addresses are available to satisfy the total number of simultaneous user sessions</a:t>
            </a:r>
          </a:p>
        </p:txBody>
      </p:sp>
    </p:spTree>
    <p:extLst>
      <p:ext uri="{BB962C8B-B14F-4D97-AF65-F5344CB8AC3E}">
        <p14:creationId xmlns:p14="http://schemas.microsoft.com/office/powerpoint/2010/main" val="358062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86" y="1310482"/>
            <a:ext cx="6217228" cy="528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Dynamic NAT</a:t>
            </a:r>
          </a:p>
        </p:txBody>
      </p:sp>
    </p:spTree>
    <p:extLst>
      <p:ext uri="{BB962C8B-B14F-4D97-AF65-F5344CB8AC3E}">
        <p14:creationId xmlns:p14="http://schemas.microsoft.com/office/powerpoint/2010/main" val="312314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Port Address Translation NAT (PAT)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09" y="1390427"/>
            <a:ext cx="8227105" cy="4487862"/>
          </a:xfrm>
        </p:spPr>
        <p:txBody>
          <a:bodyPr/>
          <a:lstStyle/>
          <a:p>
            <a:r>
              <a:rPr lang="en-US" dirty="0" smtClean="0"/>
              <a:t>PAT maps </a:t>
            </a:r>
            <a:r>
              <a:rPr lang="en-US" dirty="0"/>
              <a:t>multiple private </a:t>
            </a:r>
            <a:r>
              <a:rPr lang="en-US" dirty="0" err="1"/>
              <a:t>IPv4</a:t>
            </a:r>
            <a:r>
              <a:rPr lang="en-US" dirty="0"/>
              <a:t> addresses to a single public </a:t>
            </a:r>
            <a:r>
              <a:rPr lang="en-US" dirty="0" err="1"/>
              <a:t>IPv4</a:t>
            </a:r>
            <a:r>
              <a:rPr lang="en-US" dirty="0"/>
              <a:t> address or a few </a:t>
            </a:r>
            <a:r>
              <a:rPr lang="en-US" dirty="0" smtClean="0"/>
              <a:t>addresses</a:t>
            </a:r>
          </a:p>
          <a:p>
            <a:r>
              <a:rPr lang="en-US" dirty="0" smtClean="0"/>
              <a:t>PAT uses the pair source port and source IP address to keep track of what traffic belongs to what internal client</a:t>
            </a:r>
          </a:p>
          <a:p>
            <a:r>
              <a:rPr lang="en-US" dirty="0" smtClean="0"/>
              <a:t>PAT is also known as NAT overload</a:t>
            </a:r>
          </a:p>
          <a:p>
            <a:r>
              <a:rPr lang="en-US" dirty="0" smtClean="0"/>
              <a:t>By also using the port number, PAT is able to forward the response packets to the correct internal device</a:t>
            </a:r>
          </a:p>
          <a:p>
            <a:r>
              <a:rPr lang="en-US" dirty="0"/>
              <a:t>The PAT process also validates that the incoming packets were requested, thus adding a degree of security to the session</a:t>
            </a:r>
          </a:p>
        </p:txBody>
      </p:sp>
    </p:spTree>
    <p:extLst>
      <p:ext uri="{BB962C8B-B14F-4D97-AF65-F5344CB8AC3E}">
        <p14:creationId xmlns:p14="http://schemas.microsoft.com/office/powerpoint/2010/main" val="27746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Comparing NAT and PAT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09" y="1390427"/>
            <a:ext cx="8227105" cy="4487862"/>
          </a:xfrm>
        </p:spPr>
        <p:txBody>
          <a:bodyPr/>
          <a:lstStyle/>
          <a:p>
            <a:r>
              <a:rPr lang="en-US" dirty="0"/>
              <a:t>NAT translates </a:t>
            </a:r>
            <a:r>
              <a:rPr lang="en-US" dirty="0" err="1"/>
              <a:t>IPv4</a:t>
            </a:r>
            <a:r>
              <a:rPr lang="en-US" dirty="0"/>
              <a:t> addresses on a 1:1 basis between private </a:t>
            </a:r>
            <a:r>
              <a:rPr lang="en-US" dirty="0" err="1"/>
              <a:t>IPv4</a:t>
            </a:r>
            <a:r>
              <a:rPr lang="en-US" dirty="0"/>
              <a:t> addresses and public </a:t>
            </a:r>
            <a:r>
              <a:rPr lang="en-US" dirty="0" err="1"/>
              <a:t>IPv4</a:t>
            </a:r>
            <a:r>
              <a:rPr lang="en-US" dirty="0"/>
              <a:t> </a:t>
            </a:r>
            <a:r>
              <a:rPr lang="en-US" dirty="0" smtClean="0"/>
              <a:t>addresses</a:t>
            </a:r>
          </a:p>
          <a:p>
            <a:r>
              <a:rPr lang="en-US" dirty="0" smtClean="0"/>
              <a:t>PAT </a:t>
            </a:r>
            <a:r>
              <a:rPr lang="en-US" dirty="0"/>
              <a:t>modifies both the address and the port </a:t>
            </a:r>
            <a:r>
              <a:rPr lang="en-US" dirty="0" smtClean="0"/>
              <a:t>number</a:t>
            </a:r>
          </a:p>
          <a:p>
            <a:r>
              <a:rPr lang="en-US" dirty="0"/>
              <a:t>NAT forwards incoming packets to their inside destination by referring to the incoming source </a:t>
            </a:r>
            <a:r>
              <a:rPr lang="en-US" dirty="0" err="1"/>
              <a:t>IPv4</a:t>
            </a:r>
            <a:r>
              <a:rPr lang="en-US" dirty="0"/>
              <a:t> address given by the host on the public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With </a:t>
            </a:r>
            <a:r>
              <a:rPr lang="en-US" dirty="0"/>
              <a:t>PAT, there is generally only one or a very few publicly exposed </a:t>
            </a:r>
            <a:r>
              <a:rPr lang="en-US" dirty="0" err="1"/>
              <a:t>IPv4</a:t>
            </a:r>
            <a:r>
              <a:rPr lang="en-US" dirty="0"/>
              <a:t> </a:t>
            </a:r>
            <a:r>
              <a:rPr lang="en-US" dirty="0" smtClean="0"/>
              <a:t>addresses</a:t>
            </a:r>
          </a:p>
          <a:p>
            <a:r>
              <a:rPr lang="en-US" dirty="0" smtClean="0"/>
              <a:t>PAT is also able to translate protocols that don’t use port numbers such as </a:t>
            </a:r>
            <a:r>
              <a:rPr lang="en-US" dirty="0" err="1" smtClean="0"/>
              <a:t>ICMP</a:t>
            </a:r>
            <a:r>
              <a:rPr lang="en-US" dirty="0" smtClean="0"/>
              <a:t>. Each one of these protocols are supported differently by 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4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Benefits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Benefits of NAT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40" y="2280177"/>
            <a:ext cx="8430721" cy="267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426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Benefits Of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Disadvantages of NAT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4" y="2243628"/>
            <a:ext cx="8367332" cy="237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2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Static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Static NAT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r>
              <a:rPr lang="en-US" dirty="0"/>
              <a:t>There are two basic tasks when configuring static NAT </a:t>
            </a:r>
            <a:r>
              <a:rPr lang="en-US" dirty="0" smtClean="0"/>
              <a:t>translations: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the mapping between the inside local and outside local </a:t>
            </a:r>
            <a:r>
              <a:rPr lang="en-US" dirty="0" smtClean="0"/>
              <a:t>addresses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Define which interface belong to the inside network and which belong to the outside network</a:t>
            </a:r>
          </a:p>
          <a:p>
            <a:pPr marL="119063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8" y="223196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ea typeface="ＭＳ Ｐゴシック" pitchFamily="34" charset="-128"/>
              </a:rPr>
              <a:t>Діапазон приватних адрес </a:t>
            </a:r>
            <a:r>
              <a:rPr lang="en-US" dirty="0" smtClean="0">
                <a:ea typeface="ＭＳ Ｐゴシック" pitchFamily="34" charset="-128"/>
              </a:rPr>
              <a:t>IPv4</a:t>
            </a:r>
            <a:r>
              <a:rPr lang="uk-UA" dirty="0" smtClean="0">
                <a:ea typeface="ＭＳ Ｐゴシック" pitchFamily="34" charset="-128"/>
              </a:rPr>
              <a:t> 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09" y="1198179"/>
            <a:ext cx="8389515" cy="4825250"/>
          </a:xfrm>
        </p:spPr>
        <p:txBody>
          <a:bodyPr/>
          <a:lstStyle/>
          <a:p>
            <a:r>
              <a:rPr lang="uk-UA" dirty="0" smtClean="0"/>
              <a:t>Простір IPv4-адрес недостатньо великий, щоб надати унікальну адресу кожному пристрою, що підключається до мережі Інтернет</a:t>
            </a:r>
          </a:p>
          <a:p>
            <a:r>
              <a:rPr lang="uk-UA" dirty="0" smtClean="0"/>
              <a:t>Приватні мережеві адреси описані в документі RFC 1918 і створені для використання тільки всередині мережі підприємства або офісу</a:t>
            </a:r>
          </a:p>
          <a:p>
            <a:r>
              <a:rPr lang="uk-UA" dirty="0" smtClean="0"/>
              <a:t>На відміну від публічних адрес, приватні адреси не </a:t>
            </a:r>
            <a:r>
              <a:rPr lang="uk-UA" dirty="0" err="1" smtClean="0"/>
              <a:t>маршрутизируются</a:t>
            </a:r>
            <a:r>
              <a:rPr lang="uk-UA" dirty="0" smtClean="0"/>
              <a:t> </a:t>
            </a:r>
            <a:r>
              <a:rPr lang="uk-UA" dirty="0" err="1" smtClean="0"/>
              <a:t>інтернет-маршрутизаторами</a:t>
            </a:r>
            <a:endParaRPr lang="uk-UA" dirty="0" smtClean="0"/>
          </a:p>
          <a:p>
            <a:r>
              <a:rPr lang="uk-UA" dirty="0" smtClean="0"/>
              <a:t>Приватні адреси можуть частково вирішити проблему нестачі IPv4-адрес, але спочатку необхідно виконати перетворення приватних адрес, оскільки вони не </a:t>
            </a:r>
            <a:r>
              <a:rPr lang="uk-UA" dirty="0" err="1" smtClean="0"/>
              <a:t>маршрутизуються</a:t>
            </a:r>
            <a:r>
              <a:rPr lang="uk-UA" dirty="0" smtClean="0"/>
              <a:t> </a:t>
            </a:r>
            <a:r>
              <a:rPr lang="uk-UA" dirty="0" err="1" smtClean="0"/>
              <a:t>інтернет-пристроями</a:t>
            </a:r>
            <a:endParaRPr lang="uk-UA" dirty="0" smtClean="0"/>
          </a:p>
          <a:p>
            <a:r>
              <a:rPr lang="uk-UA" dirty="0" smtClean="0"/>
              <a:t>NAT - це процес, який здійснює подібне перетворення</a:t>
            </a:r>
          </a:p>
        </p:txBody>
      </p:sp>
    </p:spTree>
    <p:extLst>
      <p:ext uri="{BB962C8B-B14F-4D97-AF65-F5344CB8AC3E}">
        <p14:creationId xmlns:p14="http://schemas.microsoft.com/office/powerpoint/2010/main" val="346872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Static NAT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89" y="1351219"/>
            <a:ext cx="5810250" cy="5316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06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Static NAT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43" y="1550954"/>
            <a:ext cx="7648575" cy="483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98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Static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Static NAT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0" y="1395926"/>
            <a:ext cx="8544821" cy="499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3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532165"/>
            <a:ext cx="63722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Static NAT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Static NAT</a:t>
            </a:r>
          </a:p>
        </p:txBody>
      </p:sp>
    </p:spTree>
    <p:extLst>
      <p:ext uri="{BB962C8B-B14F-4D97-AF65-F5344CB8AC3E}">
        <p14:creationId xmlns:p14="http://schemas.microsoft.com/office/powerpoint/2010/main" val="9199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Dynamic NAT Operation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r>
              <a:rPr lang="en-US" dirty="0"/>
              <a:t>The pool of public </a:t>
            </a:r>
            <a:r>
              <a:rPr lang="en-US" dirty="0" err="1"/>
              <a:t>IPv4</a:t>
            </a:r>
            <a:r>
              <a:rPr lang="en-US" dirty="0"/>
              <a:t> addresses (inside global address pool) is available to any device on the inside network on a first-come first-served </a:t>
            </a:r>
            <a:r>
              <a:rPr lang="en-US" dirty="0" smtClean="0"/>
              <a:t>basis</a:t>
            </a:r>
          </a:p>
          <a:p>
            <a:r>
              <a:rPr lang="en-US" dirty="0" smtClean="0"/>
              <a:t>With </a:t>
            </a:r>
            <a:r>
              <a:rPr lang="en-US" dirty="0"/>
              <a:t>dynamic NAT, a single inside address is translated to a single outside </a:t>
            </a:r>
            <a:r>
              <a:rPr lang="en-US" dirty="0" smtClean="0"/>
              <a:t>address</a:t>
            </a:r>
          </a:p>
          <a:p>
            <a:r>
              <a:rPr lang="en-US" dirty="0" smtClean="0"/>
              <a:t>The pool must be large enough to accommodate all inside devices</a:t>
            </a:r>
          </a:p>
          <a:p>
            <a:r>
              <a:rPr lang="en-US" dirty="0" smtClean="0"/>
              <a:t>A device won’t be able to communicate to any external networks if no addresses are available in the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Dynamic NAT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180" y="1563007"/>
            <a:ext cx="59531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2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Dynamic NAT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68" y="1410061"/>
            <a:ext cx="7394864" cy="5082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91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Dynamic NAT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2" y="1402681"/>
            <a:ext cx="7533409" cy="503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39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Dynamic NAT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589995"/>
            <a:ext cx="64484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3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Dynamic NAT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73" y="1412874"/>
            <a:ext cx="5827568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6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uk-UA"/>
              <a:t>IP </a:t>
            </a:r>
            <a:r>
              <a:rPr lang="uk-UA" altLang="uk-UA"/>
              <a:t>адресація</a:t>
            </a:r>
            <a:endParaRPr lang="en-US" altLang="uk-UA"/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497013"/>
            <a:ext cx="7940675" cy="4686300"/>
          </a:xfrm>
        </p:spPr>
        <p:txBody>
          <a:bodyPr/>
          <a:lstStyle/>
          <a:p>
            <a:r>
              <a:rPr lang="uk-UA" altLang="uk-UA"/>
              <a:t>Зарезервовані адресні пули для приватних мереж</a:t>
            </a:r>
          </a:p>
          <a:p>
            <a:r>
              <a:rPr lang="uk-UA" altLang="uk-UA"/>
              <a:t>Приватні IP-адреси, не маршрутизуються в мережі Інтернет</a:t>
            </a:r>
          </a:p>
          <a:p>
            <a:r>
              <a:rPr lang="uk-UA" altLang="uk-UA"/>
              <a:t>DHCP автоматично роздає IP-адреси</a:t>
            </a:r>
            <a:endParaRPr lang="en-US" altLang="uk-UA"/>
          </a:p>
        </p:txBody>
      </p:sp>
      <p:pic>
        <p:nvPicPr>
          <p:cNvPr id="1444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1" t="20491" r="4883" b="60526"/>
          <a:stretch>
            <a:fillRect/>
          </a:stretch>
        </p:blipFill>
        <p:spPr bwMode="auto">
          <a:xfrm>
            <a:off x="493713" y="3730625"/>
            <a:ext cx="8129587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3" y="1270483"/>
            <a:ext cx="7308274" cy="5507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Port Address Translation (PAT)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PAT: Address Pool</a:t>
            </a:r>
          </a:p>
        </p:txBody>
      </p:sp>
    </p:spTree>
    <p:extLst>
      <p:ext uri="{BB962C8B-B14F-4D97-AF65-F5344CB8AC3E}">
        <p14:creationId xmlns:p14="http://schemas.microsoft.com/office/powerpoint/2010/main" val="2542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Port Address Translation (PAT)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PAT: Single Address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" y="1699010"/>
            <a:ext cx="8769668" cy="348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6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Port Address Translation (PAT)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PAT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366373"/>
            <a:ext cx="8029575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06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61" y="1269537"/>
            <a:ext cx="809625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Port Address Translation (PAT)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PAT</a:t>
            </a:r>
          </a:p>
        </p:txBody>
      </p:sp>
    </p:spTree>
    <p:extLst>
      <p:ext uri="{BB962C8B-B14F-4D97-AF65-F5344CB8AC3E}">
        <p14:creationId xmlns:p14="http://schemas.microsoft.com/office/powerpoint/2010/main" val="24346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Port Address Translation (PAT)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PAT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486025"/>
            <a:ext cx="87058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57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56" y="4250246"/>
            <a:ext cx="5844886" cy="245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Port Forwarding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Port Forwarding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r>
              <a:rPr lang="en-US" dirty="0"/>
              <a:t>Port forwarding </a:t>
            </a:r>
            <a:r>
              <a:rPr lang="en-US" dirty="0" smtClean="0"/>
              <a:t>is </a:t>
            </a:r>
            <a:r>
              <a:rPr lang="en-US" dirty="0"/>
              <a:t>the act of forwarding a network port from one network node to </a:t>
            </a:r>
            <a:r>
              <a:rPr lang="en-US" dirty="0" smtClean="0"/>
              <a:t>another</a:t>
            </a:r>
          </a:p>
          <a:p>
            <a:r>
              <a:rPr lang="en-US" dirty="0" smtClean="0"/>
              <a:t>A packet sent to the public IP address and port of a router can be forwarded to a private IP address and port in inside network</a:t>
            </a:r>
          </a:p>
          <a:p>
            <a:r>
              <a:rPr lang="en-US" dirty="0" smtClean="0"/>
              <a:t>This is helpful in situations where servers have private addresses, not reachable from the outside networks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45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Port Forwarding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>
                <a:ea typeface="ＭＳ Ｐゴシック" pitchFamily="34" charset="-128"/>
              </a:rPr>
              <a:t>SOHO</a:t>
            </a:r>
            <a:r>
              <a:rPr lang="en-US" dirty="0" smtClean="0">
                <a:ea typeface="ＭＳ Ｐゴシック" pitchFamily="34" charset="-128"/>
              </a:rPr>
              <a:t> Example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370909"/>
            <a:ext cx="69723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266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Port Forwarding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Port Forwarding with </a:t>
            </a:r>
            <a:r>
              <a:rPr lang="en-US" dirty="0" err="1" smtClean="0">
                <a:ea typeface="ＭＳ Ｐゴシック" pitchFamily="34" charset="-128"/>
              </a:rPr>
              <a:t>IOS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IOS</a:t>
            </a:r>
            <a:r>
              <a:rPr lang="en-US" dirty="0" smtClean="0"/>
              <a:t>, Port </a:t>
            </a:r>
            <a:r>
              <a:rPr lang="en-US" dirty="0"/>
              <a:t>forwarding is </a:t>
            </a:r>
            <a:r>
              <a:rPr lang="en-US" dirty="0" smtClean="0"/>
              <a:t>essentially </a:t>
            </a:r>
            <a:r>
              <a:rPr lang="en-US" dirty="0"/>
              <a:t>a static NAT translation with a specified TCP or </a:t>
            </a:r>
            <a:r>
              <a:rPr lang="en-US" dirty="0" err="1"/>
              <a:t>UDP</a:t>
            </a:r>
            <a:r>
              <a:rPr lang="en-US" dirty="0"/>
              <a:t> port </a:t>
            </a:r>
            <a:r>
              <a:rPr lang="en-US" dirty="0" smtClean="0"/>
              <a:t>number</a:t>
            </a:r>
          </a:p>
          <a:p>
            <a:endParaRPr lang="en-US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73" y="2361199"/>
            <a:ext cx="5305661" cy="430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29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</a:t>
            </a:r>
            <a:r>
              <a:rPr lang="en-US" sz="1800" dirty="0" err="1" smtClean="0">
                <a:ea typeface="ＭＳ Ｐゴシック" pitchFamily="34" charset="-128"/>
              </a:rPr>
              <a:t>IPv6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NAT for </a:t>
            </a:r>
            <a:r>
              <a:rPr lang="en-US" dirty="0" err="1" smtClean="0">
                <a:ea typeface="ＭＳ Ｐゴシック" pitchFamily="34" charset="-128"/>
              </a:rPr>
              <a:t>IPv6</a:t>
            </a:r>
            <a:r>
              <a:rPr lang="en-US" dirty="0" smtClean="0">
                <a:ea typeface="ＭＳ Ｐゴシック" pitchFamily="34" charset="-128"/>
              </a:rPr>
              <a:t>?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r>
              <a:rPr lang="en-US" dirty="0" smtClean="0"/>
              <a:t>NAT is a workaround for </a:t>
            </a:r>
            <a:r>
              <a:rPr lang="en-US" dirty="0" err="1" smtClean="0"/>
              <a:t>IPv4</a:t>
            </a:r>
            <a:r>
              <a:rPr lang="en-US" dirty="0" smtClean="0"/>
              <a:t> address scarcity</a:t>
            </a:r>
          </a:p>
          <a:p>
            <a:r>
              <a:rPr lang="en-US" dirty="0" err="1"/>
              <a:t>IPv6</a:t>
            </a:r>
            <a:r>
              <a:rPr lang="en-US" dirty="0"/>
              <a:t> with a 128-bit address provides 340 </a:t>
            </a:r>
            <a:r>
              <a:rPr lang="en-US" dirty="0" err="1"/>
              <a:t>undecillion</a:t>
            </a:r>
            <a:r>
              <a:rPr lang="en-US" dirty="0"/>
              <a:t> </a:t>
            </a:r>
            <a:r>
              <a:rPr lang="en-US" dirty="0" smtClean="0"/>
              <a:t>addresses</a:t>
            </a:r>
          </a:p>
          <a:p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space is not an </a:t>
            </a:r>
            <a:r>
              <a:rPr lang="en-US" dirty="0" smtClean="0"/>
              <a:t>issue for </a:t>
            </a:r>
            <a:r>
              <a:rPr lang="en-US" dirty="0" err="1" smtClean="0"/>
              <a:t>IPv6</a:t>
            </a:r>
            <a:endParaRPr lang="en-US" dirty="0" smtClean="0"/>
          </a:p>
          <a:p>
            <a:r>
              <a:rPr lang="en-US" dirty="0" err="1" smtClean="0"/>
              <a:t>IPv6</a:t>
            </a:r>
            <a:r>
              <a:rPr lang="en-US" dirty="0" smtClean="0"/>
              <a:t> makes </a:t>
            </a:r>
            <a:r>
              <a:rPr lang="en-US" dirty="0" err="1" smtClean="0"/>
              <a:t>IPv4</a:t>
            </a:r>
            <a:r>
              <a:rPr lang="en-US" dirty="0" smtClean="0"/>
              <a:t> public-private NAT unnecessary by design</a:t>
            </a:r>
          </a:p>
          <a:p>
            <a:r>
              <a:rPr lang="en-US" dirty="0"/>
              <a:t>However, </a:t>
            </a:r>
            <a:r>
              <a:rPr lang="en-US" dirty="0" err="1"/>
              <a:t>IPv6</a:t>
            </a:r>
            <a:r>
              <a:rPr lang="en-US" dirty="0"/>
              <a:t> does implement a form of </a:t>
            </a:r>
            <a:r>
              <a:rPr lang="en-US" dirty="0" smtClean="0"/>
              <a:t>private addresses and it is implemented differently than they are for </a:t>
            </a:r>
            <a:r>
              <a:rPr lang="en-US" dirty="0" err="1" smtClean="0"/>
              <a:t>IPv4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254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</a:t>
            </a:r>
            <a:r>
              <a:rPr lang="en-US" sz="1800" dirty="0" err="1" smtClean="0">
                <a:ea typeface="ＭＳ Ｐゴシック" pitchFamily="34" charset="-128"/>
              </a:rPr>
              <a:t>IPv6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>
                <a:ea typeface="ＭＳ Ｐゴシック" pitchFamily="34" charset="-128"/>
              </a:rPr>
              <a:t>IPv6</a:t>
            </a:r>
            <a:r>
              <a:rPr lang="en-US" dirty="0" smtClean="0">
                <a:ea typeface="ＭＳ Ｐゴシック" pitchFamily="34" charset="-128"/>
              </a:rPr>
              <a:t> Unique Local Addresses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r>
              <a:rPr lang="en-US" dirty="0" err="1"/>
              <a:t>IPv6</a:t>
            </a:r>
            <a:r>
              <a:rPr lang="en-US" dirty="0"/>
              <a:t> unique local addresses (</a:t>
            </a:r>
            <a:r>
              <a:rPr lang="en-US" dirty="0" err="1"/>
              <a:t>ULA</a:t>
            </a:r>
            <a:r>
              <a:rPr lang="en-US" dirty="0" smtClean="0"/>
              <a:t>) is designed to allows </a:t>
            </a:r>
            <a:r>
              <a:rPr lang="en-US" dirty="0" err="1" smtClean="0"/>
              <a:t>IPv6</a:t>
            </a:r>
            <a:r>
              <a:rPr lang="en-US" dirty="0" smtClean="0"/>
              <a:t> communications within a local site</a:t>
            </a:r>
          </a:p>
          <a:p>
            <a:r>
              <a:rPr lang="en-US" dirty="0" err="1" smtClean="0"/>
              <a:t>ULA</a:t>
            </a:r>
            <a:r>
              <a:rPr lang="en-US" dirty="0" smtClean="0"/>
              <a:t> </a:t>
            </a:r>
            <a:r>
              <a:rPr lang="en-US" dirty="0"/>
              <a:t>is not meant to provide additional </a:t>
            </a:r>
            <a:r>
              <a:rPr lang="en-US" dirty="0" err="1"/>
              <a:t>IPv6</a:t>
            </a:r>
            <a:r>
              <a:rPr lang="en-US" dirty="0"/>
              <a:t> address </a:t>
            </a:r>
            <a:r>
              <a:rPr lang="en-US" dirty="0" smtClean="0"/>
              <a:t>space</a:t>
            </a:r>
          </a:p>
          <a:p>
            <a:r>
              <a:rPr lang="en-US" dirty="0"/>
              <a:t> </a:t>
            </a:r>
            <a:r>
              <a:rPr lang="en-US" dirty="0" err="1"/>
              <a:t>ULA</a:t>
            </a:r>
            <a:r>
              <a:rPr lang="en-US" dirty="0"/>
              <a:t> have the prefix </a:t>
            </a:r>
            <a:r>
              <a:rPr lang="en-US" dirty="0" err="1"/>
              <a:t>FC00</a:t>
            </a:r>
            <a:r>
              <a:rPr lang="en-US" dirty="0"/>
              <a:t>::/7, which results in a first </a:t>
            </a:r>
            <a:r>
              <a:rPr lang="en-US" dirty="0" err="1"/>
              <a:t>hextet</a:t>
            </a:r>
            <a:r>
              <a:rPr lang="en-US" dirty="0"/>
              <a:t> range of </a:t>
            </a:r>
            <a:r>
              <a:rPr lang="en-US" dirty="0" err="1"/>
              <a:t>FC00</a:t>
            </a:r>
            <a:r>
              <a:rPr lang="en-US" dirty="0"/>
              <a:t> to </a:t>
            </a:r>
            <a:r>
              <a:rPr lang="en-US" dirty="0" err="1" smtClean="0"/>
              <a:t>FDFF</a:t>
            </a:r>
            <a:endParaRPr lang="en-US" dirty="0" smtClean="0"/>
          </a:p>
          <a:p>
            <a:r>
              <a:rPr lang="en-US" dirty="0"/>
              <a:t>Unique local addresses are defined in </a:t>
            </a:r>
            <a:r>
              <a:rPr lang="en-US" dirty="0" err="1"/>
              <a:t>RFC</a:t>
            </a:r>
            <a:r>
              <a:rPr lang="en-US" dirty="0"/>
              <a:t> </a:t>
            </a:r>
            <a:r>
              <a:rPr lang="en-US" dirty="0" smtClean="0"/>
              <a:t>4193</a:t>
            </a:r>
          </a:p>
          <a:p>
            <a:r>
              <a:rPr lang="en-US" dirty="0" smtClean="0"/>
              <a:t> </a:t>
            </a:r>
            <a:r>
              <a:rPr lang="en-US" dirty="0" err="1"/>
              <a:t>ULAs</a:t>
            </a:r>
            <a:r>
              <a:rPr lang="en-US" dirty="0"/>
              <a:t> is also known as local </a:t>
            </a:r>
            <a:r>
              <a:rPr lang="en-US" dirty="0" err="1"/>
              <a:t>IPv6</a:t>
            </a:r>
            <a:r>
              <a:rPr lang="en-US" dirty="0"/>
              <a:t> addresses (not to be confused with </a:t>
            </a:r>
            <a:r>
              <a:rPr lang="en-US" dirty="0" err="1"/>
              <a:t>IPv6</a:t>
            </a:r>
            <a:r>
              <a:rPr lang="en-US" dirty="0"/>
              <a:t> link-local addresses)</a:t>
            </a:r>
            <a:endParaRPr 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672" y="5416964"/>
            <a:ext cx="4742657" cy="14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2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1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3" t="26466" r="5313" b="40033"/>
          <a:stretch>
            <a:fillRect/>
          </a:stretch>
        </p:blipFill>
        <p:spPr bwMode="auto">
          <a:xfrm>
            <a:off x="1266825" y="3471863"/>
            <a:ext cx="6592888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1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/>
              <a:t>Організація підмереж</a:t>
            </a:r>
            <a:endParaRPr lang="en-US" altLang="uk-UA"/>
          </a:p>
        </p:txBody>
      </p:sp>
      <p:sp>
        <p:nvSpPr>
          <p:cNvPr id="145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55638" y="1506538"/>
            <a:ext cx="7940675" cy="50768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uk-UA" altLang="uk-UA"/>
              <a:t>Особливості безкласової адресації</a:t>
            </a:r>
            <a:r>
              <a:rPr lang="en-US" altLang="uk-UA"/>
              <a:t>:</a:t>
            </a:r>
          </a:p>
          <a:p>
            <a:r>
              <a:rPr lang="en-US" altLang="uk-UA"/>
              <a:t>CIDR:  </a:t>
            </a:r>
            <a:r>
              <a:rPr lang="uk-UA" altLang="uk-UA"/>
              <a:t>ідентифікує мережу на основі кількості біт в мережевому префіксі</a:t>
            </a:r>
            <a:endParaRPr lang="en-US" altLang="uk-UA"/>
          </a:p>
          <a:p>
            <a:r>
              <a:rPr lang="en-US" altLang="uk-UA"/>
              <a:t>VLSM:  </a:t>
            </a:r>
            <a:r>
              <a:rPr lang="uk-UA" altLang="uk-UA"/>
              <a:t>ділить адресний простір на мережі різного розміру</a:t>
            </a:r>
            <a:endParaRPr lang="en-US" alt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</a:t>
            </a:r>
            <a:r>
              <a:rPr lang="en-US" sz="1800" dirty="0" err="1" smtClean="0">
                <a:ea typeface="ＭＳ Ｐゴシック" pitchFamily="34" charset="-128"/>
              </a:rPr>
              <a:t>IPv6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/>
              <a:t>NAT For </a:t>
            </a:r>
            <a:r>
              <a:rPr lang="en-US" dirty="0" err="1"/>
              <a:t>IPv6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r>
              <a:rPr lang="en-US" dirty="0" err="1" smtClean="0"/>
              <a:t>IPv6</a:t>
            </a:r>
            <a:r>
              <a:rPr lang="en-US" dirty="0" smtClean="0"/>
              <a:t> also uses NAT but in a much different context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IPv6</a:t>
            </a:r>
            <a:r>
              <a:rPr lang="en-US" dirty="0" smtClean="0"/>
              <a:t>, NAT is used to provide transparent communication between </a:t>
            </a:r>
            <a:r>
              <a:rPr lang="en-US" dirty="0" err="1" smtClean="0"/>
              <a:t>IPv6</a:t>
            </a:r>
            <a:r>
              <a:rPr lang="en-US" dirty="0" smtClean="0"/>
              <a:t> and </a:t>
            </a:r>
            <a:r>
              <a:rPr lang="en-US" dirty="0" err="1" smtClean="0"/>
              <a:t>IPv4</a:t>
            </a:r>
            <a:endParaRPr lang="en-US" dirty="0" smtClean="0"/>
          </a:p>
          <a:p>
            <a:r>
              <a:rPr lang="en-US" dirty="0" err="1" smtClean="0"/>
              <a:t>NAT64</a:t>
            </a:r>
            <a:r>
              <a:rPr lang="en-US" dirty="0" smtClean="0"/>
              <a:t> is not intended to be a permanent solution. It is meant to be a transition mechanism</a:t>
            </a:r>
          </a:p>
          <a:p>
            <a:r>
              <a:rPr lang="en-US" dirty="0"/>
              <a:t>Network Address Translation-Protocol Translation (NAT-PT</a:t>
            </a:r>
            <a:r>
              <a:rPr lang="en-US" dirty="0" smtClean="0"/>
              <a:t>) was another NAT based transition mechanism for </a:t>
            </a:r>
            <a:r>
              <a:rPr lang="en-US" dirty="0" err="1" smtClean="0"/>
              <a:t>IPv6</a:t>
            </a:r>
            <a:r>
              <a:rPr lang="en-US" dirty="0"/>
              <a:t> </a:t>
            </a:r>
            <a:r>
              <a:rPr lang="en-US" dirty="0" smtClean="0"/>
              <a:t>but is now deprecated by </a:t>
            </a:r>
            <a:r>
              <a:rPr lang="en-US" dirty="0" err="1" smtClean="0"/>
              <a:t>IETF</a:t>
            </a:r>
            <a:endParaRPr lang="en-US" dirty="0" smtClean="0"/>
          </a:p>
          <a:p>
            <a:r>
              <a:rPr lang="en-US" dirty="0" err="1" smtClean="0"/>
              <a:t>NAT64</a:t>
            </a:r>
            <a:r>
              <a:rPr lang="en-US" dirty="0" smtClean="0"/>
              <a:t> is now recommended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863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</a:t>
            </a:r>
            <a:r>
              <a:rPr lang="en-US" sz="1800" dirty="0" err="1" smtClean="0">
                <a:ea typeface="ＭＳ Ｐゴシック" pitchFamily="34" charset="-128"/>
              </a:rPr>
              <a:t>IPv6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/>
              <a:t>NAT For </a:t>
            </a:r>
            <a:r>
              <a:rPr lang="en-US" dirty="0" err="1"/>
              <a:t>IPv6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731500"/>
            <a:ext cx="878205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39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</a:t>
            </a:r>
            <a:r>
              <a:rPr lang="en-US" sz="1800" dirty="0" err="1" smtClean="0">
                <a:ea typeface="ＭＳ Ｐゴシック" pitchFamily="34" charset="-128"/>
              </a:rPr>
              <a:t>IPv6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Troubleshooting NAT: Show commands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507338"/>
            <a:ext cx="7550727" cy="5091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1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</a:t>
            </a:r>
            <a:r>
              <a:rPr lang="en-US" sz="1800" dirty="0" err="1" smtClean="0">
                <a:ea typeface="ＭＳ Ｐゴシック" pitchFamily="34" charset="-128"/>
              </a:rPr>
              <a:t>IPv6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Troubleshooting NAT: Debug command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854651"/>
            <a:ext cx="85725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96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11: 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dirty="0"/>
              <a:t>This chapter has outlined how NAT is used to help alleviate the depletion of </a:t>
            </a:r>
            <a:r>
              <a:rPr lang="en-US" dirty="0" err="1"/>
              <a:t>IPv4</a:t>
            </a:r>
            <a:r>
              <a:rPr lang="en-US" dirty="0"/>
              <a:t> address space. </a:t>
            </a:r>
            <a:endParaRPr lang="en-US" dirty="0" smtClean="0"/>
          </a:p>
          <a:p>
            <a:r>
              <a:rPr lang="en-US" dirty="0" smtClean="0"/>
              <a:t>NAT </a:t>
            </a:r>
            <a:r>
              <a:rPr lang="en-US" dirty="0"/>
              <a:t>conserves public address space and saves considerable administrative overhead in managing adds, moves, and changes.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chapter discussed NAT for </a:t>
            </a:r>
            <a:r>
              <a:rPr lang="en-US" dirty="0" err="1"/>
              <a:t>IPv4</a:t>
            </a:r>
            <a:r>
              <a:rPr lang="en-US" dirty="0"/>
              <a:t>, </a:t>
            </a:r>
            <a:r>
              <a:rPr lang="en-US" dirty="0" smtClean="0"/>
              <a:t>including:</a:t>
            </a:r>
            <a:endParaRPr lang="en-US" dirty="0"/>
          </a:p>
          <a:p>
            <a:r>
              <a:rPr lang="en-US" dirty="0"/>
              <a:t>NAT characteristics, terminology and general operations</a:t>
            </a:r>
          </a:p>
          <a:p>
            <a:r>
              <a:rPr lang="en-US" dirty="0"/>
              <a:t>The different types of NAT including static NAT, dynamic NAT, and NAT with overloading</a:t>
            </a:r>
          </a:p>
          <a:p>
            <a:r>
              <a:rPr lang="en-US" dirty="0"/>
              <a:t>The benefits and disadvantages of </a:t>
            </a:r>
            <a:r>
              <a:rPr lang="en-US" dirty="0" smtClean="0"/>
              <a:t>NAT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11: Summary (</a:t>
            </a:r>
            <a:r>
              <a:rPr lang="en-US" dirty="0" err="1" smtClean="0">
                <a:ea typeface="ＭＳ Ｐゴシック" pitchFamily="34" charset="-128"/>
              </a:rPr>
              <a:t>cont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dirty="0"/>
              <a:t>The configuration, verification and analysis of static NAT, dynamic NAT, and NAT with overloading</a:t>
            </a:r>
          </a:p>
          <a:p>
            <a:r>
              <a:rPr lang="en-US" dirty="0"/>
              <a:t>How port forwarding can be used to access an internal devices from the Internet</a:t>
            </a:r>
          </a:p>
          <a:p>
            <a:r>
              <a:rPr lang="en-US" dirty="0"/>
              <a:t>Troubleshooting NAT using </a:t>
            </a:r>
            <a:r>
              <a:rPr lang="en-US" b="1" dirty="0"/>
              <a:t>show</a:t>
            </a:r>
            <a:r>
              <a:rPr lang="en-US" dirty="0"/>
              <a:t> </a:t>
            </a:r>
            <a:r>
              <a:rPr lang="en-US" dirty="0" err="1"/>
              <a:t>and</a:t>
            </a:r>
            <a:r>
              <a:rPr lang="en-US" b="1" dirty="0" err="1"/>
              <a:t>debug</a:t>
            </a:r>
            <a:r>
              <a:rPr lang="en-US" dirty="0"/>
              <a:t> commands</a:t>
            </a:r>
          </a:p>
          <a:p>
            <a:r>
              <a:rPr lang="en-US" dirty="0"/>
              <a:t>How NAT for </a:t>
            </a:r>
            <a:r>
              <a:rPr lang="en-US" dirty="0" err="1"/>
              <a:t>IPv6</a:t>
            </a:r>
            <a:r>
              <a:rPr lang="en-US" dirty="0"/>
              <a:t> is used to translate between </a:t>
            </a:r>
            <a:r>
              <a:rPr lang="en-US" dirty="0" err="1"/>
              <a:t>IPv6</a:t>
            </a:r>
            <a:r>
              <a:rPr lang="en-US" dirty="0"/>
              <a:t> addresses and </a:t>
            </a:r>
            <a:r>
              <a:rPr lang="en-US" dirty="0" err="1"/>
              <a:t>IPv4</a:t>
            </a:r>
            <a:r>
              <a:rPr lang="en-US" dirty="0"/>
              <a:t> addresses</a:t>
            </a:r>
          </a:p>
        </p:txBody>
      </p:sp>
    </p:spTree>
    <p:extLst>
      <p:ext uri="{BB962C8B-B14F-4D97-AF65-F5344CB8AC3E}">
        <p14:creationId xmlns:p14="http://schemas.microsoft.com/office/powerpoint/2010/main" val="67144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47520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8804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57188"/>
            <a:ext cx="8145462" cy="838200"/>
          </a:xfrm>
        </p:spPr>
        <p:txBody>
          <a:bodyPr/>
          <a:lstStyle/>
          <a:p>
            <a:r>
              <a:rPr lang="en-US" altLang="uk-UA"/>
              <a:t>NAT </a:t>
            </a:r>
            <a:r>
              <a:rPr lang="uk-UA" altLang="uk-UA"/>
              <a:t>і</a:t>
            </a:r>
            <a:r>
              <a:rPr lang="en-US" altLang="uk-UA"/>
              <a:t> PAT</a:t>
            </a: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135063"/>
            <a:ext cx="7940675" cy="5076825"/>
          </a:xfrm>
        </p:spPr>
        <p:txBody>
          <a:bodyPr/>
          <a:lstStyle/>
          <a:p>
            <a:r>
              <a:rPr lang="uk-UA" altLang="uk-UA"/>
              <a:t>Трансляція мережевих адрес (NAT) дозволяє приватним користувачам доступ до Інтернет за рахунок використання однієї/кількох публічних IP адрес</a:t>
            </a:r>
            <a:endParaRPr lang="en-US" altLang="uk-UA"/>
          </a:p>
        </p:txBody>
      </p:sp>
      <p:pic>
        <p:nvPicPr>
          <p:cNvPr id="1455108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627313"/>
            <a:ext cx="6675437" cy="371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30188"/>
            <a:ext cx="8145462" cy="838200"/>
          </a:xfrm>
        </p:spPr>
        <p:txBody>
          <a:bodyPr/>
          <a:lstStyle/>
          <a:p>
            <a:r>
              <a:rPr lang="uk-UA" altLang="uk-UA" sz="3200"/>
              <a:t>Використання</a:t>
            </a:r>
            <a:r>
              <a:rPr lang="en-US" altLang="uk-UA" sz="3200"/>
              <a:t> NAT</a:t>
            </a:r>
          </a:p>
        </p:txBody>
      </p:sp>
      <p:sp>
        <p:nvSpPr>
          <p:cNvPr id="147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Опис процедури</a:t>
            </a:r>
            <a:r>
              <a:rPr lang="en-US" altLang="uk-UA"/>
              <a:t> NAT</a:t>
            </a:r>
          </a:p>
          <a:p>
            <a:endParaRPr lang="en-US" altLang="uk-UA" sz="2100"/>
          </a:p>
        </p:txBody>
      </p:sp>
      <p:pic>
        <p:nvPicPr>
          <p:cNvPr id="14776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2120900"/>
            <a:ext cx="7908925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7" y="160134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ea typeface="ＭＳ Ｐゴシック" pitchFamily="34" charset="-128"/>
              </a:rPr>
              <a:t>Простір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uk-UA" dirty="0" smtClean="0">
                <a:ea typeface="ＭＳ Ｐゴシック" pitchFamily="34" charset="-128"/>
              </a:rPr>
              <a:t>приватних адрес</a:t>
            </a:r>
            <a:r>
              <a:rPr lang="en-US" dirty="0" smtClean="0">
                <a:ea typeface="ＭＳ Ｐゴシック" pitchFamily="34" charset="-128"/>
              </a:rPr>
              <a:t> IPv4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50" y="5043715"/>
            <a:ext cx="679989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9" y="1829960"/>
            <a:ext cx="8827535" cy="308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4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uk-UA"/>
              <a:t>NAT </a:t>
            </a:r>
            <a:r>
              <a:rPr lang="uk-UA" altLang="uk-UA"/>
              <a:t>і</a:t>
            </a:r>
            <a:r>
              <a:rPr lang="en-US" altLang="uk-UA"/>
              <a:t> PAT</a:t>
            </a:r>
          </a:p>
        </p:txBody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00188"/>
            <a:ext cx="7940675" cy="3571875"/>
          </a:xfrm>
        </p:spPr>
        <p:txBody>
          <a:bodyPr/>
          <a:lstStyle/>
          <a:p>
            <a:r>
              <a:rPr lang="en-US" altLang="uk-UA"/>
              <a:t>NAT </a:t>
            </a:r>
            <a:r>
              <a:rPr lang="uk-UA" altLang="uk-UA"/>
              <a:t>працює прозоро для користувача</a:t>
            </a:r>
            <a:endParaRPr lang="en-US" altLang="uk-UA"/>
          </a:p>
          <a:p>
            <a:r>
              <a:rPr lang="uk-UA" altLang="uk-UA"/>
              <a:t>Перевагами є підвищена безпеку і масштабованість </a:t>
            </a:r>
            <a:endParaRPr lang="en-US" altLang="uk-UA"/>
          </a:p>
        </p:txBody>
      </p:sp>
      <p:pic>
        <p:nvPicPr>
          <p:cNvPr id="1457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2" t="37276" r="7675" b="46114"/>
          <a:stretch>
            <a:fillRect/>
          </a:stretch>
        </p:blipFill>
        <p:spPr bwMode="auto">
          <a:xfrm>
            <a:off x="309563" y="2944813"/>
            <a:ext cx="8501062" cy="183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9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2338388"/>
            <a:ext cx="7094537" cy="396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11300"/>
            <a:ext cx="7940675" cy="5043488"/>
          </a:xfrm>
        </p:spPr>
        <p:txBody>
          <a:bodyPr/>
          <a:lstStyle/>
          <a:p>
            <a:r>
              <a:rPr lang="uk-UA" altLang="uk-UA"/>
              <a:t>Внутрішня локальна мережа</a:t>
            </a:r>
            <a:endParaRPr lang="en-US" altLang="uk-UA"/>
          </a:p>
          <a:p>
            <a:r>
              <a:rPr lang="uk-UA" altLang="uk-UA"/>
              <a:t>Зовнішня глобальна мережа</a:t>
            </a:r>
            <a:endParaRPr lang="en-US" altLang="uk-UA"/>
          </a:p>
        </p:txBody>
      </p:sp>
      <p:sp>
        <p:nvSpPr>
          <p:cNvPr id="145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uk-UA"/>
              <a:t>NAT </a:t>
            </a:r>
            <a:r>
              <a:rPr lang="uk-UA" altLang="uk-UA"/>
              <a:t>і </a:t>
            </a:r>
            <a:r>
              <a:rPr lang="en-US" altLang="uk-UA"/>
              <a:t>PAT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uk-UA"/>
              <a:t>NAT </a:t>
            </a:r>
            <a:r>
              <a:rPr lang="uk-UA" altLang="uk-UA"/>
              <a:t>і</a:t>
            </a:r>
            <a:r>
              <a:rPr lang="en-US" altLang="uk-UA"/>
              <a:t> PAT</a:t>
            </a:r>
          </a:p>
        </p:txBody>
      </p:sp>
      <p:sp>
        <p:nvSpPr>
          <p:cNvPr id="146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06538"/>
            <a:ext cx="7940675" cy="5076825"/>
          </a:xfrm>
        </p:spPr>
        <p:txBody>
          <a:bodyPr/>
          <a:lstStyle/>
          <a:p>
            <a:r>
              <a:rPr lang="uk-UA" altLang="uk-UA"/>
              <a:t>Динамічний</a:t>
            </a:r>
            <a:r>
              <a:rPr lang="en-US" altLang="uk-UA"/>
              <a:t> NAT </a:t>
            </a:r>
            <a:r>
              <a:rPr lang="uk-UA" altLang="uk-UA"/>
              <a:t>призначає зовнішні глобальні адреси з наперед визначеного пулу</a:t>
            </a:r>
            <a:endParaRPr lang="en-US" altLang="uk-UA"/>
          </a:p>
          <a:p>
            <a:r>
              <a:rPr lang="uk-UA" altLang="uk-UA"/>
              <a:t>Статичний</a:t>
            </a:r>
            <a:r>
              <a:rPr lang="en-US" altLang="uk-UA"/>
              <a:t> NAT</a:t>
            </a:r>
            <a:r>
              <a:rPr lang="uk-UA" altLang="uk-UA"/>
              <a:t> призначає визначену глобальну </a:t>
            </a:r>
            <a:r>
              <a:rPr lang="en-US" altLang="uk-UA"/>
              <a:t>IP</a:t>
            </a:r>
            <a:r>
              <a:rPr lang="uk-UA" altLang="uk-UA"/>
              <a:t> адресу для індивідуального вузла з приватною </a:t>
            </a:r>
            <a:r>
              <a:rPr lang="en-US" altLang="uk-UA"/>
              <a:t>IP</a:t>
            </a:r>
          </a:p>
        </p:txBody>
      </p:sp>
      <p:pic>
        <p:nvPicPr>
          <p:cNvPr id="1461252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3167063"/>
            <a:ext cx="6599237" cy="343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uk-UA"/>
              <a:t>NAT </a:t>
            </a:r>
            <a:r>
              <a:rPr lang="uk-UA" altLang="uk-UA"/>
              <a:t>і</a:t>
            </a:r>
            <a:r>
              <a:rPr lang="en-US" altLang="uk-UA"/>
              <a:t> PAT</a:t>
            </a:r>
          </a:p>
        </p:txBody>
      </p:sp>
      <p:sp>
        <p:nvSpPr>
          <p:cNvPr id="146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06538"/>
            <a:ext cx="7940675" cy="5076825"/>
          </a:xfrm>
        </p:spPr>
        <p:txBody>
          <a:bodyPr/>
          <a:lstStyle/>
          <a:p>
            <a:r>
              <a:rPr lang="en-US" altLang="uk-UA"/>
              <a:t>PAT </a:t>
            </a:r>
            <a:r>
              <a:rPr lang="uk-UA" altLang="uk-UA"/>
              <a:t>транслює</a:t>
            </a:r>
            <a:r>
              <a:rPr lang="en-US" altLang="uk-UA"/>
              <a:t> </a:t>
            </a:r>
            <a:r>
              <a:rPr lang="uk-UA" altLang="uk-UA"/>
              <a:t>локальні </a:t>
            </a:r>
            <a:r>
              <a:rPr lang="en-US" altLang="uk-UA"/>
              <a:t>IP </a:t>
            </a:r>
            <a:r>
              <a:rPr lang="uk-UA" altLang="uk-UA"/>
              <a:t>адреси в одну глобальну</a:t>
            </a:r>
            <a:endParaRPr lang="en-US" altLang="uk-UA"/>
          </a:p>
        </p:txBody>
      </p:sp>
      <p:pic>
        <p:nvPicPr>
          <p:cNvPr id="1463300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239963"/>
            <a:ext cx="7065962" cy="419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492125"/>
            <a:ext cx="8145462" cy="838200"/>
          </a:xfrm>
        </p:spPr>
        <p:txBody>
          <a:bodyPr/>
          <a:lstStyle/>
          <a:p>
            <a:r>
              <a:rPr lang="en-US" altLang="uk-UA"/>
              <a:t>NAT </a:t>
            </a:r>
            <a:r>
              <a:rPr lang="uk-UA" altLang="uk-UA"/>
              <a:t>і</a:t>
            </a:r>
            <a:r>
              <a:rPr lang="en-US" altLang="uk-UA"/>
              <a:t> PAT</a:t>
            </a:r>
          </a:p>
        </p:txBody>
      </p:sp>
      <p:sp>
        <p:nvSpPr>
          <p:cNvPr id="146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289050"/>
            <a:ext cx="7940675" cy="3571875"/>
          </a:xfrm>
        </p:spPr>
        <p:txBody>
          <a:bodyPr/>
          <a:lstStyle/>
          <a:p>
            <a:r>
              <a:rPr lang="uk-UA" altLang="uk-UA"/>
              <a:t>PAT використовує унікальну тимчасову адресу IP і номер порту</a:t>
            </a:r>
          </a:p>
          <a:p>
            <a:r>
              <a:rPr lang="uk-UA" altLang="uk-UA"/>
              <a:t>Порти з номерами вище 1024</a:t>
            </a:r>
          </a:p>
          <a:p>
            <a:r>
              <a:rPr lang="uk-UA" altLang="uk-UA"/>
              <a:t>Забезпечує максимальне використання адрес та безпеку </a:t>
            </a:r>
            <a:endParaRPr lang="en-US" altLang="uk-UA" sz="2000"/>
          </a:p>
          <a:p>
            <a:pPr>
              <a:buFont typeface="Wingdings" pitchFamily="2" charset="2"/>
              <a:buNone/>
            </a:pPr>
            <a:endParaRPr lang="en-US" altLang="uk-UA" sz="2000"/>
          </a:p>
        </p:txBody>
      </p:sp>
      <p:pic>
        <p:nvPicPr>
          <p:cNvPr id="1465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7" t="25069" r="7071" b="36938"/>
          <a:stretch>
            <a:fillRect/>
          </a:stretch>
        </p:blipFill>
        <p:spPr bwMode="auto">
          <a:xfrm>
            <a:off x="1565275" y="3565525"/>
            <a:ext cx="5972175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uk-UA"/>
              <a:t>NAT </a:t>
            </a:r>
            <a:r>
              <a:rPr lang="uk-UA" altLang="uk-UA"/>
              <a:t>і</a:t>
            </a:r>
            <a:r>
              <a:rPr lang="en-US" altLang="uk-UA"/>
              <a:t> PAT</a:t>
            </a:r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20825"/>
            <a:ext cx="7940675" cy="50768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uk-UA"/>
              <a:t>IP NAT:</a:t>
            </a:r>
          </a:p>
          <a:p>
            <a:r>
              <a:rPr lang="uk-UA" altLang="uk-UA"/>
              <a:t>Додаткове навантаження для забезпечення трансляції IP-адрес і портів</a:t>
            </a:r>
          </a:p>
          <a:p>
            <a:r>
              <a:rPr lang="uk-UA" altLang="uk-UA"/>
              <a:t>Ретельна розробка мережі та підбір обладнання</a:t>
            </a:r>
          </a:p>
          <a:p>
            <a:r>
              <a:rPr lang="uk-UA" altLang="uk-UA"/>
              <a:t>Точна конфігурація </a:t>
            </a:r>
            <a:endParaRPr lang="en-US" altLang="uk-UA"/>
          </a:p>
          <a:p>
            <a:endParaRPr lang="en-US" altLang="uk-UA"/>
          </a:p>
        </p:txBody>
      </p:sp>
      <p:pic>
        <p:nvPicPr>
          <p:cNvPr id="1467396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3457575"/>
            <a:ext cx="4248150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uk-UA"/>
              <a:t>NAT </a:t>
            </a:r>
            <a:r>
              <a:rPr lang="uk-UA" altLang="uk-UA"/>
              <a:t>і</a:t>
            </a:r>
            <a:r>
              <a:rPr lang="en-US" altLang="uk-UA"/>
              <a:t> PAT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19238"/>
            <a:ext cx="7940675" cy="3810000"/>
          </a:xfrm>
        </p:spPr>
        <p:txBody>
          <a:bodyPr/>
          <a:lstStyle/>
          <a:p>
            <a:r>
              <a:rPr lang="uk-UA" altLang="uk-UA"/>
              <a:t>Тимчасове вирішення проблеми нехватки адрес: розбиття на підмережі, приватні IP-адреси і NAT</a:t>
            </a:r>
          </a:p>
          <a:p>
            <a:r>
              <a:rPr lang="uk-UA" altLang="uk-UA"/>
              <a:t>Пропоновані зміни за допомогою IPv6: </a:t>
            </a:r>
            <a:endParaRPr lang="en-US" altLang="uk-UA"/>
          </a:p>
          <a:p>
            <a:pPr marL="796925" lvl="1" indent="-222250">
              <a:buFontTx/>
              <a:buChar char="–"/>
            </a:pPr>
            <a:r>
              <a:rPr lang="uk-UA" altLang="uk-UA"/>
              <a:t>Великий адресний простір та краще управління</a:t>
            </a:r>
            <a:endParaRPr lang="en-US" altLang="uk-UA"/>
          </a:p>
          <a:p>
            <a:pPr marL="796925" lvl="1" indent="-222250">
              <a:buFontTx/>
              <a:buChar char="–"/>
            </a:pPr>
            <a:r>
              <a:rPr lang="uk-UA" altLang="uk-UA"/>
              <a:t>Полегшене адміністрування</a:t>
            </a:r>
            <a:endParaRPr lang="en-US" altLang="uk-UA"/>
          </a:p>
          <a:p>
            <a:pPr marL="796925" lvl="1" indent="-222250">
              <a:buFontTx/>
              <a:buChar char="–"/>
            </a:pPr>
            <a:r>
              <a:rPr lang="uk-UA" altLang="uk-UA"/>
              <a:t>Підтримка розширених можливостей мережі </a:t>
            </a:r>
            <a:endParaRPr lang="en-US" altLang="uk-UA"/>
          </a:p>
          <a:p>
            <a:endParaRPr lang="en-US" altLang="uk-UA"/>
          </a:p>
        </p:txBody>
      </p:sp>
      <p:pic>
        <p:nvPicPr>
          <p:cNvPr id="1469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9" t="26927" r="5092" b="46672"/>
          <a:stretch>
            <a:fillRect/>
          </a:stretch>
        </p:blipFill>
        <p:spPr bwMode="auto">
          <a:xfrm>
            <a:off x="1420813" y="4210050"/>
            <a:ext cx="6278562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492125"/>
            <a:ext cx="8145462" cy="838200"/>
          </a:xfrm>
        </p:spPr>
        <p:txBody>
          <a:bodyPr/>
          <a:lstStyle/>
          <a:p>
            <a:r>
              <a:rPr lang="en-US" altLang="uk-UA"/>
              <a:t>NAT </a:t>
            </a:r>
            <a:r>
              <a:rPr lang="uk-UA" altLang="uk-UA"/>
              <a:t>і</a:t>
            </a:r>
            <a:r>
              <a:rPr lang="en-US" altLang="uk-UA"/>
              <a:t> PAT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339850"/>
            <a:ext cx="7940675" cy="35718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ru-RU" altLang="uk-UA"/>
              <a:t>Адреси </a:t>
            </a:r>
            <a:r>
              <a:rPr lang="en-US" altLang="uk-UA"/>
              <a:t>IPv6 :</a:t>
            </a:r>
          </a:p>
          <a:p>
            <a:r>
              <a:rPr lang="en-US" altLang="uk-UA"/>
              <a:t>128 </a:t>
            </a:r>
            <a:r>
              <a:rPr lang="ru-RU" altLang="uk-UA"/>
              <a:t>б</a:t>
            </a:r>
            <a:r>
              <a:rPr lang="uk-UA" altLang="uk-UA"/>
              <a:t>і</a:t>
            </a:r>
            <a:r>
              <a:rPr lang="ru-RU" altLang="uk-UA"/>
              <a:t>т</a:t>
            </a:r>
            <a:endParaRPr lang="en-US" altLang="uk-UA"/>
          </a:p>
          <a:p>
            <a:r>
              <a:rPr lang="en-US" altLang="uk-UA"/>
              <a:t>32 </a:t>
            </a:r>
            <a:r>
              <a:rPr lang="ru-RU" altLang="uk-UA"/>
              <a:t>шістнадцятко</a:t>
            </a:r>
            <a:r>
              <a:rPr lang="uk-UA" altLang="uk-UA"/>
              <a:t>ві числа</a:t>
            </a:r>
            <a:endParaRPr lang="en-US" altLang="uk-UA"/>
          </a:p>
          <a:p>
            <a:r>
              <a:rPr lang="uk-UA" altLang="uk-UA"/>
              <a:t>Тр</a:t>
            </a:r>
            <a:r>
              <a:rPr lang="ru-RU" altLang="uk-UA"/>
              <a:t>и</a:t>
            </a:r>
            <a:r>
              <a:rPr lang="uk-UA" altLang="uk-UA"/>
              <a:t>рівнева ієрархія</a:t>
            </a:r>
            <a:r>
              <a:rPr lang="en-US" altLang="uk-UA"/>
              <a:t>: </a:t>
            </a:r>
            <a:r>
              <a:rPr lang="uk-UA" altLang="uk-UA"/>
              <a:t>глобальний префікс, підмережа</a:t>
            </a:r>
            <a:r>
              <a:rPr lang="en-US" altLang="uk-UA"/>
              <a:t>, </a:t>
            </a:r>
            <a:r>
              <a:rPr lang="uk-UA" altLang="uk-UA"/>
              <a:t>інтерфейс</a:t>
            </a:r>
            <a:r>
              <a:rPr lang="en-US" altLang="uk-UA"/>
              <a:t> ID</a:t>
            </a:r>
          </a:p>
        </p:txBody>
      </p:sp>
      <p:pic>
        <p:nvPicPr>
          <p:cNvPr id="14714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73" t="25069" r="9734" b="32280"/>
          <a:stretch>
            <a:fillRect/>
          </a:stretch>
        </p:blipFill>
        <p:spPr bwMode="auto">
          <a:xfrm>
            <a:off x="4295775" y="3709988"/>
            <a:ext cx="4178300" cy="281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uk-UA"/>
              <a:t>Assigning Addresses</a:t>
            </a:r>
          </a:p>
        </p:txBody>
      </p:sp>
      <p:sp>
        <p:nvSpPr>
          <p:cNvPr id="147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altLang="uk-UA"/>
              <a:t>Identify several changes made to the IP protocol in IPv6 and describe the motivation for migrating from IPv4 to IPv6.</a:t>
            </a:r>
          </a:p>
        </p:txBody>
      </p:sp>
      <p:pic>
        <p:nvPicPr>
          <p:cNvPr id="1475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2579688"/>
            <a:ext cx="7239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/>
              <a:t>Висновки</a:t>
            </a:r>
            <a:endParaRPr lang="en-US" altLang="uk-UA"/>
          </a:p>
        </p:txBody>
      </p:sp>
      <p:sp>
        <p:nvSpPr>
          <p:cNvPr id="147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09713"/>
            <a:ext cx="7940675" cy="4741862"/>
          </a:xfrm>
        </p:spPr>
        <p:txBody>
          <a:bodyPr/>
          <a:lstStyle/>
          <a:p>
            <a:r>
              <a:rPr lang="uk-UA" altLang="uk-UA" sz="2000"/>
              <a:t>IP рішення можуть бути адаптовані до потреб проектування мережі за допомогою маски підмережі.</a:t>
            </a:r>
            <a:br>
              <a:rPr lang="uk-UA" altLang="uk-UA" sz="2000"/>
            </a:br>
            <a:endParaRPr lang="uk-UA" altLang="uk-UA" sz="2000"/>
          </a:p>
          <a:p>
            <a:r>
              <a:rPr lang="uk-UA" altLang="uk-UA" sz="2000"/>
              <a:t>Безкласове розбиття на підмережі забезпечує більшу гнучкість за допомогою маски підмережі змінної довжини.</a:t>
            </a:r>
            <a:br>
              <a:rPr lang="uk-UA" altLang="uk-UA" sz="2000"/>
            </a:br>
            <a:endParaRPr lang="uk-UA" altLang="uk-UA" sz="2000"/>
          </a:p>
          <a:p>
            <a:r>
              <a:rPr lang="uk-UA" altLang="uk-UA" sz="2000"/>
              <a:t>Трансляція мережевих адрес (NAT) це спосіб захистити особисті адреси від зовнішніх користувачів.</a:t>
            </a:r>
            <a:br>
              <a:rPr lang="uk-UA" altLang="uk-UA" sz="2000"/>
            </a:br>
            <a:endParaRPr lang="uk-UA" altLang="uk-UA" sz="2000"/>
          </a:p>
          <a:p>
            <a:r>
              <a:rPr lang="uk-UA" altLang="uk-UA" sz="2000"/>
              <a:t>Port Address Translation (PAT) переводить декілька локальних адрес на одну глобальну IP адреса, максимізуючи використання як приватних, так і публічних IP-адрес. </a:t>
            </a:r>
            <a:endParaRPr lang="en-US" altLang="uk-UA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6449" y="160134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ea typeface="ＭＳ Ｐゴシック" pitchFamily="34" charset="-128"/>
              </a:rPr>
              <a:t>Що таке </a:t>
            </a:r>
            <a:r>
              <a:rPr lang="en-US" dirty="0" smtClean="0">
                <a:ea typeface="ＭＳ Ｐゴシック" pitchFamily="34" charset="-128"/>
              </a:rPr>
              <a:t>NAT?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6483" y="1135117"/>
            <a:ext cx="8797158" cy="4743172"/>
          </a:xfrm>
        </p:spPr>
        <p:txBody>
          <a:bodyPr/>
          <a:lstStyle/>
          <a:p>
            <a:r>
              <a:rPr lang="en-US" dirty="0" smtClean="0"/>
              <a:t>NAT - </a:t>
            </a:r>
            <a:r>
              <a:rPr lang="uk-UA" dirty="0" smtClean="0"/>
              <a:t>це процес, який використовується для перетворення мережевих адрес</a:t>
            </a:r>
          </a:p>
          <a:p>
            <a:r>
              <a:rPr lang="uk-UA" dirty="0" smtClean="0"/>
              <a:t>Основною метою використання </a:t>
            </a:r>
            <a:r>
              <a:rPr lang="en-US" dirty="0" smtClean="0"/>
              <a:t>NAT </a:t>
            </a:r>
            <a:r>
              <a:rPr lang="uk-UA" dirty="0" smtClean="0"/>
              <a:t>є економія кількості публічних </a:t>
            </a:r>
            <a:r>
              <a:rPr lang="en-US" dirty="0" smtClean="0"/>
              <a:t>IPv4-</a:t>
            </a:r>
            <a:r>
              <a:rPr lang="uk-UA" dirty="0" smtClean="0"/>
              <a:t>адрес</a:t>
            </a:r>
          </a:p>
          <a:p>
            <a:r>
              <a:rPr lang="uk-UA" dirty="0" smtClean="0"/>
              <a:t>Зазвичай даний процес реалізується на прикордонних мережевих пристроях - </a:t>
            </a:r>
            <a:r>
              <a:rPr lang="uk-UA" dirty="0" err="1" smtClean="0"/>
              <a:t>міжмережевих</a:t>
            </a:r>
            <a:r>
              <a:rPr lang="uk-UA" dirty="0" smtClean="0"/>
              <a:t> екранах або маршрутизаторах</a:t>
            </a:r>
          </a:p>
          <a:p>
            <a:r>
              <a:rPr lang="uk-UA" dirty="0"/>
              <a:t>Д</a:t>
            </a:r>
            <a:r>
              <a:rPr lang="uk-UA" dirty="0" smtClean="0"/>
              <a:t>озволяє застосовувати приватні адреси всередині мережі, перетворюючи їх у публічні тільки в разі потреби</a:t>
            </a:r>
          </a:p>
          <a:p>
            <a:r>
              <a:rPr lang="uk-UA" dirty="0" smtClean="0"/>
              <a:t>Пристроям всередині підприємства можуть присвоюватися приватні адреси, а самі пристрої можуть функціонувати з унікальними локальними адресами</a:t>
            </a:r>
          </a:p>
        </p:txBody>
      </p:sp>
    </p:spTree>
    <p:extLst>
      <p:ext uri="{BB962C8B-B14F-4D97-AF65-F5344CB8AC3E}">
        <p14:creationId xmlns:p14="http://schemas.microsoft.com/office/powerpoint/2010/main" val="38388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5097" y="175899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ea typeface="ＭＳ Ｐゴシック" pitchFamily="34" charset="-128"/>
              </a:rPr>
              <a:t>Що таке </a:t>
            </a:r>
            <a:r>
              <a:rPr lang="en-US" dirty="0" smtClean="0">
                <a:ea typeface="ＭＳ Ｐゴシック" pitchFamily="34" charset="-128"/>
              </a:rPr>
              <a:t>NAT?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8" y="1299937"/>
            <a:ext cx="75438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93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735" y="3124416"/>
            <a:ext cx="5095267" cy="337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NAT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10" y="1390427"/>
            <a:ext cx="8544966" cy="4487862"/>
          </a:xfrm>
        </p:spPr>
        <p:txBody>
          <a:bodyPr/>
          <a:lstStyle/>
          <a:p>
            <a:r>
              <a:rPr lang="en-US" dirty="0" smtClean="0"/>
              <a:t>In NAT terminology, inside network is the set of devices using private addresses. Outside networks are all other networks</a:t>
            </a:r>
          </a:p>
          <a:p>
            <a:r>
              <a:rPr lang="en-US" dirty="0" smtClean="0"/>
              <a:t>NAT includes 4 types of addresses: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Inside local address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Inside global address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Outside local address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Outside global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6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NAT Characteristics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NAT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10" y="1564595"/>
            <a:ext cx="8544966" cy="4487862"/>
          </a:xfrm>
        </p:spPr>
        <p:txBody>
          <a:bodyPr/>
          <a:lstStyle/>
          <a:p>
            <a:r>
              <a:rPr lang="en-US" dirty="0"/>
              <a:t>The terms, inside and outside, are combined with the terms local and global to refer to specific </a:t>
            </a:r>
            <a:r>
              <a:rPr lang="en-US" dirty="0" smtClean="0"/>
              <a:t>addresses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Inside local </a:t>
            </a:r>
            <a:r>
              <a:rPr lang="en-US" dirty="0" smtClean="0"/>
              <a:t>address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Inside </a:t>
            </a:r>
            <a:r>
              <a:rPr lang="en-US" dirty="0"/>
              <a:t>global </a:t>
            </a:r>
            <a:r>
              <a:rPr lang="en-US" dirty="0" smtClean="0"/>
              <a:t>address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Outside </a:t>
            </a:r>
            <a:r>
              <a:rPr lang="en-US" dirty="0"/>
              <a:t>global address 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Outside </a:t>
            </a:r>
            <a:r>
              <a:rPr lang="en-US" dirty="0"/>
              <a:t>local </a:t>
            </a:r>
            <a:r>
              <a:rPr lang="en-US" dirty="0" smtClean="0"/>
              <a:t>address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06_Segue/Q&amp;A_Cisco White Temp">
  <a:themeElements>
    <a:clrScheme name="2006_Segue/Q&amp;A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Segue/Q&amp;A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6_Segue/Q&amp;A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11280</TotalTime>
  <Pages>28</Pages>
  <Words>1959</Words>
  <Application>Microsoft Office PowerPoint</Application>
  <PresentationFormat>Экран (4:3)</PresentationFormat>
  <Paragraphs>353</Paragraphs>
  <Slides>59</Slides>
  <Notes>57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59</vt:i4>
      </vt:variant>
    </vt:vector>
  </HeadingPairs>
  <TitlesOfParts>
    <vt:vector size="61" baseType="lpstr">
      <vt:lpstr>2006_Title/Bullet_Cisco White Temp</vt:lpstr>
      <vt:lpstr>2006_Segue/Q&amp;A_Cisco White Temp</vt:lpstr>
      <vt:lpstr>Трансляція мережевих адрес - NAT Network Address Translation for IPv4</vt:lpstr>
      <vt:lpstr>Діапазон приватних адрес IPv4  </vt:lpstr>
      <vt:lpstr>IP адресація</vt:lpstr>
      <vt:lpstr>Організація підмереж</vt:lpstr>
      <vt:lpstr>Простір приватних адрес IPv4</vt:lpstr>
      <vt:lpstr>Що таке NAT?</vt:lpstr>
      <vt:lpstr>Що таке NAT?</vt:lpstr>
      <vt:lpstr> NAT Terminology</vt:lpstr>
      <vt:lpstr>NAT Characteristics NAT Terminology</vt:lpstr>
      <vt:lpstr>NAT Characteristics How NAT Works</vt:lpstr>
      <vt:lpstr>Types Of NAT Static NAT</vt:lpstr>
      <vt:lpstr>Types Of NAT Static NAT</vt:lpstr>
      <vt:lpstr>Types Of NAT Dynamic NAT</vt:lpstr>
      <vt:lpstr>Types Of NAT Dynamic NAT</vt:lpstr>
      <vt:lpstr>Types Of NAT Port Address Translation NAT (PAT)</vt:lpstr>
      <vt:lpstr>Types Of NAT Comparing NAT and PAT</vt:lpstr>
      <vt:lpstr>Benefits Of NAT Benefits of NAT</vt:lpstr>
      <vt:lpstr>Benefits Of NAT Disadvantages of NAT</vt:lpstr>
      <vt:lpstr>Configuring Static NAT Configuring Static NAT</vt:lpstr>
      <vt:lpstr>Configuring Static NAT Configuring Static NAT</vt:lpstr>
      <vt:lpstr>Configuring Static NAT Analyzing Static NAT</vt:lpstr>
      <vt:lpstr>Configuring Static NAT Verifying Static NAT</vt:lpstr>
      <vt:lpstr>Configuring Static NAT Verifying Static NAT</vt:lpstr>
      <vt:lpstr>Configuring Dynamic NAT Dynamic NAT Operation</vt:lpstr>
      <vt:lpstr>Configuring Dynamic NAT Configuring Dynamic NAT</vt:lpstr>
      <vt:lpstr>Configuring Dynamic NAT Analyzing Dynamic NAT</vt:lpstr>
      <vt:lpstr>Configuring Dynamic NAT Analyzing Dynamic NAT</vt:lpstr>
      <vt:lpstr>Configuring Dynamic NAT Verifying Dynamic NAT</vt:lpstr>
      <vt:lpstr>Configuring Dynamic NAT Verifying Dynamic NAT</vt:lpstr>
      <vt:lpstr>Configuring Port Address Translation (PAT) Configuring PAT: Address Pool</vt:lpstr>
      <vt:lpstr>Configuring Port Address Translation (PAT) Configuring PAT: Single Address</vt:lpstr>
      <vt:lpstr>Configuring Port Address Translation (PAT) Analyzing PAT</vt:lpstr>
      <vt:lpstr>Configuring Port Address Translation (PAT) Analyzing PAT</vt:lpstr>
      <vt:lpstr>Configuring Port Address Translation (PAT) Verifying PAT</vt:lpstr>
      <vt:lpstr>Port Forwarding Port Forwarding</vt:lpstr>
      <vt:lpstr>Port Forwarding SOHO Example</vt:lpstr>
      <vt:lpstr>Port Forwarding Configuring Port Forwarding with IOS</vt:lpstr>
      <vt:lpstr>Configuring NAT and IPv6 NAT for IPv6?</vt:lpstr>
      <vt:lpstr>Configuring NAT and IPv6 IPv6 Unique Local Addresses</vt:lpstr>
      <vt:lpstr>Configuring NAT and IPv6 NAT For IPv6</vt:lpstr>
      <vt:lpstr>Configuring NAT and IPv6 NAT For IPv6</vt:lpstr>
      <vt:lpstr>Configuring NAT and IPv6 Troubleshooting NAT: Show commands</vt:lpstr>
      <vt:lpstr>Configuring NAT and IPv6 Troubleshooting NAT: Debug command</vt:lpstr>
      <vt:lpstr>Chapter 11: Summary</vt:lpstr>
      <vt:lpstr>Chapter 11: Summary (cont)</vt:lpstr>
      <vt:lpstr>Презентация PowerPoint</vt:lpstr>
      <vt:lpstr>Презентация PowerPoint</vt:lpstr>
      <vt:lpstr>NAT і PAT</vt:lpstr>
      <vt:lpstr>Використання NAT</vt:lpstr>
      <vt:lpstr>NAT і PAT</vt:lpstr>
      <vt:lpstr>NAT і PAT</vt:lpstr>
      <vt:lpstr>NAT і PAT</vt:lpstr>
      <vt:lpstr>NAT і PAT</vt:lpstr>
      <vt:lpstr>NAT і PAT</vt:lpstr>
      <vt:lpstr>NAT і PAT</vt:lpstr>
      <vt:lpstr>NAT і PAT</vt:lpstr>
      <vt:lpstr>NAT і PAT</vt:lpstr>
      <vt:lpstr>Assigning Addresses</vt:lpstr>
      <vt:lpstr>Висновки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and Its Uses</dc:title>
  <dc:creator>CLI</dc:creator>
  <cp:lastModifiedBy>MIK</cp:lastModifiedBy>
  <cp:revision>337</cp:revision>
  <cp:lastPrinted>1999-01-27T00:54:54Z</cp:lastPrinted>
  <dcterms:created xsi:type="dcterms:W3CDTF">2002-08-27T12:04:17Z</dcterms:created>
  <dcterms:modified xsi:type="dcterms:W3CDTF">2014-12-21T21:46:26Z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