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2" r:id="rId1"/>
    <p:sldMasterId id="2147483674" r:id="rId2"/>
  </p:sldMasterIdLst>
  <p:notesMasterIdLst>
    <p:notesMasterId r:id="rId29"/>
  </p:notesMasterIdLst>
  <p:handoutMasterIdLst>
    <p:handoutMasterId r:id="rId30"/>
  </p:handoutMasterIdLst>
  <p:sldIdLst>
    <p:sldId id="414" r:id="rId3"/>
    <p:sldId id="516" r:id="rId4"/>
    <p:sldId id="517" r:id="rId5"/>
    <p:sldId id="518" r:id="rId6"/>
    <p:sldId id="519" r:id="rId7"/>
    <p:sldId id="520" r:id="rId8"/>
    <p:sldId id="550" r:id="rId9"/>
    <p:sldId id="551" r:id="rId10"/>
    <p:sldId id="552" r:id="rId11"/>
    <p:sldId id="553" r:id="rId12"/>
    <p:sldId id="521" r:id="rId13"/>
    <p:sldId id="556" r:id="rId14"/>
    <p:sldId id="557" r:id="rId15"/>
    <p:sldId id="522" r:id="rId16"/>
    <p:sldId id="523" r:id="rId17"/>
    <p:sldId id="524" r:id="rId18"/>
    <p:sldId id="558" r:id="rId19"/>
    <p:sldId id="525" r:id="rId20"/>
    <p:sldId id="559" r:id="rId21"/>
    <p:sldId id="526" r:id="rId22"/>
    <p:sldId id="560" r:id="rId23"/>
    <p:sldId id="527" r:id="rId24"/>
    <p:sldId id="528" r:id="rId25"/>
    <p:sldId id="529" r:id="rId26"/>
    <p:sldId id="530" r:id="rId27"/>
    <p:sldId id="490" r:id="rId28"/>
  </p:sldIdLst>
  <p:sldSz cx="9144000" cy="6858000" type="screen4x3"/>
  <p:notesSz cx="6854825" cy="9083675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2B4"/>
    <a:srgbClr val="35297D"/>
    <a:srgbClr val="00252E"/>
    <a:srgbClr val="FFFF9B"/>
    <a:srgbClr val="FFCC68"/>
    <a:srgbClr val="FFE59B"/>
    <a:srgbClr val="F6BF69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95" autoAdjust="0"/>
    <p:restoredTop sz="87528" autoAdjust="0"/>
  </p:normalViewPr>
  <p:slideViewPr>
    <p:cSldViewPr snapToGrid="0">
      <p:cViewPr>
        <p:scale>
          <a:sx n="66" d="100"/>
          <a:sy n="66" d="100"/>
        </p:scale>
        <p:origin x="-1362" y="-90"/>
      </p:cViewPr>
      <p:guideLst>
        <p:guide orient="horz" pos="2736"/>
        <p:guide orient="horz" pos="864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  <p:sld r:id="rId24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 snapToGrid="0">
      <p:cViewPr varScale="1">
        <p:scale>
          <a:sx n="75" d="100"/>
          <a:sy n="75" d="100"/>
        </p:scale>
        <p:origin x="-2909" y="-86"/>
      </p:cViewPr>
      <p:guideLst>
        <p:guide orient="horz" pos="2861"/>
        <p:guide pos="2159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9.xml"/><Relationship Id="rId13" Type="http://schemas.openxmlformats.org/officeDocument/2006/relationships/slide" Target="slides/slide14.xml"/><Relationship Id="rId18" Type="http://schemas.openxmlformats.org/officeDocument/2006/relationships/slide" Target="slides/slide19.xml"/><Relationship Id="rId3" Type="http://schemas.openxmlformats.org/officeDocument/2006/relationships/slide" Target="slides/slide4.xml"/><Relationship Id="rId21" Type="http://schemas.openxmlformats.org/officeDocument/2006/relationships/slide" Target="slides/slide22.xml"/><Relationship Id="rId7" Type="http://schemas.openxmlformats.org/officeDocument/2006/relationships/slide" Target="slides/slide8.xml"/><Relationship Id="rId12" Type="http://schemas.openxmlformats.org/officeDocument/2006/relationships/slide" Target="slides/slide13.xml"/><Relationship Id="rId17" Type="http://schemas.openxmlformats.org/officeDocument/2006/relationships/slide" Target="slides/slide18.xml"/><Relationship Id="rId2" Type="http://schemas.openxmlformats.org/officeDocument/2006/relationships/slide" Target="slides/slide3.xml"/><Relationship Id="rId16" Type="http://schemas.openxmlformats.org/officeDocument/2006/relationships/slide" Target="slides/slide17.xml"/><Relationship Id="rId20" Type="http://schemas.openxmlformats.org/officeDocument/2006/relationships/slide" Target="slides/slide21.xml"/><Relationship Id="rId1" Type="http://schemas.openxmlformats.org/officeDocument/2006/relationships/slide" Target="slides/slide2.xml"/><Relationship Id="rId6" Type="http://schemas.openxmlformats.org/officeDocument/2006/relationships/slide" Target="slides/slide7.xml"/><Relationship Id="rId11" Type="http://schemas.openxmlformats.org/officeDocument/2006/relationships/slide" Target="slides/slide12.xml"/><Relationship Id="rId24" Type="http://schemas.openxmlformats.org/officeDocument/2006/relationships/slide" Target="slides/slide25.xml"/><Relationship Id="rId5" Type="http://schemas.openxmlformats.org/officeDocument/2006/relationships/slide" Target="slides/slide6.xml"/><Relationship Id="rId15" Type="http://schemas.openxmlformats.org/officeDocument/2006/relationships/slide" Target="slides/slide16.xml"/><Relationship Id="rId23" Type="http://schemas.openxmlformats.org/officeDocument/2006/relationships/slide" Target="slides/slide24.xml"/><Relationship Id="rId10" Type="http://schemas.openxmlformats.org/officeDocument/2006/relationships/slide" Target="slides/slide11.xml"/><Relationship Id="rId19" Type="http://schemas.openxmlformats.org/officeDocument/2006/relationships/slide" Target="slides/slide20.xml"/><Relationship Id="rId4" Type="http://schemas.openxmlformats.org/officeDocument/2006/relationships/slide" Target="slides/slide5.xml"/><Relationship Id="rId9" Type="http://schemas.openxmlformats.org/officeDocument/2006/relationships/slide" Target="slides/slide10.xml"/><Relationship Id="rId14" Type="http://schemas.openxmlformats.org/officeDocument/2006/relationships/slide" Target="slides/slide15.xml"/><Relationship Id="rId22" Type="http://schemas.openxmlformats.org/officeDocument/2006/relationships/slide" Target="slides/slide2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55563" y="8764588"/>
            <a:ext cx="6710362" cy="33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4849" tIns="49756" rIns="94849" bIns="49756">
            <a:spAutoFit/>
          </a:bodyPr>
          <a:lstStyle>
            <a:lvl1pPr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57225" indent="-18415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66838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859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92300" algn="l" defTabSz="606425"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495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8067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639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721100" defTabSz="606425" eaLnBrk="0" fontAlgn="base" hangingPunct="0">
              <a:spcBef>
                <a:spcPct val="0"/>
              </a:spcBef>
              <a:spcAft>
                <a:spcPct val="0"/>
              </a:spcAft>
              <a:tabLst>
                <a:tab pos="2366963" algn="l"/>
                <a:tab pos="4789488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Copyright © 2001, Cisco Systems, Inc. All rights reserved. Printed in USA.</a:t>
            </a:r>
            <a:br>
              <a:rPr lang="en-US" altLang="uk-UA" sz="800" b="1"/>
            </a:br>
            <a:r>
              <a:rPr lang="en-US" altLang="uk-UA" sz="800" b="1"/>
              <a:t>Presentation_ID.scr</a:t>
            </a:r>
          </a:p>
        </p:txBody>
      </p:sp>
      <p:sp>
        <p:nvSpPr>
          <p:cNvPr id="3077" name="Line 5"/>
          <p:cNvSpPr>
            <a:spLocks noChangeShapeType="1"/>
          </p:cNvSpPr>
          <p:nvPr/>
        </p:nvSpPr>
        <p:spPr bwMode="auto">
          <a:xfrm>
            <a:off x="150813" y="8778875"/>
            <a:ext cx="65516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9790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04" name="Rectangle 8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5" name="Rectangle 9"/>
          <p:cNvSpPr>
            <a:spLocks noChangeArrowheads="1"/>
          </p:cNvSpPr>
          <p:nvPr/>
        </p:nvSpPr>
        <p:spPr bwMode="auto">
          <a:xfrm>
            <a:off x="55563" y="8585200"/>
            <a:ext cx="2562225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3435" tIns="49014" rIns="93435" bIns="49014">
            <a:spAutoFit/>
          </a:bodyPr>
          <a:lstStyle>
            <a:lvl1pPr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1pPr>
            <a:lvl2pPr marL="649288" indent="-18415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2pPr>
            <a:lvl3pPr marL="1346200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3pPr>
            <a:lvl4pPr marL="1463675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4pPr>
            <a:lvl5pPr marL="1865313" algn="l" defTabSz="596900"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5pPr>
            <a:lvl6pPr marL="23225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6pPr>
            <a:lvl7pPr marL="27797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7pPr>
            <a:lvl8pPr marL="32369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8pPr>
            <a:lvl9pPr marL="3694113" defTabSz="596900" eaLnBrk="0" fontAlgn="base" hangingPunct="0">
              <a:spcBef>
                <a:spcPct val="0"/>
              </a:spcBef>
              <a:spcAft>
                <a:spcPct val="0"/>
              </a:spcAft>
              <a:tabLst>
                <a:tab pos="2332038" algn="l"/>
                <a:tab pos="4718050" algn="l"/>
              </a:tabLs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800" b="1"/>
              <a:t>© 2001, Cisco Systems, Inc. All rights reserved.</a:t>
            </a:r>
          </a:p>
          <a:p>
            <a:pPr>
              <a:lnSpc>
                <a:spcPct val="100000"/>
              </a:lnSpc>
            </a:pPr>
            <a:r>
              <a:rPr lang="en-US" altLang="uk-UA" sz="800" b="1"/>
              <a:t>&lt;Title of Course (ACRO) vX.X&gt;</a:t>
            </a:r>
          </a:p>
        </p:txBody>
      </p:sp>
      <p:sp>
        <p:nvSpPr>
          <p:cNvPr id="183306" name="Line 10"/>
          <p:cNvSpPr>
            <a:spLocks noChangeShapeType="1"/>
          </p:cNvSpPr>
          <p:nvPr/>
        </p:nvSpPr>
        <p:spPr bwMode="auto">
          <a:xfrm>
            <a:off x="149225" y="8599488"/>
            <a:ext cx="65039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80" tIns="0" rIns="18380" bIns="0" numCol="1" anchor="b" anchorCtr="0" compatLnSpc="1">
            <a:prstTxWarp prst="textNoShape">
              <a:avLst/>
            </a:prstTxWarp>
          </a:bodyPr>
          <a:lstStyle>
            <a:lvl1pPr algn="r" defTabSz="881063">
              <a:lnSpc>
                <a:spcPct val="100000"/>
              </a:lnSpc>
              <a:defRPr sz="800"/>
            </a:lvl1pPr>
          </a:lstStyle>
          <a:p>
            <a:fld id="{64D8B818-69F1-4E75-ADFA-5F4AA283060F}" type="slidenum">
              <a:rPr lang="en-US" altLang="uk-UA"/>
              <a:pPr/>
              <a:t>‹#›</a:t>
            </a:fld>
            <a:endParaRPr lang="en-US" altLang="uk-UA"/>
          </a:p>
        </p:txBody>
      </p:sp>
      <p:sp>
        <p:nvSpPr>
          <p:cNvPr id="183308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5663" y="239713"/>
            <a:ext cx="5200650" cy="39004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95288" y="4278313"/>
            <a:ext cx="5986462" cy="4154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435" tIns="49014" rIns="93435" bIns="490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019864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482600" indent="-120650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40000"/>
      </a:spcBef>
      <a:spcAft>
        <a:spcPct val="0"/>
      </a:spcAft>
      <a:buSzPct val="100000"/>
      <a:buChar char="•"/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B5FFD-C9D9-45E5-B50F-557F23D87CF0}" type="slidenum">
              <a:rPr lang="en-US" altLang="uk-UA"/>
              <a:pPr/>
              <a:t>1</a:t>
            </a:fld>
            <a:endParaRPr lang="en-US" altLang="uk-UA"/>
          </a:p>
        </p:txBody>
      </p:sp>
      <p:sp>
        <p:nvSpPr>
          <p:cNvPr id="984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4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uk-UA" altLang="uk-UA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10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1.3.2.6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26C4740-6176-6B42-AE8B-248565D05237}" type="slidenum">
              <a:rPr lang="en-US" sz="800"/>
              <a:pPr/>
              <a:t>11</a:t>
            </a:fld>
            <a:endParaRPr lang="en-US" sz="800"/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1.3.2.6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7691EC-BB62-0C4B-A1A0-95FDF2391D96}" type="slidenum">
              <a:rPr lang="en-US" sz="800"/>
              <a:pPr/>
              <a:t>12</a:t>
            </a:fld>
            <a:endParaRPr lang="en-US" sz="8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1.4.1.1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7691EC-BB62-0C4B-A1A0-95FDF2391D96}" type="slidenum">
              <a:rPr lang="en-US" sz="800"/>
              <a:pPr/>
              <a:t>13</a:t>
            </a:fld>
            <a:endParaRPr lang="en-US" sz="8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1.4.1.1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AE7691EC-BB62-0C4B-A1A0-95FDF2391D96}" type="slidenum">
              <a:rPr lang="en-US" sz="800"/>
              <a:pPr/>
              <a:t>14</a:t>
            </a:fld>
            <a:endParaRPr lang="en-US" sz="800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/>
              <a:t>Section 1.4.1.1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FE1D13-24F9-AD40-B322-F885E4C0385F}" type="slidenum">
              <a:rPr lang="en-US" sz="800"/>
              <a:pPr/>
              <a:t>15</a:t>
            </a:fld>
            <a:endParaRPr lang="en-US" sz="800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1.4.1.2</a:t>
            </a:r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76F820-85C4-F142-B35E-4A6845A574F0}" type="slidenum">
              <a:rPr lang="en-US" sz="800"/>
              <a:pPr/>
              <a:t>16</a:t>
            </a:fld>
            <a:endParaRPr lang="en-US" sz="8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1.4.1.3</a:t>
            </a:r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76F820-85C4-F142-B35E-4A6845A574F0}" type="slidenum">
              <a:rPr lang="en-US" sz="800"/>
              <a:pPr/>
              <a:t>17</a:t>
            </a:fld>
            <a:endParaRPr lang="en-US" sz="800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1.4.1.3</a:t>
            </a:r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C2DEEB-8ACC-7644-9010-3929E6BDCA5B}" type="slidenum">
              <a:rPr lang="en-US" sz="800"/>
              <a:pPr/>
              <a:t>18</a:t>
            </a:fld>
            <a:endParaRPr lang="en-US" sz="8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1.4.1.4</a:t>
            </a:r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7C2DEEB-8ACC-7644-9010-3929E6BDCA5B}" type="slidenum">
              <a:rPr lang="en-US" sz="800"/>
              <a:pPr/>
              <a:t>19</a:t>
            </a:fld>
            <a:endParaRPr lang="en-US" sz="800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1.4.1.4</a:t>
            </a:r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B8A5DA9-7DB1-7248-9C05-61318208F4DE}" type="slidenum">
              <a:rPr lang="en-US" sz="800"/>
              <a:pPr/>
              <a:t>2</a:t>
            </a:fld>
            <a:endParaRPr lang="en-US" sz="800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1.3.2.1</a:t>
            </a:r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355F44-ACAC-7043-A397-8E564A5029A6}" type="slidenum">
              <a:rPr lang="en-US" sz="800"/>
              <a:pPr/>
              <a:t>20</a:t>
            </a:fld>
            <a:endParaRPr lang="en-US" sz="8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1.4.1.5</a:t>
            </a:r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42355F44-ACAC-7043-A397-8E564A5029A6}" type="slidenum">
              <a:rPr lang="en-US" sz="800"/>
              <a:pPr/>
              <a:t>21</a:t>
            </a:fld>
            <a:endParaRPr lang="en-US" sz="800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1.4.1.5</a:t>
            </a:r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F44EFC-A188-154E-9D01-11C485224BED}" type="slidenum">
              <a:rPr lang="en-US" sz="800"/>
              <a:pPr/>
              <a:t>22</a:t>
            </a:fld>
            <a:endParaRPr lang="en-US" sz="8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1.4.1.6</a:t>
            </a:r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F44EFC-A188-154E-9D01-11C485224BED}" type="slidenum">
              <a:rPr lang="en-US" sz="800"/>
              <a:pPr/>
              <a:t>23</a:t>
            </a:fld>
            <a:endParaRPr lang="en-US" sz="8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1.4.2.1</a:t>
            </a:r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F44EFC-A188-154E-9D01-11C485224BED}" type="slidenum">
              <a:rPr lang="en-US" sz="800"/>
              <a:pPr/>
              <a:t>24</a:t>
            </a:fld>
            <a:endParaRPr lang="en-US" sz="8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1.4.2.2</a:t>
            </a:r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0F44EFC-A188-154E-9D01-11C485224BED}" type="slidenum">
              <a:rPr lang="en-US" sz="800"/>
              <a:pPr/>
              <a:t>25</a:t>
            </a:fld>
            <a:endParaRPr lang="en-US" sz="800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1.4.2.3</a:t>
            </a:r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1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6A75B4-D653-4261-9B32-9377103B9D35}" type="slidenum">
              <a:rPr lang="en-US" altLang="uk-UA"/>
              <a:pPr/>
              <a:t>26</a:t>
            </a:fld>
            <a:endParaRPr lang="en-US" altLang="uk-UA"/>
          </a:p>
        </p:txBody>
      </p:sp>
      <p:sp>
        <p:nvSpPr>
          <p:cNvPr id="134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uk-UA"/>
          </a:p>
          <a:p>
            <a:endParaRPr lang="en-US" altLang="uk-U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27EE6-0587-B643-8AE4-3395E115027B}" type="slidenum">
              <a:rPr lang="en-US" sz="800"/>
              <a:pPr/>
              <a:t>3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1.3.2.2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53927EE6-0587-B643-8AE4-3395E115027B}" type="slidenum">
              <a:rPr lang="en-US" sz="800"/>
              <a:pPr/>
              <a:t>4</a:t>
            </a:fld>
            <a:endParaRPr lang="en-US" sz="800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 smtClean="0"/>
              <a:t>Section 1.3.2.3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7722882-7E70-6043-B58D-8E593AE71A70}" type="slidenum">
              <a:rPr lang="en-US" sz="800"/>
              <a:pPr/>
              <a:t>5</a:t>
            </a:fld>
            <a:endParaRPr lang="en-US" sz="800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1.3.2.4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6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1.3.2.5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7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1.3.2.5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8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1.3.2.5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26159" indent="-279292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17168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564035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10903" indent="-223434" defTabSz="882874"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457770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04637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51505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98372" indent="-223434" algn="ctr" defTabSz="882874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D1A4364D-7D8A-FF42-B132-A95366D63434}" type="slidenum">
              <a:rPr lang="en-US" sz="800"/>
              <a:pPr/>
              <a:t>9</a:t>
            </a:fld>
            <a:endParaRPr lang="en-US" sz="800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Section </a:t>
            </a:r>
            <a:r>
              <a:rPr lang="en-US" dirty="0" smtClean="0"/>
              <a:t>1.3.2.5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6386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6387" name="Rectangle 3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96388" name="Rectangle 4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1296390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11FA8D30-8307-40DF-B864-9835F7D4888A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1296391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129639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  <p:pic>
        <p:nvPicPr>
          <p:cNvPr id="1296393" name="Picture 9" descr="Cisco_New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96394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9515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627063"/>
            <a:ext cx="2035175" cy="48450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627063"/>
            <a:ext cx="5957887" cy="48450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8190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82" name="Rectangle 2"/>
          <p:cNvSpPr>
            <a:spLocks noChangeArrowheads="1"/>
          </p:cNvSpPr>
          <p:nvPr/>
        </p:nvSpPr>
        <p:spPr bwMode="auto">
          <a:xfrm rot="16200000">
            <a:off x="3200400" y="-1570037"/>
            <a:ext cx="2743200" cy="91440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73025" tIns="36512" rIns="73025" bIns="36512" anchor="ctr"/>
          <a:lstStyle/>
          <a:p>
            <a:endParaRPr lang="uk-UA"/>
          </a:p>
        </p:txBody>
      </p:sp>
      <p:sp>
        <p:nvSpPr>
          <p:cNvPr id="1300483" name="Rectangle 3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1300484" name="Rectangle 4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1300485" name="Rectangle 5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I Chapter 6</a:t>
            </a:r>
          </a:p>
        </p:txBody>
      </p:sp>
      <p:sp>
        <p:nvSpPr>
          <p:cNvPr id="1300486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1DA214F3-93CE-4E69-8C50-3647A1627A43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grpSp>
        <p:nvGrpSpPr>
          <p:cNvPr id="1300487" name="Group 7"/>
          <p:cNvGrpSpPr>
            <a:grpSpLocks/>
          </p:cNvGrpSpPr>
          <p:nvPr/>
        </p:nvGrpSpPr>
        <p:grpSpPr bwMode="auto">
          <a:xfrm>
            <a:off x="609600" y="525463"/>
            <a:ext cx="1447800" cy="769937"/>
            <a:chOff x="3272" y="1316"/>
            <a:chExt cx="1889" cy="1002"/>
          </a:xfrm>
        </p:grpSpPr>
        <p:sp>
          <p:nvSpPr>
            <p:cNvPr id="1300488" name="AutoShape 8"/>
            <p:cNvSpPr>
              <a:spLocks noChangeAspect="1" noChangeArrowheads="1" noTextEdit="1"/>
            </p:cNvSpPr>
            <p:nvPr/>
          </p:nvSpPr>
          <p:spPr bwMode="auto">
            <a:xfrm>
              <a:off x="3272" y="1316"/>
              <a:ext cx="1889" cy="1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89" name="Rectangle 9"/>
            <p:cNvSpPr>
              <a:spLocks noChangeArrowheads="1"/>
            </p:cNvSpPr>
            <p:nvPr/>
          </p:nvSpPr>
          <p:spPr bwMode="auto">
            <a:xfrm>
              <a:off x="3803" y="1980"/>
              <a:ext cx="86" cy="325"/>
            </a:xfrm>
            <a:prstGeom prst="rect">
              <a:avLst/>
            </a:pr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0" name="Freeform 10"/>
            <p:cNvSpPr>
              <a:spLocks/>
            </p:cNvSpPr>
            <p:nvPr/>
          </p:nvSpPr>
          <p:spPr bwMode="auto">
            <a:xfrm>
              <a:off x="4304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1 w 58"/>
                <a:gd name="T13" fmla="*/ 80 h 80"/>
                <a:gd name="T14" fmla="*/ 0 w 58"/>
                <a:gd name="T15" fmla="*/ 40 h 80"/>
                <a:gd name="T16" fmla="*/ 41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8" y="23"/>
                    <a:pt x="51" y="20"/>
                    <a:pt x="42" y="20"/>
                  </a:cubicBezTo>
                  <a:cubicBezTo>
                    <a:pt x="30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1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1" y="0"/>
                  </a:cubicBezTo>
                  <a:cubicBezTo>
                    <a:pt x="50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1" name="Freeform 11"/>
            <p:cNvSpPr>
              <a:spLocks/>
            </p:cNvSpPr>
            <p:nvPr/>
          </p:nvSpPr>
          <p:spPr bwMode="auto">
            <a:xfrm>
              <a:off x="3443" y="1971"/>
              <a:ext cx="249" cy="343"/>
            </a:xfrm>
            <a:custGeom>
              <a:avLst/>
              <a:gdLst>
                <a:gd name="T0" fmla="*/ 58 w 58"/>
                <a:gd name="T1" fmla="*/ 24 h 80"/>
                <a:gd name="T2" fmla="*/ 42 w 58"/>
                <a:gd name="T3" fmla="*/ 20 h 80"/>
                <a:gd name="T4" fmla="*/ 21 w 58"/>
                <a:gd name="T5" fmla="*/ 40 h 80"/>
                <a:gd name="T6" fmla="*/ 42 w 58"/>
                <a:gd name="T7" fmla="*/ 60 h 80"/>
                <a:gd name="T8" fmla="*/ 58 w 58"/>
                <a:gd name="T9" fmla="*/ 56 h 80"/>
                <a:gd name="T10" fmla="*/ 58 w 58"/>
                <a:gd name="T11" fmla="*/ 77 h 80"/>
                <a:gd name="T12" fmla="*/ 40 w 58"/>
                <a:gd name="T13" fmla="*/ 80 h 80"/>
                <a:gd name="T14" fmla="*/ 0 w 58"/>
                <a:gd name="T15" fmla="*/ 40 h 80"/>
                <a:gd name="T16" fmla="*/ 40 w 58"/>
                <a:gd name="T17" fmla="*/ 0 h 80"/>
                <a:gd name="T18" fmla="*/ 58 w 58"/>
                <a:gd name="T19" fmla="*/ 3 h 80"/>
                <a:gd name="T20" fmla="*/ 58 w 58"/>
                <a:gd name="T21" fmla="*/ 24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8" h="80">
                  <a:moveTo>
                    <a:pt x="58" y="24"/>
                  </a:moveTo>
                  <a:cubicBezTo>
                    <a:pt x="57" y="23"/>
                    <a:pt x="51" y="20"/>
                    <a:pt x="42" y="20"/>
                  </a:cubicBezTo>
                  <a:cubicBezTo>
                    <a:pt x="29" y="20"/>
                    <a:pt x="21" y="28"/>
                    <a:pt x="21" y="40"/>
                  </a:cubicBezTo>
                  <a:cubicBezTo>
                    <a:pt x="21" y="51"/>
                    <a:pt x="29" y="60"/>
                    <a:pt x="42" y="60"/>
                  </a:cubicBezTo>
                  <a:cubicBezTo>
                    <a:pt x="51" y="60"/>
                    <a:pt x="57" y="57"/>
                    <a:pt x="58" y="56"/>
                  </a:cubicBezTo>
                  <a:cubicBezTo>
                    <a:pt x="58" y="77"/>
                    <a:pt x="58" y="77"/>
                    <a:pt x="58" y="77"/>
                  </a:cubicBezTo>
                  <a:cubicBezTo>
                    <a:pt x="56" y="78"/>
                    <a:pt x="49" y="80"/>
                    <a:pt x="40" y="80"/>
                  </a:cubicBezTo>
                  <a:cubicBezTo>
                    <a:pt x="19" y="80"/>
                    <a:pt x="0" y="65"/>
                    <a:pt x="0" y="40"/>
                  </a:cubicBezTo>
                  <a:cubicBezTo>
                    <a:pt x="0" y="17"/>
                    <a:pt x="17" y="0"/>
                    <a:pt x="40" y="0"/>
                  </a:cubicBezTo>
                  <a:cubicBezTo>
                    <a:pt x="49" y="0"/>
                    <a:pt x="56" y="3"/>
                    <a:pt x="58" y="3"/>
                  </a:cubicBezTo>
                  <a:lnTo>
                    <a:pt x="58" y="24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2" name="Freeform 12"/>
            <p:cNvSpPr>
              <a:spLocks noEditPoints="1"/>
            </p:cNvSpPr>
            <p:nvPr/>
          </p:nvSpPr>
          <p:spPr bwMode="auto">
            <a:xfrm>
              <a:off x="4643" y="1971"/>
              <a:ext cx="342" cy="343"/>
            </a:xfrm>
            <a:custGeom>
              <a:avLst/>
              <a:gdLst>
                <a:gd name="T0" fmla="*/ 80 w 80"/>
                <a:gd name="T1" fmla="*/ 40 h 80"/>
                <a:gd name="T2" fmla="*/ 40 w 80"/>
                <a:gd name="T3" fmla="*/ 80 h 80"/>
                <a:gd name="T4" fmla="*/ 0 w 80"/>
                <a:gd name="T5" fmla="*/ 40 h 80"/>
                <a:gd name="T6" fmla="*/ 40 w 80"/>
                <a:gd name="T7" fmla="*/ 0 h 80"/>
                <a:gd name="T8" fmla="*/ 80 w 80"/>
                <a:gd name="T9" fmla="*/ 40 h 80"/>
                <a:gd name="T10" fmla="*/ 40 w 80"/>
                <a:gd name="T11" fmla="*/ 20 h 80"/>
                <a:gd name="T12" fmla="*/ 20 w 80"/>
                <a:gd name="T13" fmla="*/ 40 h 80"/>
                <a:gd name="T14" fmla="*/ 40 w 80"/>
                <a:gd name="T15" fmla="*/ 60 h 80"/>
                <a:gd name="T16" fmla="*/ 60 w 80"/>
                <a:gd name="T17" fmla="*/ 40 h 80"/>
                <a:gd name="T18" fmla="*/ 40 w 80"/>
                <a:gd name="T19" fmla="*/ 2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80" y="40"/>
                  </a:moveTo>
                  <a:cubicBezTo>
                    <a:pt x="80" y="62"/>
                    <a:pt x="64" y="80"/>
                    <a:pt x="40" y="80"/>
                  </a:cubicBezTo>
                  <a:cubicBezTo>
                    <a:pt x="16" y="80"/>
                    <a:pt x="0" y="62"/>
                    <a:pt x="0" y="40"/>
                  </a:cubicBezTo>
                  <a:cubicBezTo>
                    <a:pt x="0" y="18"/>
                    <a:pt x="16" y="0"/>
                    <a:pt x="40" y="0"/>
                  </a:cubicBezTo>
                  <a:cubicBezTo>
                    <a:pt x="64" y="0"/>
                    <a:pt x="80" y="18"/>
                    <a:pt x="80" y="40"/>
                  </a:cubicBezTo>
                  <a:moveTo>
                    <a:pt x="40" y="20"/>
                  </a:moveTo>
                  <a:cubicBezTo>
                    <a:pt x="29" y="20"/>
                    <a:pt x="20" y="29"/>
                    <a:pt x="20" y="40"/>
                  </a:cubicBezTo>
                  <a:cubicBezTo>
                    <a:pt x="20" y="51"/>
                    <a:pt x="29" y="60"/>
                    <a:pt x="40" y="60"/>
                  </a:cubicBezTo>
                  <a:cubicBezTo>
                    <a:pt x="51" y="60"/>
                    <a:pt x="60" y="51"/>
                    <a:pt x="60" y="40"/>
                  </a:cubicBezTo>
                  <a:cubicBezTo>
                    <a:pt x="60" y="29"/>
                    <a:pt x="51" y="20"/>
                    <a:pt x="40" y="20"/>
                  </a:cubicBezTo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3" name="Freeform 13"/>
            <p:cNvSpPr>
              <a:spLocks/>
            </p:cNvSpPr>
            <p:nvPr/>
          </p:nvSpPr>
          <p:spPr bwMode="auto">
            <a:xfrm>
              <a:off x="4000" y="1971"/>
              <a:ext cx="223" cy="343"/>
            </a:xfrm>
            <a:custGeom>
              <a:avLst/>
              <a:gdLst>
                <a:gd name="T0" fmla="*/ 47 w 52"/>
                <a:gd name="T1" fmla="*/ 19 h 80"/>
                <a:gd name="T2" fmla="*/ 32 w 52"/>
                <a:gd name="T3" fmla="*/ 17 h 80"/>
                <a:gd name="T4" fmla="*/ 20 w 52"/>
                <a:gd name="T5" fmla="*/ 23 h 80"/>
                <a:gd name="T6" fmla="*/ 29 w 52"/>
                <a:gd name="T7" fmla="*/ 30 h 80"/>
                <a:gd name="T8" fmla="*/ 34 w 52"/>
                <a:gd name="T9" fmla="*/ 32 h 80"/>
                <a:gd name="T10" fmla="*/ 52 w 52"/>
                <a:gd name="T11" fmla="*/ 54 h 80"/>
                <a:gd name="T12" fmla="*/ 21 w 52"/>
                <a:gd name="T13" fmla="*/ 80 h 80"/>
                <a:gd name="T14" fmla="*/ 0 w 52"/>
                <a:gd name="T15" fmla="*/ 77 h 80"/>
                <a:gd name="T16" fmla="*/ 0 w 52"/>
                <a:gd name="T17" fmla="*/ 60 h 80"/>
                <a:gd name="T18" fmla="*/ 18 w 52"/>
                <a:gd name="T19" fmla="*/ 63 h 80"/>
                <a:gd name="T20" fmla="*/ 32 w 52"/>
                <a:gd name="T21" fmla="*/ 56 h 80"/>
                <a:gd name="T22" fmla="*/ 23 w 52"/>
                <a:gd name="T23" fmla="*/ 48 h 80"/>
                <a:gd name="T24" fmla="*/ 19 w 52"/>
                <a:gd name="T25" fmla="*/ 47 h 80"/>
                <a:gd name="T26" fmla="*/ 0 w 52"/>
                <a:gd name="T27" fmla="*/ 24 h 80"/>
                <a:gd name="T28" fmla="*/ 28 w 52"/>
                <a:gd name="T29" fmla="*/ 0 h 80"/>
                <a:gd name="T30" fmla="*/ 47 w 52"/>
                <a:gd name="T31" fmla="*/ 3 h 80"/>
                <a:gd name="T32" fmla="*/ 47 w 52"/>
                <a:gd name="T33" fmla="*/ 19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2" h="80">
                  <a:moveTo>
                    <a:pt x="47" y="19"/>
                  </a:moveTo>
                  <a:cubicBezTo>
                    <a:pt x="47" y="19"/>
                    <a:pt x="38" y="17"/>
                    <a:pt x="32" y="17"/>
                  </a:cubicBezTo>
                  <a:cubicBezTo>
                    <a:pt x="24" y="17"/>
                    <a:pt x="20" y="19"/>
                    <a:pt x="20" y="23"/>
                  </a:cubicBezTo>
                  <a:cubicBezTo>
                    <a:pt x="20" y="28"/>
                    <a:pt x="26" y="29"/>
                    <a:pt x="29" y="30"/>
                  </a:cubicBezTo>
                  <a:cubicBezTo>
                    <a:pt x="34" y="32"/>
                    <a:pt x="34" y="32"/>
                    <a:pt x="34" y="32"/>
                  </a:cubicBezTo>
                  <a:cubicBezTo>
                    <a:pt x="47" y="36"/>
                    <a:pt x="52" y="45"/>
                    <a:pt x="52" y="54"/>
                  </a:cubicBezTo>
                  <a:cubicBezTo>
                    <a:pt x="52" y="73"/>
                    <a:pt x="35" y="80"/>
                    <a:pt x="21" y="80"/>
                  </a:cubicBezTo>
                  <a:cubicBezTo>
                    <a:pt x="10" y="80"/>
                    <a:pt x="1" y="78"/>
                    <a:pt x="0" y="77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2" y="60"/>
                    <a:pt x="10" y="63"/>
                    <a:pt x="18" y="63"/>
                  </a:cubicBezTo>
                  <a:cubicBezTo>
                    <a:pt x="28" y="63"/>
                    <a:pt x="32" y="60"/>
                    <a:pt x="32" y="56"/>
                  </a:cubicBezTo>
                  <a:cubicBezTo>
                    <a:pt x="32" y="52"/>
                    <a:pt x="28" y="49"/>
                    <a:pt x="23" y="48"/>
                  </a:cubicBezTo>
                  <a:cubicBezTo>
                    <a:pt x="22" y="48"/>
                    <a:pt x="21" y="47"/>
                    <a:pt x="19" y="47"/>
                  </a:cubicBezTo>
                  <a:cubicBezTo>
                    <a:pt x="9" y="43"/>
                    <a:pt x="0" y="37"/>
                    <a:pt x="0" y="24"/>
                  </a:cubicBezTo>
                  <a:cubicBezTo>
                    <a:pt x="0" y="10"/>
                    <a:pt x="10" y="0"/>
                    <a:pt x="28" y="0"/>
                  </a:cubicBezTo>
                  <a:cubicBezTo>
                    <a:pt x="37" y="0"/>
                    <a:pt x="46" y="3"/>
                    <a:pt x="47" y="3"/>
                  </a:cubicBezTo>
                  <a:lnTo>
                    <a:pt x="47" y="19"/>
                  </a:lnTo>
                  <a:close/>
                </a:path>
              </a:pathLst>
            </a:custGeom>
            <a:solidFill>
              <a:srgbClr val="B21A1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4" name="Freeform 14"/>
            <p:cNvSpPr>
              <a:spLocks/>
            </p:cNvSpPr>
            <p:nvPr/>
          </p:nvSpPr>
          <p:spPr bwMode="auto">
            <a:xfrm>
              <a:off x="3272" y="1586"/>
              <a:ext cx="81" cy="167"/>
            </a:xfrm>
            <a:custGeom>
              <a:avLst/>
              <a:gdLst>
                <a:gd name="T0" fmla="*/ 19 w 19"/>
                <a:gd name="T1" fmla="*/ 10 h 39"/>
                <a:gd name="T2" fmla="*/ 10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10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10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5" name="Freeform 15"/>
            <p:cNvSpPr>
              <a:spLocks/>
            </p:cNvSpPr>
            <p:nvPr/>
          </p:nvSpPr>
          <p:spPr bwMode="auto">
            <a:xfrm>
              <a:off x="349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4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4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6" name="Freeform 16"/>
            <p:cNvSpPr>
              <a:spLocks/>
            </p:cNvSpPr>
            <p:nvPr/>
          </p:nvSpPr>
          <p:spPr bwMode="auto">
            <a:xfrm>
              <a:off x="3722" y="1320"/>
              <a:ext cx="81" cy="514"/>
            </a:xfrm>
            <a:custGeom>
              <a:avLst/>
              <a:gdLst>
                <a:gd name="T0" fmla="*/ 19 w 19"/>
                <a:gd name="T1" fmla="*/ 9 h 120"/>
                <a:gd name="T2" fmla="*/ 10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10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5" y="120"/>
                    <a:pt x="10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7" name="Freeform 17"/>
            <p:cNvSpPr>
              <a:spLocks/>
            </p:cNvSpPr>
            <p:nvPr/>
          </p:nvSpPr>
          <p:spPr bwMode="auto">
            <a:xfrm>
              <a:off x="3949" y="1474"/>
              <a:ext cx="81" cy="279"/>
            </a:xfrm>
            <a:custGeom>
              <a:avLst/>
              <a:gdLst>
                <a:gd name="T0" fmla="*/ 19 w 19"/>
                <a:gd name="T1" fmla="*/ 9 h 65"/>
                <a:gd name="T2" fmla="*/ 9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9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9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8" name="Freeform 18"/>
            <p:cNvSpPr>
              <a:spLocks/>
            </p:cNvSpPr>
            <p:nvPr/>
          </p:nvSpPr>
          <p:spPr bwMode="auto">
            <a:xfrm>
              <a:off x="4171" y="1586"/>
              <a:ext cx="86" cy="167"/>
            </a:xfrm>
            <a:custGeom>
              <a:avLst/>
              <a:gdLst>
                <a:gd name="T0" fmla="*/ 20 w 20"/>
                <a:gd name="T1" fmla="*/ 10 h 39"/>
                <a:gd name="T2" fmla="*/ 10 w 20"/>
                <a:gd name="T3" fmla="*/ 0 h 39"/>
                <a:gd name="T4" fmla="*/ 0 w 20"/>
                <a:gd name="T5" fmla="*/ 10 h 39"/>
                <a:gd name="T6" fmla="*/ 0 w 20"/>
                <a:gd name="T7" fmla="*/ 30 h 39"/>
                <a:gd name="T8" fmla="*/ 10 w 20"/>
                <a:gd name="T9" fmla="*/ 39 h 39"/>
                <a:gd name="T10" fmla="*/ 20 w 20"/>
                <a:gd name="T11" fmla="*/ 30 h 39"/>
                <a:gd name="T12" fmla="*/ 20 w 20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" h="39">
                  <a:moveTo>
                    <a:pt x="20" y="10"/>
                  </a:moveTo>
                  <a:cubicBezTo>
                    <a:pt x="20" y="4"/>
                    <a:pt x="15" y="0"/>
                    <a:pt x="10" y="0"/>
                  </a:cubicBezTo>
                  <a:cubicBezTo>
                    <a:pt x="5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5" y="39"/>
                    <a:pt x="10" y="39"/>
                  </a:cubicBezTo>
                  <a:cubicBezTo>
                    <a:pt x="15" y="39"/>
                    <a:pt x="20" y="35"/>
                    <a:pt x="20" y="30"/>
                  </a:cubicBezTo>
                  <a:lnTo>
                    <a:pt x="20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499" name="Freeform 19"/>
            <p:cNvSpPr>
              <a:spLocks/>
            </p:cNvSpPr>
            <p:nvPr/>
          </p:nvSpPr>
          <p:spPr bwMode="auto">
            <a:xfrm>
              <a:off x="439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4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500" name="Freeform 20"/>
            <p:cNvSpPr>
              <a:spLocks/>
            </p:cNvSpPr>
            <p:nvPr/>
          </p:nvSpPr>
          <p:spPr bwMode="auto">
            <a:xfrm>
              <a:off x="4625" y="1320"/>
              <a:ext cx="82" cy="514"/>
            </a:xfrm>
            <a:custGeom>
              <a:avLst/>
              <a:gdLst>
                <a:gd name="T0" fmla="*/ 19 w 19"/>
                <a:gd name="T1" fmla="*/ 9 h 120"/>
                <a:gd name="T2" fmla="*/ 9 w 19"/>
                <a:gd name="T3" fmla="*/ 0 h 120"/>
                <a:gd name="T4" fmla="*/ 0 w 19"/>
                <a:gd name="T5" fmla="*/ 9 h 120"/>
                <a:gd name="T6" fmla="*/ 0 w 19"/>
                <a:gd name="T7" fmla="*/ 111 h 120"/>
                <a:gd name="T8" fmla="*/ 9 w 19"/>
                <a:gd name="T9" fmla="*/ 120 h 120"/>
                <a:gd name="T10" fmla="*/ 19 w 19"/>
                <a:gd name="T11" fmla="*/ 111 h 120"/>
                <a:gd name="T12" fmla="*/ 19 w 19"/>
                <a:gd name="T13" fmla="*/ 9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120">
                  <a:moveTo>
                    <a:pt x="19" y="9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111"/>
                    <a:pt x="0" y="111"/>
                    <a:pt x="0" y="111"/>
                  </a:cubicBezTo>
                  <a:cubicBezTo>
                    <a:pt x="0" y="116"/>
                    <a:pt x="4" y="120"/>
                    <a:pt x="9" y="120"/>
                  </a:cubicBezTo>
                  <a:cubicBezTo>
                    <a:pt x="15" y="120"/>
                    <a:pt x="19" y="116"/>
                    <a:pt x="19" y="111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501" name="Freeform 21"/>
            <p:cNvSpPr>
              <a:spLocks/>
            </p:cNvSpPr>
            <p:nvPr/>
          </p:nvSpPr>
          <p:spPr bwMode="auto">
            <a:xfrm>
              <a:off x="4848" y="1474"/>
              <a:ext cx="82" cy="279"/>
            </a:xfrm>
            <a:custGeom>
              <a:avLst/>
              <a:gdLst>
                <a:gd name="T0" fmla="*/ 19 w 19"/>
                <a:gd name="T1" fmla="*/ 9 h 65"/>
                <a:gd name="T2" fmla="*/ 10 w 19"/>
                <a:gd name="T3" fmla="*/ 0 h 65"/>
                <a:gd name="T4" fmla="*/ 0 w 19"/>
                <a:gd name="T5" fmla="*/ 9 h 65"/>
                <a:gd name="T6" fmla="*/ 0 w 19"/>
                <a:gd name="T7" fmla="*/ 56 h 65"/>
                <a:gd name="T8" fmla="*/ 10 w 19"/>
                <a:gd name="T9" fmla="*/ 65 h 65"/>
                <a:gd name="T10" fmla="*/ 19 w 19"/>
                <a:gd name="T11" fmla="*/ 56 h 65"/>
                <a:gd name="T12" fmla="*/ 19 w 19"/>
                <a:gd name="T13" fmla="*/ 9 h 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65">
                  <a:moveTo>
                    <a:pt x="19" y="9"/>
                  </a:moveTo>
                  <a:cubicBezTo>
                    <a:pt x="19" y="4"/>
                    <a:pt x="15" y="0"/>
                    <a:pt x="10" y="0"/>
                  </a:cubicBezTo>
                  <a:cubicBezTo>
                    <a:pt x="5" y="0"/>
                    <a:pt x="0" y="4"/>
                    <a:pt x="0" y="9"/>
                  </a:cubicBezTo>
                  <a:cubicBezTo>
                    <a:pt x="0" y="56"/>
                    <a:pt x="0" y="56"/>
                    <a:pt x="0" y="56"/>
                  </a:cubicBezTo>
                  <a:cubicBezTo>
                    <a:pt x="0" y="61"/>
                    <a:pt x="5" y="65"/>
                    <a:pt x="10" y="65"/>
                  </a:cubicBezTo>
                  <a:cubicBezTo>
                    <a:pt x="15" y="65"/>
                    <a:pt x="19" y="61"/>
                    <a:pt x="19" y="56"/>
                  </a:cubicBezTo>
                  <a:lnTo>
                    <a:pt x="19" y="9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  <p:sp>
          <p:nvSpPr>
            <p:cNvPr id="1300502" name="Freeform 22"/>
            <p:cNvSpPr>
              <a:spLocks/>
            </p:cNvSpPr>
            <p:nvPr/>
          </p:nvSpPr>
          <p:spPr bwMode="auto">
            <a:xfrm>
              <a:off x="5075" y="1586"/>
              <a:ext cx="82" cy="167"/>
            </a:xfrm>
            <a:custGeom>
              <a:avLst/>
              <a:gdLst>
                <a:gd name="T0" fmla="*/ 19 w 19"/>
                <a:gd name="T1" fmla="*/ 10 h 39"/>
                <a:gd name="T2" fmla="*/ 9 w 19"/>
                <a:gd name="T3" fmla="*/ 0 h 39"/>
                <a:gd name="T4" fmla="*/ 0 w 19"/>
                <a:gd name="T5" fmla="*/ 10 h 39"/>
                <a:gd name="T6" fmla="*/ 0 w 19"/>
                <a:gd name="T7" fmla="*/ 30 h 39"/>
                <a:gd name="T8" fmla="*/ 9 w 19"/>
                <a:gd name="T9" fmla="*/ 39 h 39"/>
                <a:gd name="T10" fmla="*/ 19 w 19"/>
                <a:gd name="T11" fmla="*/ 30 h 39"/>
                <a:gd name="T12" fmla="*/ 19 w 19"/>
                <a:gd name="T13" fmla="*/ 1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" h="39">
                  <a:moveTo>
                    <a:pt x="19" y="10"/>
                  </a:moveTo>
                  <a:cubicBezTo>
                    <a:pt x="19" y="4"/>
                    <a:pt x="15" y="0"/>
                    <a:pt x="9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35"/>
                    <a:pt x="4" y="39"/>
                    <a:pt x="9" y="39"/>
                  </a:cubicBezTo>
                  <a:cubicBezTo>
                    <a:pt x="15" y="39"/>
                    <a:pt x="19" y="35"/>
                    <a:pt x="19" y="30"/>
                  </a:cubicBezTo>
                  <a:lnTo>
                    <a:pt x="19" y="10"/>
                  </a:lnTo>
                  <a:close/>
                </a:path>
              </a:pathLst>
            </a:custGeom>
            <a:solidFill>
              <a:srgbClr val="015F8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uk-UA"/>
            </a:p>
          </p:txBody>
        </p:sp>
      </p:grpSp>
      <p:sp>
        <p:nvSpPr>
          <p:cNvPr id="1300503" name="Rectangle 23"/>
          <p:cNvSpPr>
            <a:spLocks noGrp="1" noChangeArrowheads="1"/>
          </p:cNvSpPr>
          <p:nvPr>
            <p:ph type="ctrTitle"/>
          </p:nvPr>
        </p:nvSpPr>
        <p:spPr bwMode="white">
          <a:xfrm>
            <a:off x="650875" y="2676525"/>
            <a:ext cx="3768725" cy="830263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sz="3400" b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Title Style</a:t>
            </a:r>
          </a:p>
        </p:txBody>
      </p:sp>
      <p:sp>
        <p:nvSpPr>
          <p:cNvPr id="1300504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650875" y="4733925"/>
            <a:ext cx="6940550" cy="4191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pPr lvl="0"/>
            <a:r>
              <a:rPr lang="en-US" altLang="uk-UA" noProof="0" smtClean="0"/>
              <a:t>Click to Edit Master Subtitle Style</a:t>
            </a:r>
          </a:p>
        </p:txBody>
      </p:sp>
      <p:pic>
        <p:nvPicPr>
          <p:cNvPr id="1300505" name="Picture 2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2663" y="1651000"/>
            <a:ext cx="3033712" cy="269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32020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043910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781175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781175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9368266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12871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65089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14602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14347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049565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9941136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72834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765925" y="457200"/>
            <a:ext cx="2035175" cy="489585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655638" y="457200"/>
            <a:ext cx="5957887" cy="48958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67440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72413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702175" y="19002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98802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9970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04448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7225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0258609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uk-UA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15041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36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627063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1295364" name="Rectangle 4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DDDA8770-11F2-41BC-93B6-6DD104E86B4E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129536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  <p:pic>
        <p:nvPicPr>
          <p:cNvPr id="1295366" name="Picture 6" descr="PPt_TopBand_Artwork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5367" name="Rectangle 7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2007 Cisco Systems, Inc. All rights reserved.</a:t>
            </a:r>
          </a:p>
        </p:txBody>
      </p:sp>
      <p:sp>
        <p:nvSpPr>
          <p:cNvPr id="1295368" name="Rectangle 8"/>
          <p:cNvSpPr>
            <a:spLocks noChangeArrowheads="1"/>
          </p:cNvSpPr>
          <p:nvPr/>
        </p:nvSpPr>
        <p:spPr bwMode="auto">
          <a:xfrm>
            <a:off x="7123113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fontAlgn="base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2pPr>
      <a:lvl3pPr marL="914400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3pPr>
      <a:lvl4pPr marL="1254125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4pPr>
      <a:lvl5pPr marL="16049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5pPr>
      <a:lvl6pPr marL="20621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fontAlgn="base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945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5720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Slide Title</a:t>
            </a:r>
          </a:p>
        </p:txBody>
      </p:sp>
      <p:sp>
        <p:nvSpPr>
          <p:cNvPr id="1299459" name="Rectangle 3"/>
          <p:cNvSpPr>
            <a:spLocks noChangeArrowheads="1"/>
          </p:cNvSpPr>
          <p:nvPr/>
        </p:nvSpPr>
        <p:spPr bwMode="auto">
          <a:xfrm>
            <a:off x="0" y="0"/>
            <a:ext cx="9144000" cy="177800"/>
          </a:xfrm>
          <a:prstGeom prst="rect">
            <a:avLst/>
          </a:prstGeom>
          <a:solidFill>
            <a:srgbClr val="015F8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 algn="ctr">
                <a:solidFill>
                  <a:srgbClr val="96969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uk-UA"/>
          </a:p>
        </p:txBody>
      </p:sp>
      <p:sp>
        <p:nvSpPr>
          <p:cNvPr id="1299460" name="Rectangle 4"/>
          <p:cNvSpPr>
            <a:spLocks noChangeArrowheads="1"/>
          </p:cNvSpPr>
          <p:nvPr/>
        </p:nvSpPr>
        <p:spPr bwMode="auto">
          <a:xfrm>
            <a:off x="1150938" y="6672263"/>
            <a:ext cx="20224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 anchorCtr="1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© 2006 Cisco Systems, Inc. All rights reserved.</a:t>
            </a:r>
          </a:p>
        </p:txBody>
      </p:sp>
      <p:sp>
        <p:nvSpPr>
          <p:cNvPr id="1299461" name="Rectangle 5"/>
          <p:cNvSpPr>
            <a:spLocks noChangeArrowheads="1"/>
          </p:cNvSpPr>
          <p:nvPr/>
        </p:nvSpPr>
        <p:spPr bwMode="auto">
          <a:xfrm>
            <a:off x="3400425" y="6672263"/>
            <a:ext cx="65087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Cisco Public</a:t>
            </a:r>
          </a:p>
        </p:txBody>
      </p:sp>
      <p:sp>
        <p:nvSpPr>
          <p:cNvPr id="1299462" name="Rectangle 6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99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uk-UA" sz="700">
                <a:solidFill>
                  <a:srgbClr val="D3D3D3"/>
                </a:solidFill>
              </a:rPr>
              <a:t>ITE 1 Chapter 6</a:t>
            </a:r>
          </a:p>
        </p:txBody>
      </p:sp>
      <p:sp>
        <p:nvSpPr>
          <p:cNvPr id="1299463" name="Rectangle 7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2124" tIns="41061" rIns="82124" bIns="41061" anchor="b">
            <a:spAutoFit/>
          </a:bodyPr>
          <a:lstStyle>
            <a:lvl1pPr algn="l" defTabSz="814388">
              <a:defRPr sz="2400">
                <a:solidFill>
                  <a:schemeClr val="tx1"/>
                </a:solidFill>
                <a:latin typeface="Arial" charset="0"/>
              </a:defRPr>
            </a:lvl1pPr>
            <a:lvl2pPr marL="406400" algn="l" defTabSz="814388">
              <a:defRPr sz="2400">
                <a:solidFill>
                  <a:schemeClr val="tx1"/>
                </a:solidFill>
                <a:latin typeface="Arial" charset="0"/>
              </a:defRPr>
            </a:lvl2pPr>
            <a:lvl3pPr marL="814388" algn="l" defTabSz="814388">
              <a:defRPr sz="2400">
                <a:solidFill>
                  <a:schemeClr val="tx1"/>
                </a:solidFill>
                <a:latin typeface="Arial" charset="0"/>
              </a:defRPr>
            </a:lvl3pPr>
            <a:lvl4pPr marL="1222375" algn="l" defTabSz="814388">
              <a:defRPr sz="2400">
                <a:solidFill>
                  <a:schemeClr val="tx1"/>
                </a:solidFill>
                <a:latin typeface="Arial" charset="0"/>
              </a:defRPr>
            </a:lvl4pPr>
            <a:lvl5pPr marL="1630363" algn="l" defTabSz="814388">
              <a:defRPr sz="2400">
                <a:solidFill>
                  <a:schemeClr val="tx1"/>
                </a:solidFill>
                <a:latin typeface="Arial" charset="0"/>
              </a:defRPr>
            </a:lvl5pPr>
            <a:lvl6pPr marL="20875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5447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0019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459163" defTabSz="8143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lnSpc>
                <a:spcPct val="100000"/>
              </a:lnSpc>
            </a:pPr>
            <a:fld id="{6177EE3B-B333-45F6-A2B3-8A7F5442063B}" type="slidenum">
              <a:rPr lang="en-US" altLang="uk-UA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</a:pPr>
              <a:t>‹#›</a:t>
            </a:fld>
            <a:endParaRPr lang="en-US" altLang="uk-UA" sz="1000">
              <a:solidFill>
                <a:srgbClr val="D3D3D3"/>
              </a:solidFill>
            </a:endParaRPr>
          </a:p>
        </p:txBody>
      </p:sp>
      <p:sp>
        <p:nvSpPr>
          <p:cNvPr id="129946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781175"/>
            <a:ext cx="7940675" cy="3571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06774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uk-UA" smtClean="0"/>
              <a:t>Body Text</a:t>
            </a:r>
          </a:p>
          <a:p>
            <a:pPr lvl="1"/>
            <a:r>
              <a:rPr lang="en-US" altLang="uk-UA" smtClean="0"/>
              <a:t>Second Level</a:t>
            </a:r>
          </a:p>
          <a:p>
            <a:pPr lvl="2"/>
            <a:r>
              <a:rPr lang="en-US" altLang="uk-UA" smtClean="0"/>
              <a:t>Third Level</a:t>
            </a:r>
          </a:p>
          <a:p>
            <a:pPr lvl="3"/>
            <a:r>
              <a:rPr lang="en-US" altLang="uk-UA" smtClean="0"/>
              <a:t>Fourth Level</a:t>
            </a:r>
          </a:p>
          <a:p>
            <a:pPr lvl="4"/>
            <a:r>
              <a:rPr lang="en-US" altLang="uk-UA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chemeClr val="tx2"/>
        </a:buClr>
        <a:buSzPct val="100000"/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746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3pPr>
      <a:lvl4pPr marL="125412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4pPr>
      <a:lvl5pPr marL="16049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defRPr sz="2000">
          <a:solidFill>
            <a:schemeClr val="tx1"/>
          </a:solidFill>
          <a:latin typeface="+mn-lt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706" name="Rectangle 2"/>
          <p:cNvSpPr>
            <a:spLocks noGrp="1" noChangeArrowheads="1"/>
          </p:cNvSpPr>
          <p:nvPr>
            <p:ph type="title"/>
          </p:nvPr>
        </p:nvSpPr>
        <p:spPr>
          <a:xfrm>
            <a:off x="241300" y="406400"/>
            <a:ext cx="8750300" cy="554038"/>
          </a:xfrm>
        </p:spPr>
        <p:txBody>
          <a:bodyPr/>
          <a:lstStyle/>
          <a:p>
            <a:r>
              <a:rPr lang="uk-UA" dirty="0"/>
              <a:t>Архітектура </a:t>
            </a:r>
            <a:r>
              <a:rPr lang="uk-UA" dirty="0" smtClean="0"/>
              <a:t>мереж</a:t>
            </a:r>
            <a:endParaRPr lang="en-US" altLang="uk-UA" dirty="0"/>
          </a:p>
        </p:txBody>
      </p:sp>
      <p:sp>
        <p:nvSpPr>
          <p:cNvPr id="968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392238"/>
            <a:ext cx="7940675" cy="5076825"/>
          </a:xfrm>
        </p:spPr>
        <p:txBody>
          <a:bodyPr/>
          <a:lstStyle/>
          <a:p>
            <a:pPr marL="457200" lvl="1" indent="-4572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uk-UA" sz="2400" dirty="0">
                <a:ea typeface="+mn-ea"/>
                <a:cs typeface="+mn-cs"/>
              </a:rPr>
              <a:t>Основні вимоги до архітектури мереж</a:t>
            </a:r>
          </a:p>
          <a:p>
            <a:pPr marL="457200" lvl="1" indent="-4572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uk-UA" sz="2400" dirty="0">
                <a:ea typeface="+mn-ea"/>
                <a:cs typeface="+mn-cs"/>
              </a:rPr>
              <a:t>Тенденції розвитку мереж</a:t>
            </a:r>
          </a:p>
          <a:p>
            <a:pPr marL="457200" lvl="2" indent="-4572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uk-UA" sz="2400" dirty="0" err="1">
                <a:ea typeface="+mn-ea"/>
                <a:cs typeface="+mn-cs"/>
              </a:rPr>
              <a:t>Концепія</a:t>
            </a:r>
            <a:r>
              <a:rPr lang="uk-UA" sz="2400" dirty="0">
                <a:ea typeface="+mn-ea"/>
                <a:cs typeface="+mn-cs"/>
              </a:rPr>
              <a:t> BYOD</a:t>
            </a:r>
          </a:p>
          <a:p>
            <a:pPr marL="457200" lvl="2" indent="-4572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uk-UA" sz="2400" dirty="0">
                <a:ea typeface="+mn-ea"/>
                <a:cs typeface="+mn-cs"/>
              </a:rPr>
              <a:t>Спільна робота через Інтернет</a:t>
            </a:r>
          </a:p>
          <a:p>
            <a:pPr marL="457200" indent="-457200"/>
            <a:r>
              <a:rPr lang="uk-UA" dirty="0" err="1"/>
              <a:t>Відеозв'язок</a:t>
            </a:r>
            <a:endParaRPr lang="en-US" dirty="0"/>
          </a:p>
          <a:p>
            <a:pPr marL="457200" lvl="2" indent="-457200">
              <a:spcBef>
                <a:spcPct val="50000"/>
              </a:spcBef>
              <a:buClr>
                <a:schemeClr val="tx2"/>
              </a:buClr>
              <a:buSzPct val="100000"/>
              <a:buFont typeface="Wingdings" pitchFamily="2" charset="2"/>
              <a:buChar char="§"/>
            </a:pPr>
            <a:r>
              <a:rPr lang="uk-UA" sz="2400" dirty="0">
                <a:ea typeface="+mn-ea"/>
                <a:cs typeface="+mn-cs"/>
              </a:rPr>
              <a:t>Хмарні обчислення та </a:t>
            </a:r>
            <a:r>
              <a:rPr lang="uk-UA" sz="2400" dirty="0" err="1">
                <a:ea typeface="+mn-ea"/>
                <a:cs typeface="+mn-cs"/>
              </a:rPr>
              <a:t>датацентри</a:t>
            </a:r>
            <a:r>
              <a:rPr lang="uk-UA" sz="2400" dirty="0">
                <a:ea typeface="+mn-ea"/>
                <a:cs typeface="+mn-cs"/>
              </a:rPr>
              <a:t> </a:t>
            </a:r>
          </a:p>
          <a:p>
            <a:pPr marL="457200" indent="-457200"/>
            <a:r>
              <a:rPr lang="uk-UA" dirty="0"/>
              <a:t>Мережеві технології для дому</a:t>
            </a:r>
            <a:r>
              <a:rPr lang="uk-UA" sz="2000" dirty="0"/>
              <a:t/>
            </a:r>
            <a:br>
              <a:rPr lang="uk-UA" sz="2000" dirty="0"/>
            </a:br>
            <a:endParaRPr lang="uk-UA" altLang="uk-UA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181434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Мережева безпека</a:t>
            </a:r>
            <a:endParaRPr lang="en-US" dirty="0">
              <a:latin typeface="Arial" charset="0"/>
            </a:endParaRPr>
          </a:p>
        </p:txBody>
      </p:sp>
      <p:sp>
        <p:nvSpPr>
          <p:cNvPr id="4" name="Content Placeholder 1"/>
          <p:cNvSpPr>
            <a:spLocks noGrp="1"/>
          </p:cNvSpPr>
          <p:nvPr>
            <p:ph idx="1"/>
          </p:nvPr>
        </p:nvSpPr>
        <p:spPr>
          <a:xfrm>
            <a:off x="655638" y="1302213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Порушення цілісності </a:t>
            </a:r>
            <a:r>
              <a:rPr lang="uk-UA" dirty="0" smtClean="0"/>
              <a:t>мережевих </a:t>
            </a:r>
            <a:r>
              <a:rPr lang="uk-UA" dirty="0"/>
              <a:t>ресурсів може привести до серйозних наслідків</a:t>
            </a:r>
            <a:r>
              <a:rPr lang="en-US" dirty="0" smtClean="0"/>
              <a:t>: </a:t>
            </a:r>
          </a:p>
          <a:p>
            <a:pPr lvl="0"/>
            <a:r>
              <a:rPr lang="uk-UA" dirty="0" smtClean="0"/>
              <a:t>збої </a:t>
            </a:r>
            <a:r>
              <a:rPr lang="uk-UA" dirty="0"/>
              <a:t>в роботі </a:t>
            </a:r>
            <a:r>
              <a:rPr lang="uk-UA" dirty="0" smtClean="0"/>
              <a:t>мережі;</a:t>
            </a:r>
            <a:endParaRPr lang="uk-UA" dirty="0"/>
          </a:p>
          <a:p>
            <a:pPr lvl="0"/>
            <a:r>
              <a:rPr lang="uk-UA" dirty="0"/>
              <a:t>розкрадання і використання конкурентами інтелектуальної </a:t>
            </a:r>
            <a:r>
              <a:rPr lang="uk-UA" dirty="0" smtClean="0"/>
              <a:t>власності;</a:t>
            </a:r>
            <a:endParaRPr lang="uk-UA" dirty="0"/>
          </a:p>
          <a:p>
            <a:pPr lvl="0"/>
            <a:r>
              <a:rPr lang="uk-UA" dirty="0"/>
              <a:t>порушення конфіденційності та публікація без згоди користувача його особистої чи приватної інформації;</a:t>
            </a:r>
          </a:p>
          <a:p>
            <a:pPr lvl="0"/>
            <a:r>
              <a:rPr lang="uk-UA" dirty="0"/>
              <a:t>невірне використання і втрата особистих чи корпоративних фінансових коштів;</a:t>
            </a:r>
          </a:p>
          <a:p>
            <a:pPr lvl="0"/>
            <a:r>
              <a:rPr lang="uk-UA" dirty="0"/>
              <a:t>втрата даних, які вимагають істотних трудовитрат на відновлення або є незамінними.</a:t>
            </a:r>
          </a:p>
          <a:p>
            <a:pPr lvl="0"/>
            <a:endParaRPr lang="uk-UA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61424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Мережева безпека</a:t>
            </a:r>
            <a:endParaRPr lang="en-US" dirty="0">
              <a:latin typeface="Ari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540" y="1808834"/>
            <a:ext cx="6453572" cy="446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177010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Тенденції розвитку мереж 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/>
              <a:t>до 2014 року </a:t>
            </a:r>
            <a:r>
              <a:rPr lang="uk-UA" dirty="0" err="1"/>
              <a:t>трафік</a:t>
            </a:r>
            <a:r>
              <a:rPr lang="uk-UA" dirty="0"/>
              <a:t> від бездротових пристроїв перевищить </a:t>
            </a:r>
            <a:r>
              <a:rPr lang="uk-UA" dirty="0" err="1"/>
              <a:t>трафік</a:t>
            </a:r>
            <a:r>
              <a:rPr lang="uk-UA" dirty="0"/>
              <a:t> від провідних пристроїв;</a:t>
            </a:r>
          </a:p>
          <a:p>
            <a:pPr lvl="0"/>
            <a:r>
              <a:rPr lang="uk-UA" dirty="0"/>
              <a:t>до 2015 року кількість контенту, що передається в Інтернеті щорічно буде в 540 000 разів більше контенту переданого в 2003 році;</a:t>
            </a:r>
          </a:p>
          <a:p>
            <a:pPr lvl="0"/>
            <a:r>
              <a:rPr lang="uk-UA" dirty="0"/>
              <a:t>до 2015 року 90% всього контенту в Інтернеті буде відео контент;</a:t>
            </a:r>
          </a:p>
          <a:p>
            <a:pPr lvl="0"/>
            <a:r>
              <a:rPr lang="uk-UA" dirty="0"/>
              <a:t>до 2015 року мільйон відео хвилин передаватиметься в Інтернеті кожну секунду</a:t>
            </a:r>
            <a:r>
              <a:rPr lang="uk-UA" dirty="0" smtClean="0"/>
              <a:t>;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213313549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Тенденції розвитку мереж 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dirty="0" smtClean="0"/>
              <a:t>до </a:t>
            </a:r>
            <a:r>
              <a:rPr lang="uk-UA" dirty="0"/>
              <a:t>2016 року щорічний глобальний IP </a:t>
            </a:r>
            <a:r>
              <a:rPr lang="uk-UA" dirty="0" err="1"/>
              <a:t>трафік</a:t>
            </a:r>
            <a:r>
              <a:rPr lang="uk-UA" dirty="0"/>
              <a:t> перевищить </a:t>
            </a:r>
            <a:r>
              <a:rPr lang="uk-UA" dirty="0" err="1"/>
              <a:t>зетабайтний</a:t>
            </a:r>
            <a:r>
              <a:rPr lang="uk-UA" dirty="0"/>
              <a:t> (</a:t>
            </a:r>
            <a:r>
              <a:rPr lang="uk-UA" dirty="0" err="1"/>
              <a:t>Zettabyte</a:t>
            </a:r>
            <a:r>
              <a:rPr lang="uk-UA" dirty="0"/>
              <a:t>) поріг (1,180,591,620,717,411,303,424 байт);</a:t>
            </a:r>
          </a:p>
          <a:p>
            <a:pPr lvl="0"/>
            <a:r>
              <a:rPr lang="uk-UA" dirty="0"/>
              <a:t>до 2016 року кількість пристроїв, підключених до IP-мереж буде майже в три рази вища, ніж загальна чисельність населення;</a:t>
            </a:r>
          </a:p>
          <a:p>
            <a:pPr lvl="0"/>
            <a:r>
              <a:rPr lang="uk-UA" dirty="0"/>
              <a:t>до 2016 року, 1,2 мільйона хвилин відео контенту буде передаватися в мережі кожну секунду. </a:t>
            </a:r>
          </a:p>
          <a:p>
            <a:pPr lvl="0"/>
            <a:r>
              <a:rPr lang="uk-UA" dirty="0"/>
              <a:t>до 2020 року 50 </a:t>
            </a:r>
            <a:r>
              <a:rPr lang="uk-UA" dirty="0" err="1"/>
              <a:t>млрд</a:t>
            </a:r>
            <a:r>
              <a:rPr lang="uk-UA" dirty="0"/>
              <a:t> пристроїв будуть підключені до Інтернету.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8842165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 smtClean="0">
                <a:latin typeface="Arial" charset="0"/>
              </a:rPr>
              <a:t>Тенденції розвитку мереж 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 smtClean="0"/>
              <a:t>Основні тренди</a:t>
            </a:r>
            <a:r>
              <a:rPr lang="en-US" dirty="0" smtClean="0"/>
              <a:t>:</a:t>
            </a:r>
          </a:p>
          <a:p>
            <a:r>
              <a:rPr lang="en-US" dirty="0" smtClean="0"/>
              <a:t>Bring Your Own Device (BYOD)</a:t>
            </a:r>
          </a:p>
          <a:p>
            <a:r>
              <a:rPr lang="en-US" dirty="0" smtClean="0"/>
              <a:t>Online collaboration</a:t>
            </a:r>
          </a:p>
          <a:p>
            <a:r>
              <a:rPr lang="en-US" dirty="0" smtClean="0"/>
              <a:t>Video</a:t>
            </a:r>
          </a:p>
          <a:p>
            <a:r>
              <a:rPr lang="en-US" dirty="0" smtClean="0"/>
              <a:t>Cloud computing</a:t>
            </a:r>
          </a:p>
        </p:txBody>
      </p:sp>
    </p:spTree>
    <p:extLst>
      <p:ext uri="{BB962C8B-B14F-4D97-AF65-F5344CB8AC3E}">
        <p14:creationId xmlns:p14="http://schemas.microsoft.com/office/powerpoint/2010/main" val="10968993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Bring </a:t>
            </a:r>
            <a:r>
              <a:rPr lang="en-US" dirty="0">
                <a:latin typeface="Arial" charset="0"/>
              </a:rPr>
              <a:t>Your Own Device (BYOD)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2163" y="2042230"/>
            <a:ext cx="5019675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1203951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29" y="457200"/>
            <a:ext cx="8670471" cy="838200"/>
          </a:xfrm>
        </p:spPr>
        <p:txBody>
          <a:bodyPr/>
          <a:lstStyle/>
          <a:p>
            <a:pPr eaLnBrk="1" hangingPunct="1"/>
            <a:r>
              <a:rPr lang="uk-UA" sz="1800" dirty="0" smtClean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>
                <a:latin typeface="Arial" charset="0"/>
              </a:rPr>
              <a:t>С</a:t>
            </a:r>
            <a:r>
              <a:rPr lang="uk-UA" dirty="0" smtClean="0">
                <a:latin typeface="Arial" charset="0"/>
              </a:rPr>
              <a:t>пільна </a:t>
            </a:r>
            <a:r>
              <a:rPr lang="uk-UA" dirty="0">
                <a:latin typeface="Arial" charset="0"/>
              </a:rPr>
              <a:t>робота </a:t>
            </a:r>
            <a:r>
              <a:rPr lang="en-US" dirty="0" smtClean="0">
                <a:latin typeface="Arial" charset="0"/>
              </a:rPr>
              <a:t>(Online Collaboration)</a:t>
            </a:r>
            <a:endParaRPr lang="en-US" dirty="0">
              <a:latin typeface="Arial" charset="0"/>
            </a:endParaRPr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18927" r="-1892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99365110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2"/>
          <p:cNvSpPr>
            <a:spLocks noGrp="1" noChangeArrowheads="1"/>
          </p:cNvSpPr>
          <p:nvPr>
            <p:ph type="title"/>
          </p:nvPr>
        </p:nvSpPr>
        <p:spPr>
          <a:xfrm>
            <a:off x="130629" y="457200"/>
            <a:ext cx="8670471" cy="838200"/>
          </a:xfrm>
        </p:spPr>
        <p:txBody>
          <a:bodyPr/>
          <a:lstStyle/>
          <a:p>
            <a:pPr eaLnBrk="1" hangingPunct="1"/>
            <a:r>
              <a:rPr lang="uk-UA" sz="1800" dirty="0" smtClean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>
                <a:latin typeface="Arial" charset="0"/>
              </a:rPr>
              <a:t>С</a:t>
            </a:r>
            <a:r>
              <a:rPr lang="uk-UA" dirty="0" smtClean="0">
                <a:latin typeface="Arial" charset="0"/>
              </a:rPr>
              <a:t>пільна </a:t>
            </a:r>
            <a:r>
              <a:rPr lang="uk-UA" dirty="0">
                <a:latin typeface="Arial" charset="0"/>
              </a:rPr>
              <a:t>робота </a:t>
            </a:r>
            <a:r>
              <a:rPr lang="en-US" dirty="0" smtClean="0">
                <a:latin typeface="Arial" charset="0"/>
              </a:rPr>
              <a:t>(Online Collaboration)</a:t>
            </a:r>
            <a:endParaRPr lang="en-US" dirty="0">
              <a:latin typeface="Arial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55638" y="1505403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П</a:t>
            </a:r>
            <a:r>
              <a:rPr lang="uk-UA" b="1" dirty="0" smtClean="0"/>
              <a:t>ереваги </a:t>
            </a:r>
            <a:r>
              <a:rPr lang="uk-UA" b="1" dirty="0"/>
              <a:t>інтерактивної спільної роботи:</a:t>
            </a:r>
            <a:endParaRPr lang="en-US" b="1" i="1" dirty="0" smtClean="0"/>
          </a:p>
          <a:p>
            <a:r>
              <a:rPr lang="uk-UA" i="1" dirty="0" smtClean="0"/>
              <a:t>Підвищення </a:t>
            </a:r>
            <a:r>
              <a:rPr lang="uk-UA" i="1" dirty="0"/>
              <a:t>рівня задоволеності </a:t>
            </a:r>
            <a:r>
              <a:rPr lang="uk-UA" i="1" dirty="0" smtClean="0"/>
              <a:t>замовників</a:t>
            </a:r>
            <a:endParaRPr lang="uk-UA" dirty="0"/>
          </a:p>
          <a:p>
            <a:r>
              <a:rPr lang="uk-UA" i="1" dirty="0"/>
              <a:t>Розширення вибору </a:t>
            </a:r>
            <a:r>
              <a:rPr lang="uk-UA" i="1" dirty="0" smtClean="0"/>
              <a:t>зв'язку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Підвищення ефективності командної роботи</a:t>
            </a:r>
            <a:r>
              <a:rPr lang="uk-UA" dirty="0"/>
              <a:t> 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Розширення можливостей мобільних </a:t>
            </a:r>
            <a:r>
              <a:rPr lang="uk-UA" i="1" dirty="0" smtClean="0"/>
              <a:t>користувачів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Удосконалення комунікацій всередині організації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i="1" dirty="0" smtClean="0"/>
              <a:t>Перетворення </a:t>
            </a:r>
            <a:r>
              <a:rPr lang="uk-UA" i="1" dirty="0"/>
              <a:t>підготовки персоналу та управління подіями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i="1" dirty="0" smtClean="0"/>
              <a:t>Поліпшення </a:t>
            </a:r>
            <a:r>
              <a:rPr lang="uk-UA" i="1" dirty="0"/>
              <a:t>управління об'єктами </a:t>
            </a:r>
            <a:r>
              <a:rPr lang="uk-UA" i="1" dirty="0" smtClean="0"/>
              <a:t>інфраструктури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912682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599" y="457200"/>
            <a:ext cx="9042401" cy="838200"/>
          </a:xfrm>
        </p:spPr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sz="3200" dirty="0" smtClean="0">
                <a:latin typeface="Arial" charset="0"/>
              </a:rPr>
              <a:t>Відеокомунікації (</a:t>
            </a:r>
            <a:r>
              <a:rPr lang="en-US" sz="3200" dirty="0" smtClean="0">
                <a:latin typeface="Arial" charset="0"/>
              </a:rPr>
              <a:t>Video Communication</a:t>
            </a:r>
            <a:r>
              <a:rPr lang="uk-UA" sz="3200" dirty="0">
                <a:latin typeface="Arial" charset="0"/>
              </a:rPr>
              <a:t>)</a:t>
            </a:r>
            <a:endParaRPr lang="en-US" sz="3200" dirty="0">
              <a:latin typeface="Arial" charset="0"/>
            </a:endParaRP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9305" r="-930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3071321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Rectangle 2"/>
          <p:cNvSpPr>
            <a:spLocks noGrp="1" noChangeArrowheads="1"/>
          </p:cNvSpPr>
          <p:nvPr>
            <p:ph type="title"/>
          </p:nvPr>
        </p:nvSpPr>
        <p:spPr>
          <a:xfrm>
            <a:off x="101599" y="457200"/>
            <a:ext cx="9042401" cy="838200"/>
          </a:xfrm>
        </p:spPr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sz="3200" dirty="0" smtClean="0">
                <a:latin typeface="Arial" charset="0"/>
              </a:rPr>
              <a:t>Відеокомунікації (</a:t>
            </a:r>
            <a:r>
              <a:rPr lang="en-US" sz="3200" dirty="0" smtClean="0">
                <a:latin typeface="Arial" charset="0"/>
              </a:rPr>
              <a:t>Video Communication</a:t>
            </a:r>
            <a:r>
              <a:rPr lang="uk-UA" sz="3200" dirty="0">
                <a:latin typeface="Arial" charset="0"/>
              </a:rPr>
              <a:t>)</a:t>
            </a:r>
            <a:endParaRPr lang="en-US" sz="3200" dirty="0">
              <a:latin typeface="Arial" charset="0"/>
            </a:endParaRPr>
          </a:p>
        </p:txBody>
      </p:sp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626609" y="1505403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Основні чинники, які спонукають організації до розробки та впровадження рішень з обробки і передачі </a:t>
            </a:r>
            <a:r>
              <a:rPr lang="uk-UA" b="1" dirty="0" smtClean="0"/>
              <a:t>відео</a:t>
            </a:r>
            <a:r>
              <a:rPr lang="en-US" b="1" dirty="0"/>
              <a:t>:</a:t>
            </a:r>
            <a:endParaRPr lang="en-US" b="1" i="1" dirty="0" smtClean="0"/>
          </a:p>
          <a:p>
            <a:r>
              <a:rPr lang="uk-UA" i="1" dirty="0" smtClean="0"/>
              <a:t>Глобальний </a:t>
            </a:r>
            <a:r>
              <a:rPr lang="uk-UA" i="1" dirty="0"/>
              <a:t>штат співробітників і потреба спільної роботи в режимі реального часу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i="1" dirty="0" smtClean="0"/>
              <a:t>Зниження </a:t>
            </a:r>
            <a:r>
              <a:rPr lang="uk-UA" i="1" dirty="0"/>
              <a:t>витрат і екологічні </a:t>
            </a:r>
            <a:r>
              <a:rPr lang="uk-UA" i="1" dirty="0" err="1" smtClean="0"/>
              <a:t>ІТ-технології</a:t>
            </a:r>
            <a:endParaRPr lang="uk-UA" dirty="0"/>
          </a:p>
          <a:p>
            <a:r>
              <a:rPr lang="uk-UA" i="1" dirty="0"/>
              <a:t>Нові можливості для конвергентних IP-мереж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i="1" dirty="0" smtClean="0"/>
              <a:t>Стрімке </a:t>
            </a:r>
            <a:r>
              <a:rPr lang="uk-UA" i="1" dirty="0"/>
              <a:t>зростання обсягів мультимедійних </a:t>
            </a:r>
            <a:r>
              <a:rPr lang="uk-UA" i="1" dirty="0" smtClean="0"/>
              <a:t>даних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Соціальні мережі</a:t>
            </a:r>
            <a:r>
              <a:rPr lang="uk-UA" dirty="0"/>
              <a:t> </a:t>
            </a:r>
            <a:endParaRPr lang="en-US" dirty="0" smtClean="0"/>
          </a:p>
          <a:p>
            <a:r>
              <a:rPr lang="uk-UA" i="1" dirty="0" smtClean="0"/>
              <a:t>Вимоги </a:t>
            </a:r>
            <a:r>
              <a:rPr lang="uk-UA" i="1" dirty="0"/>
              <a:t>універсального мультимедійного доступу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4461051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457200"/>
            <a:ext cx="8145462" cy="1168400"/>
          </a:xfrm>
        </p:spPr>
        <p:txBody>
          <a:bodyPr/>
          <a:lstStyle/>
          <a:p>
            <a:pPr lvl="1"/>
            <a:r>
              <a:rPr lang="uk-UA" dirty="0" smtClean="0"/>
              <a:t/>
            </a:r>
            <a:br>
              <a:rPr lang="uk-UA" dirty="0" smtClean="0"/>
            </a:br>
            <a:r>
              <a:rPr lang="uk-UA" dirty="0"/>
              <a:t/>
            </a:r>
            <a:br>
              <a:rPr lang="uk-UA" dirty="0"/>
            </a:b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Архітектура </a:t>
            </a:r>
            <a:r>
              <a:rPr lang="uk-UA" dirty="0"/>
              <a:t>мереж</a:t>
            </a:r>
            <a:r>
              <a:rPr lang="uk-UA" sz="3200" dirty="0"/>
              <a:t/>
            </a:r>
            <a:br>
              <a:rPr lang="uk-UA" sz="3200" dirty="0"/>
            </a:b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uk-UA" dirty="0"/>
              <a:t>Для задоволення потреб користувачів архітектура повинна відповідати чотирьом основним вимогам</a:t>
            </a:r>
            <a:r>
              <a:rPr lang="en-US" dirty="0" smtClean="0"/>
              <a:t>: </a:t>
            </a:r>
          </a:p>
          <a:p>
            <a:pPr lvl="0"/>
            <a:r>
              <a:rPr lang="uk-UA" dirty="0" smtClean="0"/>
              <a:t>Стійкість </a:t>
            </a:r>
            <a:r>
              <a:rPr lang="uk-UA" dirty="0"/>
              <a:t>до збоїв (</a:t>
            </a:r>
            <a:r>
              <a:rPr lang="uk-UA" dirty="0" err="1"/>
              <a:t>Fault</a:t>
            </a:r>
            <a:r>
              <a:rPr lang="uk-UA" dirty="0"/>
              <a:t> </a:t>
            </a:r>
            <a:r>
              <a:rPr lang="uk-UA" dirty="0" err="1"/>
              <a:t>Tolerance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Масштабованість (</a:t>
            </a:r>
            <a:r>
              <a:rPr lang="uk-UA" dirty="0" err="1"/>
              <a:t>Scalability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Якість обслуговування (</a:t>
            </a:r>
            <a:r>
              <a:rPr lang="uk-UA" dirty="0" err="1"/>
              <a:t>Quality</a:t>
            </a:r>
            <a:r>
              <a:rPr lang="uk-UA" dirty="0"/>
              <a:t> </a:t>
            </a:r>
            <a:r>
              <a:rPr lang="uk-UA" dirty="0" err="1"/>
              <a:t>of</a:t>
            </a:r>
            <a:r>
              <a:rPr lang="uk-UA" dirty="0"/>
              <a:t> </a:t>
            </a:r>
            <a:r>
              <a:rPr lang="uk-UA" dirty="0" err="1"/>
              <a:t>Service</a:t>
            </a:r>
            <a:r>
              <a:rPr lang="uk-UA" dirty="0"/>
              <a:t>, </a:t>
            </a:r>
            <a:r>
              <a:rPr lang="uk-UA" dirty="0" err="1"/>
              <a:t>QoS</a:t>
            </a:r>
            <a:r>
              <a:rPr lang="uk-UA" dirty="0"/>
              <a:t>)</a:t>
            </a:r>
          </a:p>
          <a:p>
            <a:pPr lvl="0"/>
            <a:r>
              <a:rPr lang="uk-UA" dirty="0"/>
              <a:t>Безпека (</a:t>
            </a:r>
            <a:r>
              <a:rPr lang="uk-UA" dirty="0" err="1"/>
              <a:t>Security</a:t>
            </a:r>
            <a:r>
              <a:rPr lang="uk-UA" dirty="0" smtClean="0"/>
              <a:t>)</a:t>
            </a:r>
            <a:endParaRPr lang="en-US" dirty="0" smtClean="0"/>
          </a:p>
          <a:p>
            <a:pPr lvl="0"/>
            <a:endParaRPr lang="uk-UA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5173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56" y="457200"/>
            <a:ext cx="8853715" cy="838200"/>
          </a:xfrm>
        </p:spPr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sz="3200" dirty="0" err="1" smtClean="0">
                <a:latin typeface="Arial" charset="0"/>
              </a:rPr>
              <a:t>Хмаркові</a:t>
            </a:r>
            <a:r>
              <a:rPr lang="uk-UA" sz="3200" dirty="0" smtClean="0">
                <a:latin typeface="Arial" charset="0"/>
              </a:rPr>
              <a:t> обчислення (</a:t>
            </a:r>
            <a:r>
              <a:rPr lang="en-US" sz="3200" dirty="0" smtClean="0">
                <a:latin typeface="Arial" charset="0"/>
              </a:rPr>
              <a:t>Cloud Computing</a:t>
            </a:r>
            <a:r>
              <a:rPr lang="uk-UA" sz="3200" dirty="0" smtClean="0">
                <a:latin typeface="Arial" charset="0"/>
              </a:rPr>
              <a:t>)</a:t>
            </a:r>
            <a:endParaRPr lang="en-US" sz="32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08901" y="1853754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uk-UA" dirty="0"/>
              <a:t>Хмарні обчислення пропонують наступні потенційні </a:t>
            </a:r>
            <a:r>
              <a:rPr lang="uk-UA" dirty="0" smtClean="0"/>
              <a:t>переваги:</a:t>
            </a:r>
            <a:r>
              <a:rPr lang="en-US" dirty="0" smtClean="0"/>
              <a:t> </a:t>
            </a:r>
          </a:p>
          <a:p>
            <a:r>
              <a:rPr lang="uk-UA" i="1" dirty="0" smtClean="0"/>
              <a:t>Гнучкість організації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Оперативність і швидке </a:t>
            </a:r>
            <a:r>
              <a:rPr lang="uk-UA" i="1" dirty="0" smtClean="0"/>
              <a:t>розгортання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Зниження витрат на інфраструктуру</a:t>
            </a:r>
            <a:r>
              <a:rPr lang="uk-UA" dirty="0"/>
              <a:t> </a:t>
            </a:r>
            <a:endParaRPr lang="uk-UA" dirty="0" smtClean="0"/>
          </a:p>
          <a:p>
            <a:r>
              <a:rPr lang="uk-UA" i="1" dirty="0" smtClean="0"/>
              <a:t>Переорієнтація </a:t>
            </a:r>
            <a:r>
              <a:rPr lang="uk-UA" i="1" dirty="0" err="1"/>
              <a:t>ІТ-ресурсів</a:t>
            </a:r>
            <a:r>
              <a:rPr lang="uk-UA" dirty="0"/>
              <a:t> </a:t>
            </a:r>
            <a:r>
              <a:rPr lang="uk-UA" dirty="0" smtClean="0"/>
              <a:t> </a:t>
            </a:r>
            <a:endParaRPr lang="uk-UA" dirty="0"/>
          </a:p>
          <a:p>
            <a:r>
              <a:rPr lang="uk-UA" i="1" dirty="0"/>
              <a:t>Створення нових </a:t>
            </a:r>
            <a:r>
              <a:rPr lang="uk-UA" i="1" dirty="0" smtClean="0"/>
              <a:t>бізнес-моделей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72489002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2"/>
          <p:cNvSpPr>
            <a:spLocks noGrp="1" noChangeArrowheads="1"/>
          </p:cNvSpPr>
          <p:nvPr>
            <p:ph type="title"/>
          </p:nvPr>
        </p:nvSpPr>
        <p:spPr>
          <a:xfrm>
            <a:off x="159656" y="457200"/>
            <a:ext cx="8853715" cy="838200"/>
          </a:xfrm>
        </p:spPr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sz="3200" dirty="0" err="1" smtClean="0">
                <a:latin typeface="Arial" charset="0"/>
              </a:rPr>
              <a:t>Хмаркові</a:t>
            </a:r>
            <a:r>
              <a:rPr lang="uk-UA" sz="3200" dirty="0" smtClean="0">
                <a:latin typeface="Arial" charset="0"/>
              </a:rPr>
              <a:t> обчислення (</a:t>
            </a:r>
            <a:r>
              <a:rPr lang="en-US" sz="3200" dirty="0" smtClean="0">
                <a:latin typeface="Arial" charset="0"/>
              </a:rPr>
              <a:t>Cloud Computing</a:t>
            </a:r>
            <a:r>
              <a:rPr lang="uk-UA" sz="3200" dirty="0" smtClean="0">
                <a:latin typeface="Arial" charset="0"/>
              </a:rPr>
              <a:t>)</a:t>
            </a:r>
            <a:endParaRPr lang="en-US" sz="3200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65358" y="1374783"/>
            <a:ext cx="7940675" cy="3571875"/>
          </a:xfrm>
        </p:spPr>
        <p:txBody>
          <a:bodyPr/>
          <a:lstStyle/>
          <a:p>
            <a:pPr marL="0" indent="0">
              <a:buNone/>
            </a:pPr>
            <a:r>
              <a:rPr lang="uk-UA" dirty="0" smtClean="0"/>
              <a:t>Існує </a:t>
            </a:r>
            <a:r>
              <a:rPr lang="uk-UA" dirty="0"/>
              <a:t>чотири типи хмар: </a:t>
            </a:r>
            <a:r>
              <a:rPr lang="en-US" dirty="0" smtClean="0"/>
              <a:t>: </a:t>
            </a:r>
          </a:p>
          <a:p>
            <a:pPr lvl="0"/>
            <a:r>
              <a:rPr lang="uk-UA" dirty="0" smtClean="0"/>
              <a:t>публічні </a:t>
            </a:r>
            <a:r>
              <a:rPr lang="uk-UA" dirty="0"/>
              <a:t>(</a:t>
            </a:r>
            <a:r>
              <a:rPr lang="en-US" dirty="0"/>
              <a:t>p</a:t>
            </a:r>
            <a:r>
              <a:rPr lang="uk-UA" dirty="0" err="1"/>
              <a:t>ublic</a:t>
            </a:r>
            <a:r>
              <a:rPr lang="uk-UA" dirty="0"/>
              <a:t> </a:t>
            </a:r>
            <a:r>
              <a:rPr lang="uk-UA" dirty="0" err="1"/>
              <a:t>clouds</a:t>
            </a:r>
            <a:r>
              <a:rPr lang="uk-UA" dirty="0"/>
              <a:t>);</a:t>
            </a:r>
          </a:p>
          <a:p>
            <a:pPr lvl="0"/>
            <a:r>
              <a:rPr lang="uk-UA" dirty="0"/>
              <a:t>приватні (</a:t>
            </a:r>
            <a:r>
              <a:rPr lang="en-US" dirty="0"/>
              <a:t>p</a:t>
            </a:r>
            <a:r>
              <a:rPr lang="uk-UA" dirty="0" err="1"/>
              <a:t>rivate</a:t>
            </a:r>
            <a:r>
              <a:rPr lang="uk-UA" dirty="0"/>
              <a:t> </a:t>
            </a:r>
            <a:r>
              <a:rPr lang="uk-UA" dirty="0" err="1"/>
              <a:t>clouds</a:t>
            </a:r>
            <a:r>
              <a:rPr lang="uk-UA" dirty="0"/>
              <a:t>);</a:t>
            </a:r>
          </a:p>
          <a:p>
            <a:pPr lvl="0"/>
            <a:r>
              <a:rPr lang="uk-UA" dirty="0"/>
              <a:t>користувацькі (</a:t>
            </a:r>
            <a:r>
              <a:rPr lang="en-US" dirty="0"/>
              <a:t>c</a:t>
            </a:r>
            <a:r>
              <a:rPr lang="uk-UA" dirty="0" err="1"/>
              <a:t>ustom</a:t>
            </a:r>
            <a:r>
              <a:rPr lang="uk-UA" dirty="0"/>
              <a:t> </a:t>
            </a:r>
            <a:r>
              <a:rPr lang="uk-UA" dirty="0" err="1"/>
              <a:t>clouds</a:t>
            </a:r>
            <a:r>
              <a:rPr lang="en-US" dirty="0"/>
              <a:t>)</a:t>
            </a:r>
            <a:r>
              <a:rPr lang="uk-UA" dirty="0"/>
              <a:t>;</a:t>
            </a:r>
          </a:p>
          <a:p>
            <a:pPr lvl="0"/>
            <a:r>
              <a:rPr lang="uk-UA" dirty="0"/>
              <a:t>гібридні (</a:t>
            </a:r>
            <a:r>
              <a:rPr lang="en-US" dirty="0" err="1"/>
              <a:t>hy</a:t>
            </a:r>
            <a:r>
              <a:rPr lang="uk-UA" dirty="0" err="1"/>
              <a:t>brid</a:t>
            </a:r>
            <a:r>
              <a:rPr lang="uk-UA" dirty="0"/>
              <a:t> </a:t>
            </a:r>
            <a:r>
              <a:rPr lang="uk-UA" dirty="0" err="1"/>
              <a:t>clouds</a:t>
            </a:r>
            <a:r>
              <a:rPr lang="en-US" dirty="0"/>
              <a:t>)</a:t>
            </a:r>
            <a:r>
              <a:rPr lang="uk-UA" dirty="0" smtClean="0"/>
              <a:t>.</a:t>
            </a:r>
            <a:endParaRPr lang="uk-UA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3060" y="3454157"/>
            <a:ext cx="4857750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605738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239490"/>
            <a:ext cx="8145462" cy="838200"/>
          </a:xfrm>
        </p:spPr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Тенденції розвитку мереж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uk-UA" dirty="0" err="1" smtClean="0">
                <a:latin typeface="Arial" charset="0"/>
              </a:rPr>
              <a:t>Датацентри</a:t>
            </a:r>
            <a:r>
              <a:rPr lang="uk-UA" dirty="0" smtClean="0">
                <a:latin typeface="Arial" charset="0"/>
              </a:rPr>
              <a:t> (</a:t>
            </a:r>
            <a:r>
              <a:rPr lang="en-US" dirty="0" smtClean="0">
                <a:latin typeface="Arial" charset="0"/>
              </a:rPr>
              <a:t>Data Centers</a:t>
            </a:r>
            <a:r>
              <a:rPr lang="uk-UA" dirty="0" smtClean="0">
                <a:latin typeface="Arial" charset="0"/>
              </a:rPr>
              <a:t>)</a:t>
            </a:r>
            <a:endParaRPr lang="en-US" dirty="0"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132119"/>
            <a:ext cx="7940675" cy="3959679"/>
          </a:xfrm>
        </p:spPr>
        <p:txBody>
          <a:bodyPr/>
          <a:lstStyle/>
          <a:p>
            <a:pPr marL="0" indent="0">
              <a:buNone/>
            </a:pPr>
            <a:r>
              <a:rPr lang="ru-RU" dirty="0" err="1" smtClean="0"/>
              <a:t>Центри</a:t>
            </a:r>
            <a:r>
              <a:rPr lang="ru-RU" dirty="0" smtClean="0"/>
              <a:t> </a:t>
            </a:r>
            <a:r>
              <a:rPr lang="ru-RU" dirty="0" err="1"/>
              <a:t>обробки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</a:t>
            </a:r>
            <a:r>
              <a:rPr lang="ru-RU" dirty="0" err="1" smtClean="0"/>
              <a:t>використовуються</a:t>
            </a:r>
            <a:r>
              <a:rPr lang="ru-RU" dirty="0" smtClean="0"/>
              <a:t> </a:t>
            </a:r>
            <a:r>
              <a:rPr lang="ru-RU" dirty="0"/>
              <a:t>для </a:t>
            </a:r>
            <a:r>
              <a:rPr lang="ru-RU" dirty="0" err="1"/>
              <a:t>розміщення</a:t>
            </a:r>
            <a:r>
              <a:rPr lang="ru-RU" dirty="0"/>
              <a:t> </a:t>
            </a:r>
            <a:r>
              <a:rPr lang="ru-RU" dirty="0" err="1"/>
              <a:t>комп'ютерних</a:t>
            </a:r>
            <a:r>
              <a:rPr lang="ru-RU" dirty="0"/>
              <a:t> систем і </a:t>
            </a:r>
            <a:r>
              <a:rPr lang="ru-RU" dirty="0" err="1"/>
              <a:t>пов'язаних</a:t>
            </a:r>
            <a:r>
              <a:rPr lang="ru-RU" dirty="0"/>
              <a:t> з ними </a:t>
            </a:r>
            <a:r>
              <a:rPr lang="ru-RU" dirty="0" err="1" smtClean="0"/>
              <a:t>компонентів</a:t>
            </a:r>
            <a:r>
              <a:rPr lang="ru-RU" dirty="0" smtClean="0"/>
              <a:t>:</a:t>
            </a:r>
            <a:endParaRPr lang="en-US" dirty="0"/>
          </a:p>
          <a:p>
            <a:r>
              <a:rPr lang="uk-UA" dirty="0" smtClean="0"/>
              <a:t>Надлишкові комунікаційні </a:t>
            </a:r>
            <a:r>
              <a:rPr lang="uk-UA" dirty="0"/>
              <a:t>з'єднання </a:t>
            </a:r>
          </a:p>
          <a:p>
            <a:r>
              <a:rPr lang="uk-UA" dirty="0"/>
              <a:t>Високошвидкісні віртуальні сервери </a:t>
            </a:r>
            <a:r>
              <a:rPr lang="uk-UA" dirty="0" smtClean="0"/>
              <a:t>(серверні фермами </a:t>
            </a:r>
            <a:r>
              <a:rPr lang="uk-UA" dirty="0"/>
              <a:t>або </a:t>
            </a:r>
            <a:r>
              <a:rPr lang="uk-UA" dirty="0" smtClean="0"/>
              <a:t>серверні кластери) </a:t>
            </a:r>
            <a:endParaRPr lang="uk-UA" dirty="0"/>
          </a:p>
          <a:p>
            <a:r>
              <a:rPr lang="uk-UA" dirty="0"/>
              <a:t>Системи </a:t>
            </a:r>
            <a:r>
              <a:rPr lang="uk-UA" dirty="0" smtClean="0"/>
              <a:t>зберігання даних з </a:t>
            </a:r>
            <a:r>
              <a:rPr lang="uk-UA" dirty="0"/>
              <a:t>резервуванням </a:t>
            </a:r>
            <a:r>
              <a:rPr lang="uk-UA" dirty="0" smtClean="0"/>
              <a:t>(</a:t>
            </a:r>
            <a:r>
              <a:rPr lang="uk-UA" dirty="0"/>
              <a:t>як правило, </a:t>
            </a:r>
            <a:r>
              <a:rPr lang="uk-UA" dirty="0" smtClean="0"/>
              <a:t>використовується технологія </a:t>
            </a:r>
            <a:r>
              <a:rPr lang="en-US" dirty="0"/>
              <a:t>SAN) </a:t>
            </a:r>
          </a:p>
          <a:p>
            <a:r>
              <a:rPr lang="uk-UA" dirty="0" smtClean="0"/>
              <a:t>Надлишкові </a:t>
            </a:r>
            <a:r>
              <a:rPr lang="uk-UA" dirty="0"/>
              <a:t>або резервні джерела живлення </a:t>
            </a:r>
          </a:p>
          <a:p>
            <a:r>
              <a:rPr lang="uk-UA" dirty="0"/>
              <a:t>елементи управління умовами робочого </a:t>
            </a:r>
            <a:r>
              <a:rPr lang="uk-UA" dirty="0" smtClean="0"/>
              <a:t>(кондиціонер</a:t>
            </a:r>
            <a:r>
              <a:rPr lang="uk-UA" dirty="0"/>
              <a:t>, </a:t>
            </a:r>
            <a:r>
              <a:rPr lang="uk-UA" dirty="0" smtClean="0"/>
              <a:t>системи пожежогасіння</a:t>
            </a:r>
            <a:r>
              <a:rPr lang="uk-UA" dirty="0"/>
              <a:t>) </a:t>
            </a:r>
          </a:p>
          <a:p>
            <a:r>
              <a:rPr lang="uk-UA" dirty="0" smtClean="0"/>
              <a:t>Охоронні </a:t>
            </a:r>
            <a:r>
              <a:rPr lang="uk-UA" dirty="0"/>
              <a:t>пристрої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757622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Мережеві технології для дому</a:t>
            </a:r>
            <a:endParaRPr lang="en-US" dirty="0">
              <a:latin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5121" r="-2512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07475673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1800" dirty="0" smtClean="0">
                <a:latin typeface="Arial" charset="0"/>
              </a:rPr>
              <a:t>Мережеві </a:t>
            </a:r>
            <a:r>
              <a:rPr lang="uk-UA" sz="1800" dirty="0">
                <a:latin typeface="Arial" charset="0"/>
              </a:rPr>
              <a:t>технології для </a:t>
            </a:r>
            <a:r>
              <a:rPr lang="uk-UA" sz="1800" dirty="0" smtClean="0">
                <a:latin typeface="Arial" charset="0"/>
              </a:rPr>
              <a:t>дому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err="1" smtClean="0">
                <a:latin typeface="Arial" charset="0"/>
              </a:rPr>
              <a:t>Powerline</a:t>
            </a:r>
            <a:r>
              <a:rPr lang="en-US" dirty="0" smtClean="0">
                <a:latin typeface="Arial" charset="0"/>
              </a:rPr>
              <a:t> Networking</a:t>
            </a:r>
            <a:endParaRPr lang="en-US" dirty="0">
              <a:latin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11824" r="-11824"/>
          <a:stretch>
            <a:fillRect/>
          </a:stretch>
        </p:blipFill>
        <p:spPr>
          <a:xfrm>
            <a:off x="189577" y="1625588"/>
            <a:ext cx="8867339" cy="3988707"/>
          </a:xfrm>
        </p:spPr>
      </p:pic>
    </p:spTree>
    <p:extLst>
      <p:ext uri="{BB962C8B-B14F-4D97-AF65-F5344CB8AC3E}">
        <p14:creationId xmlns:p14="http://schemas.microsoft.com/office/powerpoint/2010/main" val="102005371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sz="1800" dirty="0">
                <a:latin typeface="Arial" charset="0"/>
              </a:rPr>
              <a:t>Мережеві технології для дому</a:t>
            </a:r>
            <a:r>
              <a:rPr lang="en-US" dirty="0">
                <a:latin typeface="Arial" charset="0"/>
              </a:rPr>
              <a:t/>
            </a:r>
            <a:br>
              <a:rPr lang="en-US" dirty="0">
                <a:latin typeface="Arial" charset="0"/>
              </a:rPr>
            </a:br>
            <a:r>
              <a:rPr lang="en-US" dirty="0" smtClean="0">
                <a:latin typeface="Arial" charset="0"/>
              </a:rPr>
              <a:t>Wireless Broadband</a:t>
            </a:r>
            <a:endParaRPr lang="en-US" dirty="0">
              <a:latin typeface="Arial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/>
          <a:srcRect l="-25718" r="-257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19127631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22300" y="338138"/>
            <a:ext cx="8145463" cy="576262"/>
          </a:xfrm>
        </p:spPr>
        <p:txBody>
          <a:bodyPr/>
          <a:lstStyle/>
          <a:p>
            <a:r>
              <a:rPr lang="uk-UA" altLang="uk-UA"/>
              <a:t>Підсумки</a:t>
            </a:r>
            <a:endParaRPr lang="en-US" altLang="uk-UA"/>
          </a:p>
        </p:txBody>
      </p:sp>
      <p:sp>
        <p:nvSpPr>
          <p:cNvPr id="134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5638" y="1088571"/>
            <a:ext cx="7940675" cy="5434467"/>
          </a:xfrm>
        </p:spPr>
        <p:txBody>
          <a:bodyPr/>
          <a:lstStyle/>
          <a:p>
            <a:r>
              <a:rPr lang="uk-UA" altLang="uk-UA" dirty="0" smtClean="0"/>
              <a:t>Мережі </a:t>
            </a:r>
            <a:r>
              <a:rPr lang="uk-UA" altLang="uk-UA" dirty="0"/>
              <a:t>та Інтернет змінили </a:t>
            </a:r>
            <a:r>
              <a:rPr lang="uk-UA" altLang="uk-UA" dirty="0" smtClean="0"/>
              <a:t>спілкування, навчання, роботу, розваги </a:t>
            </a:r>
            <a:endParaRPr lang="en-US" altLang="uk-UA" dirty="0" smtClean="0"/>
          </a:p>
          <a:p>
            <a:pPr marL="0" indent="0">
              <a:buNone/>
            </a:pPr>
            <a:r>
              <a:rPr lang="uk-UA" dirty="0" smtClean="0"/>
              <a:t>До </a:t>
            </a:r>
            <a:r>
              <a:rPr lang="uk-UA" dirty="0"/>
              <a:t>основних тенденцій відносяться:</a:t>
            </a:r>
          </a:p>
          <a:p>
            <a:pPr lvl="0"/>
            <a:r>
              <a:rPr lang="uk-UA" dirty="0"/>
              <a:t>з будь-якого пристрою, до будь-яких матеріалів, будь-яким способом (</a:t>
            </a:r>
            <a:r>
              <a:rPr lang="uk-UA" dirty="0" err="1"/>
              <a:t>Any</a:t>
            </a:r>
            <a:r>
              <a:rPr lang="uk-UA" dirty="0"/>
              <a:t> </a:t>
            </a:r>
            <a:r>
              <a:rPr lang="uk-UA" dirty="0" err="1"/>
              <a:t>device</a:t>
            </a:r>
            <a:r>
              <a:rPr lang="uk-UA" dirty="0"/>
              <a:t>, </a:t>
            </a:r>
            <a:r>
              <a:rPr lang="uk-UA" dirty="0" err="1"/>
              <a:t>to</a:t>
            </a:r>
            <a:r>
              <a:rPr lang="uk-UA" dirty="0"/>
              <a:t> </a:t>
            </a:r>
            <a:r>
              <a:rPr lang="uk-UA" dirty="0" err="1"/>
              <a:t>any</a:t>
            </a:r>
            <a:r>
              <a:rPr lang="uk-UA" dirty="0"/>
              <a:t> </a:t>
            </a:r>
            <a:r>
              <a:rPr lang="uk-UA" dirty="0" err="1"/>
              <a:t>content</a:t>
            </a:r>
            <a:r>
              <a:rPr lang="uk-UA" dirty="0"/>
              <a:t>, </a:t>
            </a:r>
            <a:r>
              <a:rPr lang="uk-UA" dirty="0" err="1"/>
              <a:t>any</a:t>
            </a:r>
            <a:r>
              <a:rPr lang="uk-UA" dirty="0"/>
              <a:t> </a:t>
            </a:r>
            <a:r>
              <a:rPr lang="uk-UA" dirty="0" err="1"/>
              <a:t>way</a:t>
            </a:r>
            <a:r>
              <a:rPr lang="uk-UA" dirty="0"/>
              <a:t>);</a:t>
            </a:r>
          </a:p>
          <a:p>
            <a:pPr lvl="0"/>
            <a:r>
              <a:rPr lang="uk-UA" dirty="0"/>
              <a:t>спільна робота через Інтернет (</a:t>
            </a:r>
            <a:r>
              <a:rPr lang="uk-UA" dirty="0" err="1"/>
              <a:t>Online</a:t>
            </a:r>
            <a:r>
              <a:rPr lang="uk-UA" dirty="0"/>
              <a:t> </a:t>
            </a:r>
            <a:r>
              <a:rPr lang="uk-UA" dirty="0" err="1"/>
              <a:t>collaboration</a:t>
            </a:r>
            <a:r>
              <a:rPr lang="uk-UA" dirty="0"/>
              <a:t>);</a:t>
            </a:r>
          </a:p>
          <a:p>
            <a:pPr lvl="0"/>
            <a:r>
              <a:rPr lang="uk-UA" dirty="0" err="1"/>
              <a:t>відеозв</a:t>
            </a:r>
            <a:r>
              <a:rPr lang="en-US" dirty="0"/>
              <a:t>’</a:t>
            </a:r>
            <a:r>
              <a:rPr lang="uk-UA" dirty="0" err="1" smtClean="0"/>
              <a:t>язок</a:t>
            </a:r>
            <a:r>
              <a:rPr lang="uk-UA" dirty="0" smtClean="0"/>
              <a:t>;</a:t>
            </a:r>
            <a:endParaRPr lang="uk-UA" dirty="0"/>
          </a:p>
          <a:p>
            <a:pPr lvl="0"/>
            <a:r>
              <a:rPr lang="uk-UA" dirty="0"/>
              <a:t>хмарні обчислення (</a:t>
            </a:r>
            <a:r>
              <a:rPr lang="uk-UA" dirty="0" err="1"/>
              <a:t>Cloud</a:t>
            </a:r>
            <a:r>
              <a:rPr lang="uk-UA" dirty="0"/>
              <a:t> </a:t>
            </a:r>
            <a:r>
              <a:rPr lang="uk-UA" dirty="0" err="1"/>
              <a:t>computing</a:t>
            </a:r>
            <a:r>
              <a:rPr lang="uk-UA" dirty="0" smtClean="0"/>
              <a:t>).</a:t>
            </a:r>
            <a:endParaRPr lang="en-US" dirty="0" smtClean="0"/>
          </a:p>
          <a:p>
            <a:r>
              <a:rPr lang="uk-UA" dirty="0"/>
              <a:t>Р</a:t>
            </a:r>
            <a:r>
              <a:rPr lang="uk-UA" dirty="0" smtClean="0"/>
              <a:t>озвиток </a:t>
            </a:r>
            <a:r>
              <a:rPr lang="uk-UA" dirty="0"/>
              <a:t>мережевих технологій </a:t>
            </a:r>
            <a:r>
              <a:rPr lang="uk-UA" dirty="0" smtClean="0"/>
              <a:t>впливає не лише на </a:t>
            </a:r>
            <a:r>
              <a:rPr lang="uk-UA" dirty="0"/>
              <a:t>спосіб спілкування на роботі і в школі, </a:t>
            </a:r>
            <a:r>
              <a:rPr lang="uk-UA" dirty="0" smtClean="0"/>
              <a:t>а також наш </a:t>
            </a:r>
            <a:r>
              <a:rPr lang="uk-UA" dirty="0"/>
              <a:t>спосіб життя вдома</a:t>
            </a:r>
            <a:endParaRPr lang="uk-UA" altLang="uk-UA" dirty="0"/>
          </a:p>
          <a:p>
            <a:pPr lvl="0"/>
            <a:endParaRPr lang="uk-UA" dirty="0"/>
          </a:p>
          <a:p>
            <a:pPr>
              <a:buFont typeface="Wingdings" pitchFamily="2" charset="2"/>
              <a:buNone/>
            </a:pPr>
            <a:endParaRPr lang="en-US" altLang="uk-U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 err="1" smtClean="0">
                <a:latin typeface="Arial" charset="0"/>
              </a:rPr>
              <a:t>Відмовостійкість</a:t>
            </a:r>
            <a:r>
              <a:rPr lang="ru-RU" dirty="0" smtClean="0">
                <a:latin typeface="Arial" charset="0"/>
              </a:rPr>
              <a:t> </a:t>
            </a:r>
            <a:r>
              <a:rPr lang="ru-RU" dirty="0">
                <a:latin typeface="Arial" charset="0"/>
              </a:rPr>
              <a:t>в </a:t>
            </a:r>
            <a:r>
              <a:rPr lang="ru-RU" dirty="0" err="1">
                <a:latin typeface="Arial" charset="0"/>
              </a:rPr>
              <a:t>мережі</a:t>
            </a:r>
            <a:r>
              <a:rPr lang="ru-RU" dirty="0">
                <a:latin typeface="Arial" charset="0"/>
              </a:rPr>
              <a:t> з </a:t>
            </a:r>
            <a:r>
              <a:rPr lang="ru-RU" dirty="0" err="1">
                <a:latin typeface="Arial" charset="0"/>
              </a:rPr>
              <a:t>комутацією</a:t>
            </a:r>
            <a:r>
              <a:rPr lang="ru-RU" dirty="0">
                <a:latin typeface="Arial" charset="0"/>
              </a:rPr>
              <a:t> </a:t>
            </a:r>
            <a:r>
              <a:rPr lang="ru-RU" dirty="0" err="1">
                <a:latin typeface="Arial" charset="0"/>
              </a:rPr>
              <a:t>каналів</a:t>
            </a:r>
            <a:endParaRPr lang="en-US" dirty="0">
              <a:latin typeface="Arial" charset="0"/>
            </a:endParaRPr>
          </a:p>
        </p:txBody>
      </p:sp>
      <p:pic>
        <p:nvPicPr>
          <p:cNvPr id="6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24196" r="-24196"/>
          <a:stretch>
            <a:fillRect/>
          </a:stretch>
        </p:blipFill>
        <p:spPr>
          <a:xfrm>
            <a:off x="213109" y="1539502"/>
            <a:ext cx="8733677" cy="4926405"/>
          </a:xfrm>
        </p:spPr>
      </p:pic>
    </p:spTree>
    <p:extLst>
      <p:ext uri="{BB962C8B-B14F-4D97-AF65-F5344CB8AC3E}">
        <p14:creationId xmlns:p14="http://schemas.microsoft.com/office/powerpoint/2010/main" val="203593597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Мережі з </a:t>
            </a:r>
            <a:r>
              <a:rPr lang="uk-UA" dirty="0" smtClean="0">
                <a:latin typeface="Arial" charset="0"/>
              </a:rPr>
              <a:t>комутацією </a:t>
            </a:r>
            <a:r>
              <a:rPr lang="uk-UA" dirty="0" smtClean="0">
                <a:latin typeface="Arial" charset="0"/>
              </a:rPr>
              <a:t>пакетів</a:t>
            </a:r>
            <a:endParaRPr lang="en-US" dirty="0">
              <a:latin typeface="Arial" charset="0"/>
            </a:endParaRP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24672" r="-2467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143848985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Масштабовані мережі</a:t>
            </a:r>
            <a:endParaRPr lang="en-US" dirty="0">
              <a:latin typeface="Arial" charset="0"/>
            </a:endParaRPr>
          </a:p>
        </p:txBody>
      </p:sp>
      <p:pic>
        <p:nvPicPr>
          <p:cNvPr id="4" name="Content Placeholder 2"/>
          <p:cNvPicPr>
            <a:picLocks noGrp="1" noChangeAspect="1"/>
          </p:cNvPicPr>
          <p:nvPr>
            <p:ph idx="1"/>
          </p:nvPr>
        </p:nvPicPr>
        <p:blipFill>
          <a:blip r:embed="rId3"/>
          <a:srcRect l="-19860" r="-1986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40558295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5560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Якість обслуговування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QoS</a:t>
            </a:r>
            <a:r>
              <a:rPr lang="en-US" dirty="0">
                <a:latin typeface="Arial" charset="0"/>
              </a:rPr>
              <a:t>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55638" y="1418325"/>
            <a:ext cx="7940675" cy="3571875"/>
          </a:xfrm>
        </p:spPr>
        <p:txBody>
          <a:bodyPr/>
          <a:lstStyle/>
          <a:p>
            <a:pPr lvl="0"/>
            <a:r>
              <a:rPr lang="uk-UA" i="1" dirty="0" smtClean="0"/>
              <a:t>чутливий </a:t>
            </a:r>
            <a:r>
              <a:rPr lang="uk-UA" i="1" dirty="0"/>
              <a:t>до часу зв'язок</a:t>
            </a:r>
            <a:r>
              <a:rPr lang="uk-UA" dirty="0"/>
              <a:t> – підвищений пріоритет для сервісів IP-телефонії та передачі відео;</a:t>
            </a:r>
          </a:p>
          <a:p>
            <a:pPr lvl="0"/>
            <a:r>
              <a:rPr lang="uk-UA" i="1" dirty="0"/>
              <a:t>не чутливий до часу зв'язок</a:t>
            </a:r>
            <a:r>
              <a:rPr lang="uk-UA" dirty="0"/>
              <a:t> – знижений пріоритет для отримання </a:t>
            </a:r>
            <a:r>
              <a:rPr lang="uk-UA" dirty="0" err="1"/>
              <a:t>веб-сторінки</a:t>
            </a:r>
            <a:r>
              <a:rPr lang="uk-UA" dirty="0"/>
              <a:t> або відправлення листа по електронній пошті;</a:t>
            </a:r>
          </a:p>
          <a:p>
            <a:pPr lvl="0"/>
            <a:r>
              <a:rPr lang="uk-UA" i="1" dirty="0" smtClean="0"/>
              <a:t>високо пріоритетний </a:t>
            </a:r>
            <a:r>
              <a:rPr lang="uk-UA" i="1" dirty="0"/>
              <a:t>зв'язок</a:t>
            </a:r>
            <a:r>
              <a:rPr lang="uk-UA" dirty="0"/>
              <a:t> – підвищений пріоритет для отримання інформації, що відноситься до управління виробництвом або торговельних операцій;</a:t>
            </a:r>
          </a:p>
          <a:p>
            <a:pPr lvl="0"/>
            <a:r>
              <a:rPr lang="uk-UA" i="1" dirty="0"/>
              <a:t>небажаний обмін даними</a:t>
            </a:r>
            <a:r>
              <a:rPr lang="uk-UA" dirty="0"/>
              <a:t> – зниження пріоритету або блокування несанкціонованої активності, наприклад, обмін файлами між однорангових вузлами або інтерактивні розваги.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737941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5560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Якість обслуговування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QoS</a:t>
            </a:r>
            <a:r>
              <a:rPr lang="en-US" dirty="0">
                <a:latin typeface="Arial" charset="0"/>
              </a:rPr>
              <a:t>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6136" y="1336679"/>
            <a:ext cx="5753100" cy="520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51467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55602"/>
            <a:ext cx="8145462" cy="838200"/>
          </a:xfrm>
        </p:spPr>
        <p:txBody>
          <a:bodyPr/>
          <a:lstStyle/>
          <a:p>
            <a:pPr eaLnBrk="1" hangingPunct="1"/>
            <a:r>
              <a:rPr lang="uk-UA" dirty="0" smtClean="0">
                <a:latin typeface="Arial" charset="0"/>
              </a:rPr>
              <a:t>Якість обслуговування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QoS</a:t>
            </a:r>
            <a:r>
              <a:rPr lang="en-US" dirty="0">
                <a:latin typeface="Arial" charset="0"/>
              </a:rPr>
              <a:t>)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23" y="2249941"/>
            <a:ext cx="5800725" cy="444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55638" y="1418325"/>
            <a:ext cx="7940675" cy="3571875"/>
          </a:xfrm>
        </p:spPr>
        <p:txBody>
          <a:bodyPr/>
          <a:lstStyle/>
          <a:p>
            <a:pPr lvl="0"/>
            <a:r>
              <a:rPr lang="uk-UA" dirty="0" smtClean="0"/>
              <a:t>Використання черг</a:t>
            </a:r>
            <a:endParaRPr lang="uk-UA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408748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655638" y="355602"/>
            <a:ext cx="8145462" cy="838200"/>
          </a:xfrm>
        </p:spPr>
        <p:txBody>
          <a:bodyPr/>
          <a:lstStyle/>
          <a:p>
            <a:pPr algn="ctr" eaLnBrk="1" hangingPunct="1"/>
            <a:r>
              <a:rPr lang="uk-UA" dirty="0" smtClean="0">
                <a:latin typeface="Arial" charset="0"/>
              </a:rPr>
              <a:t>Якість обслуговування</a:t>
            </a:r>
            <a:r>
              <a:rPr lang="en-US" dirty="0" smtClean="0"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(</a:t>
            </a:r>
            <a:r>
              <a:rPr lang="en-US" dirty="0" err="1">
                <a:latin typeface="Arial" charset="0"/>
              </a:rPr>
              <a:t>QoS</a:t>
            </a:r>
            <a:r>
              <a:rPr lang="en-US" dirty="0">
                <a:latin typeface="Arial" charset="0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1685925"/>
            <a:ext cx="5715000" cy="470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648383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006_Title/Bullet_Cisco White Temp">
  <a:themeElements>
    <a:clrScheme name="2006_Title/Bullet_Cisco White Temp 1">
      <a:dk1>
        <a:srgbClr val="000000"/>
      </a:dk1>
      <a:lt1>
        <a:srgbClr val="FFFFFF"/>
      </a:lt1>
      <a:dk2>
        <a:srgbClr val="0183B7"/>
      </a:dk2>
      <a:lt2>
        <a:srgbClr val="8E8E95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2006_Title/Bullet_Cisco White Tem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1796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uk-UA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2006_Title/Bullet_Cisco White Temp 1">
        <a:dk1>
          <a:srgbClr val="000000"/>
        </a:dk1>
        <a:lt1>
          <a:srgbClr val="FFFFFF"/>
        </a:lt1>
        <a:dk2>
          <a:srgbClr val="0183B7"/>
        </a:dk2>
        <a:lt2>
          <a:srgbClr val="8E8E95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Ciscopresentationwhite.10.3.06</Template>
  <TotalTime>8865</TotalTime>
  <Pages>28</Pages>
  <Words>751</Words>
  <Application>Microsoft Office PowerPoint</Application>
  <PresentationFormat>Экран (4:3)</PresentationFormat>
  <Paragraphs>154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2</vt:i4>
      </vt:variant>
      <vt:variant>
        <vt:lpstr>Заголовки слайдов</vt:lpstr>
      </vt:variant>
      <vt:variant>
        <vt:i4>26</vt:i4>
      </vt:variant>
    </vt:vector>
  </HeadingPairs>
  <TitlesOfParts>
    <vt:vector size="28" baseType="lpstr">
      <vt:lpstr>PPT-TMPLT-WHT_C</vt:lpstr>
      <vt:lpstr>2006_Title/Bullet_Cisco White Temp</vt:lpstr>
      <vt:lpstr>Архітектура мереж</vt:lpstr>
      <vt:lpstr>   Архітектура мереж </vt:lpstr>
      <vt:lpstr>Відмовостійкість в мережі з комутацією каналів</vt:lpstr>
      <vt:lpstr>Мережі з комутацією пакетів</vt:lpstr>
      <vt:lpstr>Масштабовані мережі</vt:lpstr>
      <vt:lpstr>Якість обслуговування (QoS)</vt:lpstr>
      <vt:lpstr>Якість обслуговування (QoS)</vt:lpstr>
      <vt:lpstr>Якість обслуговування (QoS)</vt:lpstr>
      <vt:lpstr>Якість обслуговування (QoS)</vt:lpstr>
      <vt:lpstr>Мережева безпека</vt:lpstr>
      <vt:lpstr>Мережева безпека</vt:lpstr>
      <vt:lpstr> Тенденції розвитку мереж </vt:lpstr>
      <vt:lpstr> Тенденції розвитку мереж </vt:lpstr>
      <vt:lpstr> Тенденції розвитку мереж </vt:lpstr>
      <vt:lpstr>Тенденції розвитку мереж Bring Your Own Device (BYOD)</vt:lpstr>
      <vt:lpstr>Тенденції розвитку мереж Спільна робота (Online Collaboration)</vt:lpstr>
      <vt:lpstr>Тенденції розвитку мереж Спільна робота (Online Collaboration)</vt:lpstr>
      <vt:lpstr>Тенденції розвитку мереж Відеокомунікації (Video Communication)</vt:lpstr>
      <vt:lpstr>Тенденції розвитку мереж Відеокомунікації (Video Communication)</vt:lpstr>
      <vt:lpstr>Тенденції розвитку мереж Хмаркові обчислення (Cloud Computing)</vt:lpstr>
      <vt:lpstr>Тенденції розвитку мереж Хмаркові обчислення (Cloud Computing)</vt:lpstr>
      <vt:lpstr>Тенденції розвитку мереж Датацентри (Data Centers)</vt:lpstr>
      <vt:lpstr>Мережеві технології для дому</vt:lpstr>
      <vt:lpstr>Мережеві технології для дому Powerline Networking</vt:lpstr>
      <vt:lpstr>Мережеві технології для дому Wireless Broadband</vt:lpstr>
      <vt:lpstr>Підсумки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Living in a Network Centric World</dc:title>
  <dc:creator>CLI</dc:creator>
  <cp:lastModifiedBy>MIK</cp:lastModifiedBy>
  <cp:revision>393</cp:revision>
  <cp:lastPrinted>1999-01-27T00:54:54Z</cp:lastPrinted>
  <dcterms:created xsi:type="dcterms:W3CDTF">2002-08-27T12:04:17Z</dcterms:created>
  <dcterms:modified xsi:type="dcterms:W3CDTF">2015-09-08T20:25:09Z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Jenita Bangloy">
    <vt:lpwstr>12.21.01 - Copyright date changed to 2002</vt:lpwstr>
  </property>
  <property fmtid="{D5CDD505-2E9C-101B-9397-08002B2CF9AE}" pid="3" name="Jenita ">
    <vt:lpwstr>12.21.01 - Line tool now defaults to 3 points size and black color. Previous version created white line which is not visible</vt:lpwstr>
  </property>
  <property fmtid="{D5CDD505-2E9C-101B-9397-08002B2CF9AE}" pid="4" name="JBangloy">
    <vt:lpwstr>12.21.01 - All remaining Helvetica changed to Arial</vt:lpwstr>
  </property>
</Properties>
</file>