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Lst>
  <p:sldSz cx="6858000" cy="12193588"/>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68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27" name="PlaceHolder 2"/>
          <p:cNvSpPr>
            <a:spLocks noGrp="1"/>
          </p:cNvSpPr>
          <p:nvPr>
            <p:ph type="body"/>
          </p:nvPr>
        </p:nvSpPr>
        <p:spPr>
          <a:xfrm>
            <a:off x="342720" y="2852640"/>
            <a:ext cx="6171840" cy="3372840"/>
          </a:xfrm>
          <a:prstGeom prst="rect">
            <a:avLst/>
          </a:prstGeom>
        </p:spPr>
        <p:txBody>
          <a:bodyPr lIns="0" tIns="0" rIns="0" bIns="0"/>
          <a:lstStyle/>
          <a:p>
            <a:endParaRPr/>
          </a:p>
        </p:txBody>
      </p:sp>
      <p:sp>
        <p:nvSpPr>
          <p:cNvPr id="28" name="PlaceHolder 3"/>
          <p:cNvSpPr>
            <a:spLocks noGrp="1"/>
          </p:cNvSpPr>
          <p:nvPr>
            <p:ph type="body"/>
          </p:nvPr>
        </p:nvSpPr>
        <p:spPr>
          <a:xfrm>
            <a:off x="342720" y="6546240"/>
            <a:ext cx="6171840" cy="3372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30" name="PlaceHolder 2"/>
          <p:cNvSpPr>
            <a:spLocks noGrp="1"/>
          </p:cNvSpPr>
          <p:nvPr>
            <p:ph type="body"/>
          </p:nvPr>
        </p:nvSpPr>
        <p:spPr>
          <a:xfrm>
            <a:off x="342720" y="2852640"/>
            <a:ext cx="3011760" cy="3372840"/>
          </a:xfrm>
          <a:prstGeom prst="rect">
            <a:avLst/>
          </a:prstGeom>
        </p:spPr>
        <p:txBody>
          <a:bodyPr lIns="0" tIns="0" rIns="0" bIns="0"/>
          <a:lstStyle/>
          <a:p>
            <a:endParaRPr/>
          </a:p>
        </p:txBody>
      </p:sp>
      <p:sp>
        <p:nvSpPr>
          <p:cNvPr id="31" name="PlaceHolder 3"/>
          <p:cNvSpPr>
            <a:spLocks noGrp="1"/>
          </p:cNvSpPr>
          <p:nvPr>
            <p:ph type="body"/>
          </p:nvPr>
        </p:nvSpPr>
        <p:spPr>
          <a:xfrm>
            <a:off x="3505320" y="2852640"/>
            <a:ext cx="3011760" cy="3372840"/>
          </a:xfrm>
          <a:prstGeom prst="rect">
            <a:avLst/>
          </a:prstGeom>
        </p:spPr>
        <p:txBody>
          <a:bodyPr lIns="0" tIns="0" rIns="0" bIns="0"/>
          <a:lstStyle/>
          <a:p>
            <a:endParaRPr/>
          </a:p>
        </p:txBody>
      </p:sp>
      <p:sp>
        <p:nvSpPr>
          <p:cNvPr id="32" name="PlaceHolder 4"/>
          <p:cNvSpPr>
            <a:spLocks noGrp="1"/>
          </p:cNvSpPr>
          <p:nvPr>
            <p:ph type="body"/>
          </p:nvPr>
        </p:nvSpPr>
        <p:spPr>
          <a:xfrm>
            <a:off x="3505320" y="6546240"/>
            <a:ext cx="3011760" cy="3372840"/>
          </a:xfrm>
          <a:prstGeom prst="rect">
            <a:avLst/>
          </a:prstGeom>
        </p:spPr>
        <p:txBody>
          <a:bodyPr lIns="0" tIns="0" rIns="0" bIns="0"/>
          <a:lstStyle/>
          <a:p>
            <a:endParaRPr/>
          </a:p>
        </p:txBody>
      </p:sp>
      <p:sp>
        <p:nvSpPr>
          <p:cNvPr id="33" name="PlaceHolder 5"/>
          <p:cNvSpPr>
            <a:spLocks noGrp="1"/>
          </p:cNvSpPr>
          <p:nvPr>
            <p:ph type="body"/>
          </p:nvPr>
        </p:nvSpPr>
        <p:spPr>
          <a:xfrm>
            <a:off x="342720" y="6546240"/>
            <a:ext cx="3011760" cy="3372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35" name="PlaceHolder 2"/>
          <p:cNvSpPr>
            <a:spLocks noGrp="1"/>
          </p:cNvSpPr>
          <p:nvPr>
            <p:ph type="body"/>
          </p:nvPr>
        </p:nvSpPr>
        <p:spPr>
          <a:xfrm>
            <a:off x="342720" y="2852640"/>
            <a:ext cx="6171840" cy="7071480"/>
          </a:xfrm>
          <a:prstGeom prst="rect">
            <a:avLst/>
          </a:prstGeom>
        </p:spPr>
        <p:txBody>
          <a:bodyPr lIns="0" tIns="0" rIns="0" bIns="0"/>
          <a:lstStyle/>
          <a:p>
            <a:endParaRPr/>
          </a:p>
        </p:txBody>
      </p:sp>
      <p:sp>
        <p:nvSpPr>
          <p:cNvPr id="36" name="PlaceHolder 3"/>
          <p:cNvSpPr>
            <a:spLocks noGrp="1"/>
          </p:cNvSpPr>
          <p:nvPr>
            <p:ph type="body"/>
          </p:nvPr>
        </p:nvSpPr>
        <p:spPr>
          <a:xfrm>
            <a:off x="342720" y="2852640"/>
            <a:ext cx="6171840" cy="7071480"/>
          </a:xfrm>
          <a:prstGeom prst="rect">
            <a:avLst/>
          </a:prstGeom>
        </p:spPr>
        <p:txBody>
          <a:bodyPr lIns="0" tIns="0" rIns="0" bIns="0"/>
          <a:lstStyle/>
          <a:p>
            <a:endParaRPr/>
          </a:p>
        </p:txBody>
      </p:sp>
      <p:pic>
        <p:nvPicPr>
          <p:cNvPr id="37" name="Imagen 36"/>
          <p:cNvPicPr/>
          <p:nvPr/>
        </p:nvPicPr>
        <p:blipFill>
          <a:blip r:embed="rId2"/>
          <a:stretch>
            <a:fillRect/>
          </a:stretch>
        </p:blipFill>
        <p:spPr>
          <a:xfrm>
            <a:off x="342720" y="3926160"/>
            <a:ext cx="6171840" cy="4924080"/>
          </a:xfrm>
          <a:prstGeom prst="rect">
            <a:avLst/>
          </a:prstGeom>
          <a:ln>
            <a:noFill/>
          </a:ln>
        </p:spPr>
      </p:pic>
      <p:pic>
        <p:nvPicPr>
          <p:cNvPr id="38" name="Imagen 37"/>
          <p:cNvPicPr/>
          <p:nvPr/>
        </p:nvPicPr>
        <p:blipFill>
          <a:blip r:embed="rId2"/>
          <a:stretch>
            <a:fillRect/>
          </a:stretch>
        </p:blipFill>
        <p:spPr>
          <a:xfrm>
            <a:off x="342720" y="3926160"/>
            <a:ext cx="6171840" cy="492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6" name="PlaceHolder 2"/>
          <p:cNvSpPr>
            <a:spLocks noGrp="1"/>
          </p:cNvSpPr>
          <p:nvPr>
            <p:ph type="subTitle"/>
          </p:nvPr>
        </p:nvSpPr>
        <p:spPr>
          <a:xfrm>
            <a:off x="342720" y="2852640"/>
            <a:ext cx="6171840" cy="70718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8" name="PlaceHolder 2"/>
          <p:cNvSpPr>
            <a:spLocks noGrp="1"/>
          </p:cNvSpPr>
          <p:nvPr>
            <p:ph type="body"/>
          </p:nvPr>
        </p:nvSpPr>
        <p:spPr>
          <a:xfrm>
            <a:off x="342720" y="2852640"/>
            <a:ext cx="6171840" cy="70714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10" name="PlaceHolder 2"/>
          <p:cNvSpPr>
            <a:spLocks noGrp="1"/>
          </p:cNvSpPr>
          <p:nvPr>
            <p:ph type="body"/>
          </p:nvPr>
        </p:nvSpPr>
        <p:spPr>
          <a:xfrm>
            <a:off x="342720" y="2852640"/>
            <a:ext cx="3011760" cy="7071480"/>
          </a:xfrm>
          <a:prstGeom prst="rect">
            <a:avLst/>
          </a:prstGeom>
        </p:spPr>
        <p:txBody>
          <a:bodyPr lIns="0" tIns="0" rIns="0" bIns="0"/>
          <a:lstStyle/>
          <a:p>
            <a:endParaRPr/>
          </a:p>
        </p:txBody>
      </p:sp>
      <p:sp>
        <p:nvSpPr>
          <p:cNvPr id="11" name="PlaceHolder 3"/>
          <p:cNvSpPr>
            <a:spLocks noGrp="1"/>
          </p:cNvSpPr>
          <p:nvPr>
            <p:ph type="body"/>
          </p:nvPr>
        </p:nvSpPr>
        <p:spPr>
          <a:xfrm>
            <a:off x="3505320" y="2852640"/>
            <a:ext cx="3011760" cy="70714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7160" y="1995480"/>
            <a:ext cx="5143320" cy="19676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15" name="PlaceHolder 2"/>
          <p:cNvSpPr>
            <a:spLocks noGrp="1"/>
          </p:cNvSpPr>
          <p:nvPr>
            <p:ph type="body"/>
          </p:nvPr>
        </p:nvSpPr>
        <p:spPr>
          <a:xfrm>
            <a:off x="342720" y="2852640"/>
            <a:ext cx="3011760" cy="3372840"/>
          </a:xfrm>
          <a:prstGeom prst="rect">
            <a:avLst/>
          </a:prstGeom>
        </p:spPr>
        <p:txBody>
          <a:bodyPr lIns="0" tIns="0" rIns="0" bIns="0"/>
          <a:lstStyle/>
          <a:p>
            <a:endParaRPr/>
          </a:p>
        </p:txBody>
      </p:sp>
      <p:sp>
        <p:nvSpPr>
          <p:cNvPr id="16" name="PlaceHolder 3"/>
          <p:cNvSpPr>
            <a:spLocks noGrp="1"/>
          </p:cNvSpPr>
          <p:nvPr>
            <p:ph type="body"/>
          </p:nvPr>
        </p:nvSpPr>
        <p:spPr>
          <a:xfrm>
            <a:off x="342720" y="6546240"/>
            <a:ext cx="3011760" cy="3372840"/>
          </a:xfrm>
          <a:prstGeom prst="rect">
            <a:avLst/>
          </a:prstGeom>
        </p:spPr>
        <p:txBody>
          <a:bodyPr lIns="0" tIns="0" rIns="0" bIns="0"/>
          <a:lstStyle/>
          <a:p>
            <a:endParaRPr/>
          </a:p>
        </p:txBody>
      </p:sp>
      <p:sp>
        <p:nvSpPr>
          <p:cNvPr id="17" name="PlaceHolder 4"/>
          <p:cNvSpPr>
            <a:spLocks noGrp="1"/>
          </p:cNvSpPr>
          <p:nvPr>
            <p:ph type="body"/>
          </p:nvPr>
        </p:nvSpPr>
        <p:spPr>
          <a:xfrm>
            <a:off x="3505320" y="2852640"/>
            <a:ext cx="3011760" cy="70714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19" name="PlaceHolder 2"/>
          <p:cNvSpPr>
            <a:spLocks noGrp="1"/>
          </p:cNvSpPr>
          <p:nvPr>
            <p:ph type="body"/>
          </p:nvPr>
        </p:nvSpPr>
        <p:spPr>
          <a:xfrm>
            <a:off x="342720" y="2852640"/>
            <a:ext cx="3011760" cy="7071480"/>
          </a:xfrm>
          <a:prstGeom prst="rect">
            <a:avLst/>
          </a:prstGeom>
        </p:spPr>
        <p:txBody>
          <a:bodyPr lIns="0" tIns="0" rIns="0" bIns="0"/>
          <a:lstStyle/>
          <a:p>
            <a:endParaRPr/>
          </a:p>
        </p:txBody>
      </p:sp>
      <p:sp>
        <p:nvSpPr>
          <p:cNvPr id="20" name="PlaceHolder 3"/>
          <p:cNvSpPr>
            <a:spLocks noGrp="1"/>
          </p:cNvSpPr>
          <p:nvPr>
            <p:ph type="body"/>
          </p:nvPr>
        </p:nvSpPr>
        <p:spPr>
          <a:xfrm>
            <a:off x="3505320" y="2852640"/>
            <a:ext cx="3011760" cy="3372840"/>
          </a:xfrm>
          <a:prstGeom prst="rect">
            <a:avLst/>
          </a:prstGeom>
        </p:spPr>
        <p:txBody>
          <a:bodyPr lIns="0" tIns="0" rIns="0" bIns="0"/>
          <a:lstStyle/>
          <a:p>
            <a:endParaRPr/>
          </a:p>
        </p:txBody>
      </p:sp>
      <p:sp>
        <p:nvSpPr>
          <p:cNvPr id="21" name="PlaceHolder 4"/>
          <p:cNvSpPr>
            <a:spLocks noGrp="1"/>
          </p:cNvSpPr>
          <p:nvPr>
            <p:ph type="body"/>
          </p:nvPr>
        </p:nvSpPr>
        <p:spPr>
          <a:xfrm>
            <a:off x="3505320" y="6546240"/>
            <a:ext cx="3011760" cy="3372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7160" y="1995480"/>
            <a:ext cx="5143320" cy="4244760"/>
          </a:xfrm>
          <a:prstGeom prst="rect">
            <a:avLst/>
          </a:prstGeom>
        </p:spPr>
        <p:txBody>
          <a:bodyPr lIns="0" tIns="0" rIns="0" bIns="0" anchor="ctr"/>
          <a:lstStyle/>
          <a:p>
            <a:endParaRPr/>
          </a:p>
        </p:txBody>
      </p:sp>
      <p:sp>
        <p:nvSpPr>
          <p:cNvPr id="23" name="PlaceHolder 2"/>
          <p:cNvSpPr>
            <a:spLocks noGrp="1"/>
          </p:cNvSpPr>
          <p:nvPr>
            <p:ph type="body"/>
          </p:nvPr>
        </p:nvSpPr>
        <p:spPr>
          <a:xfrm>
            <a:off x="342720" y="2852640"/>
            <a:ext cx="3011760" cy="3372840"/>
          </a:xfrm>
          <a:prstGeom prst="rect">
            <a:avLst/>
          </a:prstGeom>
        </p:spPr>
        <p:txBody>
          <a:bodyPr lIns="0" tIns="0" rIns="0" bIns="0"/>
          <a:lstStyle/>
          <a:p>
            <a:endParaRPr/>
          </a:p>
        </p:txBody>
      </p:sp>
      <p:sp>
        <p:nvSpPr>
          <p:cNvPr id="24" name="PlaceHolder 3"/>
          <p:cNvSpPr>
            <a:spLocks noGrp="1"/>
          </p:cNvSpPr>
          <p:nvPr>
            <p:ph type="body"/>
          </p:nvPr>
        </p:nvSpPr>
        <p:spPr>
          <a:xfrm>
            <a:off x="3505320" y="2852640"/>
            <a:ext cx="3011760" cy="3372840"/>
          </a:xfrm>
          <a:prstGeom prst="rect">
            <a:avLst/>
          </a:prstGeom>
        </p:spPr>
        <p:txBody>
          <a:bodyPr lIns="0" tIns="0" rIns="0" bIns="0"/>
          <a:lstStyle/>
          <a:p>
            <a:endParaRPr/>
          </a:p>
        </p:txBody>
      </p:sp>
      <p:sp>
        <p:nvSpPr>
          <p:cNvPr id="25" name="PlaceHolder 4"/>
          <p:cNvSpPr>
            <a:spLocks noGrp="1"/>
          </p:cNvSpPr>
          <p:nvPr>
            <p:ph type="body"/>
          </p:nvPr>
        </p:nvSpPr>
        <p:spPr>
          <a:xfrm>
            <a:off x="342720" y="6546240"/>
            <a:ext cx="6171840" cy="3372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57160" y="1995480"/>
            <a:ext cx="5143320" cy="4244400"/>
          </a:xfrm>
          <a:prstGeom prst="rect">
            <a:avLst/>
          </a:prstGeom>
        </p:spPr>
        <p:txBody>
          <a:bodyPr anchor="b"/>
          <a:lstStyle/>
          <a:p>
            <a:pPr algn="ctr">
              <a:lnSpc>
                <a:spcPct val="100000"/>
              </a:lnSpc>
            </a:pPr>
            <a:r>
              <a:rPr lang="es-MX" sz="6000">
                <a:solidFill>
                  <a:srgbClr val="000000"/>
                </a:solidFill>
                <a:latin typeface="Calibri Light"/>
              </a:rPr>
              <a:t>Pulse para editar el formato del texto de títuloHaga clic para modificar el estilo de título del patrón</a:t>
            </a:r>
            <a:endParaRPr/>
          </a:p>
        </p:txBody>
      </p:sp>
      <p:sp>
        <p:nvSpPr>
          <p:cNvPr id="6" name="PlaceHolder 2"/>
          <p:cNvSpPr>
            <a:spLocks noGrp="1"/>
          </p:cNvSpPr>
          <p:nvPr>
            <p:ph type="dt"/>
          </p:nvPr>
        </p:nvSpPr>
        <p:spPr>
          <a:xfrm>
            <a:off x="471240" y="11301480"/>
            <a:ext cx="1542960" cy="648360"/>
          </a:xfrm>
          <a:prstGeom prst="rect">
            <a:avLst/>
          </a:prstGeom>
        </p:spPr>
        <p:txBody>
          <a:bodyPr anchor="ctr"/>
          <a:lstStyle/>
          <a:p>
            <a:pPr>
              <a:lnSpc>
                <a:spcPct val="100000"/>
              </a:lnSpc>
            </a:pPr>
            <a:r>
              <a:rPr lang="es-MX" sz="1200">
                <a:solidFill>
                  <a:srgbClr val="8B8B8B"/>
                </a:solidFill>
                <a:latin typeface="Calibri"/>
              </a:rPr>
              <a:t>30/12/15</a:t>
            </a:r>
            <a:endParaRPr/>
          </a:p>
        </p:txBody>
      </p:sp>
      <p:sp>
        <p:nvSpPr>
          <p:cNvPr id="2" name="PlaceHolder 3"/>
          <p:cNvSpPr>
            <a:spLocks noGrp="1"/>
          </p:cNvSpPr>
          <p:nvPr>
            <p:ph type="ftr"/>
          </p:nvPr>
        </p:nvSpPr>
        <p:spPr>
          <a:xfrm>
            <a:off x="2271600" y="11301480"/>
            <a:ext cx="2314440" cy="648360"/>
          </a:xfrm>
          <a:prstGeom prst="rect">
            <a:avLst/>
          </a:prstGeom>
        </p:spPr>
        <p:txBody>
          <a:bodyPr anchor="ctr"/>
          <a:lstStyle/>
          <a:p>
            <a:endParaRPr/>
          </a:p>
        </p:txBody>
      </p:sp>
      <p:sp>
        <p:nvSpPr>
          <p:cNvPr id="3" name="PlaceHolder 4"/>
          <p:cNvSpPr>
            <a:spLocks noGrp="1"/>
          </p:cNvSpPr>
          <p:nvPr>
            <p:ph type="sldNum"/>
          </p:nvPr>
        </p:nvSpPr>
        <p:spPr>
          <a:xfrm>
            <a:off x="4843080" y="11301480"/>
            <a:ext cx="1542960" cy="648360"/>
          </a:xfrm>
          <a:prstGeom prst="rect">
            <a:avLst/>
          </a:prstGeom>
        </p:spPr>
        <p:txBody>
          <a:bodyPr anchor="ctr"/>
          <a:lstStyle/>
          <a:p>
            <a:pPr algn="r">
              <a:lnSpc>
                <a:spcPct val="100000"/>
              </a:lnSpc>
            </a:pPr>
            <a:fld id="{237D03F2-9146-44E8-9771-96E14BE641CA}" type="slidenum">
              <a:rPr lang="es-MX" sz="1200">
                <a:solidFill>
                  <a:srgbClr val="8B8B8B"/>
                </a:solidFill>
                <a:latin typeface="Calibri"/>
              </a:rPr>
              <a:t>‹Nº›</a:t>
            </a:fld>
            <a:endParaRPr/>
          </a:p>
        </p:txBody>
      </p:sp>
      <p:sp>
        <p:nvSpPr>
          <p:cNvPr id="4" name="PlaceHolder 5"/>
          <p:cNvSpPr>
            <a:spLocks noGrp="1"/>
          </p:cNvSpPr>
          <p:nvPr>
            <p:ph type="body"/>
          </p:nvPr>
        </p:nvSpPr>
        <p:spPr>
          <a:xfrm>
            <a:off x="342720" y="2852640"/>
            <a:ext cx="6171840" cy="7071480"/>
          </a:xfrm>
          <a:prstGeom prst="rect">
            <a:avLst/>
          </a:prstGeom>
        </p:spPr>
        <p:txBody>
          <a:bodyPr lIns="0" tIns="0" rIns="0" bIns="0"/>
          <a:lstStyle/>
          <a:p>
            <a:pPr>
              <a:buSzPct val="45000"/>
              <a:buFont typeface="StarSymbol"/>
              <a:buChar char=""/>
            </a:pPr>
            <a:r>
              <a:rPr lang="es-MX" sz="4979">
                <a:latin typeface="Calibri"/>
              </a:rPr>
              <a:t>Pulse para editar el formato de esquema del texto</a:t>
            </a:r>
            <a:endParaRPr/>
          </a:p>
          <a:p>
            <a:pPr lvl="1">
              <a:buSzPct val="75000"/>
              <a:buFont typeface="StarSymbol"/>
              <a:buChar char=""/>
            </a:pPr>
            <a:r>
              <a:rPr lang="es-MX" sz="3559">
                <a:latin typeface="Calibri"/>
              </a:rPr>
              <a:t>Segundo nivel del esquema</a:t>
            </a:r>
            <a:endParaRPr/>
          </a:p>
          <a:p>
            <a:pPr lvl="2">
              <a:buSzPct val="45000"/>
              <a:buFont typeface="StarSymbol"/>
              <a:buChar char=""/>
            </a:pPr>
            <a:r>
              <a:rPr lang="es-MX" sz="3200">
                <a:latin typeface="Calibri"/>
              </a:rPr>
              <a:t>Tercer nivel del esquema</a:t>
            </a:r>
            <a:endParaRPr/>
          </a:p>
          <a:p>
            <a:pPr lvl="3">
              <a:buSzPct val="75000"/>
              <a:buFont typeface="StarSymbol"/>
              <a:buChar char=""/>
            </a:pPr>
            <a:r>
              <a:rPr lang="es-MX" sz="3200">
                <a:latin typeface="Calibri"/>
              </a:rPr>
              <a:t>Cuarto nivel del esquema</a:t>
            </a:r>
            <a:endParaRPr/>
          </a:p>
          <a:p>
            <a:pPr lvl="4">
              <a:buSzPct val="45000"/>
              <a:buFont typeface="StarSymbol"/>
              <a:buChar char=""/>
            </a:pPr>
            <a:r>
              <a:rPr lang="es-MX" sz="3550">
                <a:latin typeface="Calibri"/>
              </a:rPr>
              <a:t>Quinto nivel del esquema</a:t>
            </a:r>
            <a:endParaRPr/>
          </a:p>
          <a:p>
            <a:pPr lvl="5">
              <a:buSzPct val="45000"/>
              <a:buFont typeface="StarSymbol"/>
              <a:buChar char=""/>
            </a:pPr>
            <a:r>
              <a:rPr lang="es-MX" sz="3550">
                <a:latin typeface="Calibri"/>
              </a:rPr>
              <a:t>Sexto nivel del esquema</a:t>
            </a:r>
            <a:endParaRPr/>
          </a:p>
          <a:p>
            <a:pPr lvl="6">
              <a:buSzPct val="45000"/>
              <a:buFont typeface="StarSymbol"/>
              <a:buChar char=""/>
            </a:pPr>
            <a:r>
              <a:rPr lang="es-MX" sz="3550">
                <a:latin typeface="Calibri"/>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TextShape 1"/>
          <p:cNvSpPr txBox="1"/>
          <p:nvPr/>
        </p:nvSpPr>
        <p:spPr>
          <a:xfrm>
            <a:off x="144000" y="144000"/>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40" name="TextShape 2"/>
          <p:cNvSpPr txBox="1"/>
          <p:nvPr/>
        </p:nvSpPr>
        <p:spPr>
          <a:xfrm>
            <a:off x="90000" y="967131"/>
            <a:ext cx="6714760" cy="1552869"/>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Banner</a:t>
            </a:r>
            <a:endParaRPr dirty="0"/>
          </a:p>
        </p:txBody>
      </p:sp>
      <p:sp>
        <p:nvSpPr>
          <p:cNvPr id="41" name="TextShape 3"/>
          <p:cNvSpPr txBox="1"/>
          <p:nvPr/>
        </p:nvSpPr>
        <p:spPr>
          <a:xfrm>
            <a:off x="508857" y="2632101"/>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42" name="TextShape 4"/>
          <p:cNvSpPr txBox="1"/>
          <p:nvPr/>
        </p:nvSpPr>
        <p:spPr>
          <a:xfrm>
            <a:off x="4694234" y="464512"/>
            <a:ext cx="1331330" cy="197461"/>
          </a:xfrm>
          <a:prstGeom prst="rect">
            <a:avLst/>
          </a:prstGeom>
          <a:ln>
            <a:solidFill>
              <a:schemeClr val="tx1"/>
            </a:solidFill>
          </a:ln>
        </p:spPr>
        <p:txBody>
          <a:bodyPr anchor="b"/>
          <a:lstStyle/>
          <a:p>
            <a:pPr algn="ctr">
              <a:lnSpc>
                <a:spcPct val="100000"/>
              </a:lnSpc>
            </a:pPr>
            <a:endParaRPr dirty="0"/>
          </a:p>
        </p:txBody>
      </p:sp>
      <p:sp>
        <p:nvSpPr>
          <p:cNvPr id="44" name="TextShape 6"/>
          <p:cNvSpPr txBox="1"/>
          <p:nvPr/>
        </p:nvSpPr>
        <p:spPr>
          <a:xfrm>
            <a:off x="623973" y="967139"/>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2" name="TextShape 14"/>
          <p:cNvSpPr txBox="1"/>
          <p:nvPr/>
        </p:nvSpPr>
        <p:spPr>
          <a:xfrm>
            <a:off x="90000" y="972000"/>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72" name="TextShape 34"/>
          <p:cNvSpPr txBox="1"/>
          <p:nvPr/>
        </p:nvSpPr>
        <p:spPr>
          <a:xfrm>
            <a:off x="285569" y="4578845"/>
            <a:ext cx="6264000" cy="653469"/>
          </a:xfrm>
          <a:prstGeom prst="rect">
            <a:avLst/>
          </a:prstGeom>
          <a:ln>
            <a:solidFill>
              <a:schemeClr val="tx1"/>
            </a:solidFill>
          </a:ln>
        </p:spPr>
        <p:txBody>
          <a:bodyPr anchor="b"/>
          <a:lstStyle/>
          <a:p>
            <a:pPr algn="ctr">
              <a:lnSpc>
                <a:spcPct val="100000"/>
              </a:lnSpc>
            </a:pPr>
            <a:r>
              <a:rPr lang="es-MX" sz="1000" dirty="0" err="1" smtClean="0">
                <a:solidFill>
                  <a:srgbClr val="000000"/>
                </a:solidFill>
                <a:latin typeface="Calibri Light"/>
              </a:rPr>
              <a:t>Epsilon</a:t>
            </a:r>
            <a:r>
              <a:rPr lang="es-MX" sz="1000" dirty="0" smtClean="0">
                <a:solidFill>
                  <a:srgbClr val="000000"/>
                </a:solidFill>
                <a:latin typeface="Calibri Light"/>
              </a:rPr>
              <a:t> no solo ………</a:t>
            </a:r>
          </a:p>
          <a:p>
            <a:pPr algn="ctr">
              <a:lnSpc>
                <a:spcPct val="100000"/>
              </a:lnSpc>
            </a:pPr>
            <a:r>
              <a:rPr lang="es-MX" sz="1000" dirty="0" err="1" smtClean="0">
                <a:solidFill>
                  <a:srgbClr val="000000"/>
                </a:solidFill>
                <a:latin typeface="Calibri Light"/>
              </a:rPr>
              <a:t>Lorem</a:t>
            </a:r>
            <a:r>
              <a:rPr lang="es-MX" sz="1000" dirty="0" smtClean="0">
                <a:solidFill>
                  <a:srgbClr val="000000"/>
                </a:solidFill>
                <a:latin typeface="Calibri Light"/>
              </a:rPr>
              <a:t>… </a:t>
            </a:r>
            <a:r>
              <a:rPr lang="es-MX" sz="1000" dirty="0" err="1" smtClean="0">
                <a:solidFill>
                  <a:srgbClr val="000000"/>
                </a:solidFill>
                <a:latin typeface="Calibri Light"/>
              </a:rPr>
              <a:t>ipsum</a:t>
            </a:r>
            <a:r>
              <a:rPr lang="es-MX" sz="1000" dirty="0" smtClean="0">
                <a:solidFill>
                  <a:srgbClr val="000000"/>
                </a:solidFill>
                <a:latin typeface="Calibri Light"/>
              </a:rPr>
              <a:t>…. </a:t>
            </a:r>
            <a:r>
              <a:rPr lang="es-MX" sz="1000" dirty="0" err="1" smtClean="0">
                <a:solidFill>
                  <a:srgbClr val="000000"/>
                </a:solidFill>
                <a:latin typeface="Calibri Light"/>
              </a:rPr>
              <a:t>Lorem</a:t>
            </a:r>
            <a:r>
              <a:rPr lang="es-MX" sz="1000" dirty="0" smtClean="0">
                <a:solidFill>
                  <a:srgbClr val="000000"/>
                </a:solidFill>
                <a:latin typeface="Calibri Light"/>
              </a:rPr>
              <a:t> … </a:t>
            </a:r>
            <a:r>
              <a:rPr lang="es-MX" sz="1000" dirty="0" err="1" smtClean="0">
                <a:solidFill>
                  <a:srgbClr val="000000"/>
                </a:solidFill>
                <a:latin typeface="Calibri Light"/>
              </a:rPr>
              <a:t>ipsum</a:t>
            </a:r>
            <a:r>
              <a:rPr lang="es-MX" sz="1000" dirty="0" smtClean="0">
                <a:solidFill>
                  <a:srgbClr val="000000"/>
                </a:solidFill>
                <a:latin typeface="Calibri Light"/>
              </a:rPr>
              <a:t>…</a:t>
            </a:r>
          </a:p>
          <a:p>
            <a:pPr algn="ctr">
              <a:lnSpc>
                <a:spcPct val="100000"/>
              </a:lnSpc>
            </a:pPr>
            <a:r>
              <a:rPr lang="es-MX" sz="1000" dirty="0" err="1" smtClean="0">
                <a:solidFill>
                  <a:srgbClr val="000000"/>
                </a:solidFill>
                <a:latin typeface="Calibri Light"/>
              </a:rPr>
              <a:t>Lorem</a:t>
            </a:r>
            <a:r>
              <a:rPr lang="es-MX" sz="1000" dirty="0" smtClean="0">
                <a:solidFill>
                  <a:srgbClr val="000000"/>
                </a:solidFill>
                <a:latin typeface="Calibri Light"/>
              </a:rPr>
              <a:t> </a:t>
            </a:r>
            <a:r>
              <a:rPr lang="es-MX" sz="1000" dirty="0" err="1" smtClean="0">
                <a:solidFill>
                  <a:srgbClr val="000000"/>
                </a:solidFill>
                <a:latin typeface="Calibri Light"/>
              </a:rPr>
              <a:t>lorem</a:t>
            </a:r>
            <a:r>
              <a:rPr lang="es-MX" sz="1000" dirty="0" smtClean="0">
                <a:solidFill>
                  <a:srgbClr val="000000"/>
                </a:solidFill>
                <a:latin typeface="Calibri Light"/>
              </a:rPr>
              <a:t> </a:t>
            </a:r>
            <a:r>
              <a:rPr lang="es-MX" sz="1000" dirty="0" err="1" smtClean="0">
                <a:solidFill>
                  <a:srgbClr val="000000"/>
                </a:solidFill>
                <a:latin typeface="Calibri Light"/>
              </a:rPr>
              <a:t>lorem</a:t>
            </a:r>
            <a:r>
              <a:rPr lang="es-MX" sz="1000" dirty="0" smtClean="0">
                <a:solidFill>
                  <a:srgbClr val="000000"/>
                </a:solidFill>
                <a:latin typeface="Calibri Light"/>
              </a:rPr>
              <a:t> …. </a:t>
            </a:r>
            <a:r>
              <a:rPr lang="es-MX" sz="1000" dirty="0" err="1" smtClean="0">
                <a:solidFill>
                  <a:srgbClr val="000000"/>
                </a:solidFill>
                <a:latin typeface="Calibri Light"/>
              </a:rPr>
              <a:t>Ipsum</a:t>
            </a:r>
            <a:r>
              <a:rPr lang="es-MX" sz="1000" dirty="0" smtClean="0">
                <a:solidFill>
                  <a:srgbClr val="000000"/>
                </a:solidFill>
                <a:latin typeface="Calibri Light"/>
              </a:rPr>
              <a:t> </a:t>
            </a:r>
            <a:r>
              <a:rPr lang="es-MX" sz="1000" dirty="0" err="1" smtClean="0">
                <a:solidFill>
                  <a:srgbClr val="000000"/>
                </a:solidFill>
                <a:latin typeface="Calibri Light"/>
              </a:rPr>
              <a:t>ipsum</a:t>
            </a:r>
            <a:endParaRPr sz="1000" dirty="0"/>
          </a:p>
        </p:txBody>
      </p:sp>
      <p:sp>
        <p:nvSpPr>
          <p:cNvPr id="73" name="TextShape 35"/>
          <p:cNvSpPr txBox="1"/>
          <p:nvPr/>
        </p:nvSpPr>
        <p:spPr>
          <a:xfrm>
            <a:off x="360000" y="5724000"/>
            <a:ext cx="6264000" cy="684000"/>
          </a:xfrm>
          <a:prstGeom prst="rect">
            <a:avLst/>
          </a:prstGeom>
        </p:spPr>
      </p:sp>
      <p:sp>
        <p:nvSpPr>
          <p:cNvPr id="74" name="TextShape 36"/>
          <p:cNvSpPr txBox="1"/>
          <p:nvPr/>
        </p:nvSpPr>
        <p:spPr>
          <a:xfrm>
            <a:off x="684000" y="5832000"/>
            <a:ext cx="576000" cy="432000"/>
          </a:xfrm>
          <a:prstGeom prst="rect">
            <a:avLst/>
          </a:prstGeom>
        </p:spPr>
      </p:sp>
      <p:sp>
        <p:nvSpPr>
          <p:cNvPr id="75" name="TextShape 37"/>
          <p:cNvSpPr txBox="1"/>
          <p:nvPr/>
        </p:nvSpPr>
        <p:spPr>
          <a:xfrm>
            <a:off x="1440000" y="5832000"/>
            <a:ext cx="576000" cy="432000"/>
          </a:xfrm>
          <a:prstGeom prst="rect">
            <a:avLst/>
          </a:prstGeom>
        </p:spPr>
      </p:sp>
      <p:sp>
        <p:nvSpPr>
          <p:cNvPr id="76" name="TextShape 38"/>
          <p:cNvSpPr txBox="1"/>
          <p:nvPr/>
        </p:nvSpPr>
        <p:spPr>
          <a:xfrm>
            <a:off x="2268000" y="5832000"/>
            <a:ext cx="576000" cy="432000"/>
          </a:xfrm>
          <a:prstGeom prst="rect">
            <a:avLst/>
          </a:prstGeom>
        </p:spPr>
      </p:sp>
      <p:sp>
        <p:nvSpPr>
          <p:cNvPr id="77" name="TextShape 39"/>
          <p:cNvSpPr txBox="1"/>
          <p:nvPr/>
        </p:nvSpPr>
        <p:spPr>
          <a:xfrm>
            <a:off x="3132000" y="5832000"/>
            <a:ext cx="576000" cy="432000"/>
          </a:xfrm>
          <a:prstGeom prst="rect">
            <a:avLst/>
          </a:prstGeom>
        </p:spPr>
      </p:sp>
      <p:sp>
        <p:nvSpPr>
          <p:cNvPr id="78" name="TextShape 40"/>
          <p:cNvSpPr txBox="1"/>
          <p:nvPr/>
        </p:nvSpPr>
        <p:spPr>
          <a:xfrm>
            <a:off x="4032000" y="5832000"/>
            <a:ext cx="576000" cy="432000"/>
          </a:xfrm>
          <a:prstGeom prst="rect">
            <a:avLst/>
          </a:prstGeom>
        </p:spPr>
      </p:sp>
      <p:sp>
        <p:nvSpPr>
          <p:cNvPr id="79" name="TextShape 41"/>
          <p:cNvSpPr txBox="1"/>
          <p:nvPr/>
        </p:nvSpPr>
        <p:spPr>
          <a:xfrm>
            <a:off x="4860000" y="5832000"/>
            <a:ext cx="576000" cy="432000"/>
          </a:xfrm>
          <a:prstGeom prst="rect">
            <a:avLst/>
          </a:prstGeom>
        </p:spPr>
      </p:sp>
      <p:sp>
        <p:nvSpPr>
          <p:cNvPr id="80" name="TextShape 42"/>
          <p:cNvSpPr txBox="1"/>
          <p:nvPr/>
        </p:nvSpPr>
        <p:spPr>
          <a:xfrm>
            <a:off x="5760000" y="5832000"/>
            <a:ext cx="576000" cy="432000"/>
          </a:xfrm>
          <a:prstGeom prst="rect">
            <a:avLst/>
          </a:prstGeom>
        </p:spPr>
      </p:sp>
      <p:sp>
        <p:nvSpPr>
          <p:cNvPr id="82" name="CustomShape 44"/>
          <p:cNvSpPr/>
          <p:nvPr/>
        </p:nvSpPr>
        <p:spPr>
          <a:xfrm>
            <a:off x="3888000" y="6768000"/>
            <a:ext cx="288000" cy="288000"/>
          </a:xfrm>
          <a:prstGeom prst="ellipse">
            <a:avLst/>
          </a:prstGeom>
          <a:solidFill>
            <a:srgbClr val="729FCF"/>
          </a:solidFill>
          <a:ln>
            <a:solidFill>
              <a:srgbClr val="3465A4"/>
            </a:solidFill>
          </a:ln>
        </p:spPr>
      </p:sp>
      <p:sp>
        <p:nvSpPr>
          <p:cNvPr id="83" name="CustomShape 45"/>
          <p:cNvSpPr/>
          <p:nvPr/>
        </p:nvSpPr>
        <p:spPr>
          <a:xfrm>
            <a:off x="4356360" y="6768360"/>
            <a:ext cx="288000" cy="288000"/>
          </a:xfrm>
          <a:prstGeom prst="ellipse">
            <a:avLst/>
          </a:prstGeom>
          <a:solidFill>
            <a:srgbClr val="729FCF"/>
          </a:solidFill>
          <a:ln>
            <a:solidFill>
              <a:srgbClr val="3465A4"/>
            </a:solidFill>
          </a:ln>
        </p:spPr>
      </p:sp>
      <p:sp>
        <p:nvSpPr>
          <p:cNvPr id="84" name="CustomShape 46"/>
          <p:cNvSpPr/>
          <p:nvPr/>
        </p:nvSpPr>
        <p:spPr>
          <a:xfrm>
            <a:off x="4824720" y="6768720"/>
            <a:ext cx="288000" cy="288000"/>
          </a:xfrm>
          <a:prstGeom prst="ellipse">
            <a:avLst/>
          </a:prstGeom>
          <a:solidFill>
            <a:srgbClr val="729FCF"/>
          </a:solidFill>
          <a:ln>
            <a:solidFill>
              <a:srgbClr val="3465A4"/>
            </a:solidFill>
          </a:ln>
        </p:spPr>
      </p:sp>
      <p:sp>
        <p:nvSpPr>
          <p:cNvPr id="85" name="CustomShape 47"/>
          <p:cNvSpPr/>
          <p:nvPr/>
        </p:nvSpPr>
        <p:spPr>
          <a:xfrm>
            <a:off x="5293080" y="6769080"/>
            <a:ext cx="288000" cy="288000"/>
          </a:xfrm>
          <a:prstGeom prst="ellipse">
            <a:avLst/>
          </a:prstGeom>
          <a:solidFill>
            <a:srgbClr val="729FCF"/>
          </a:solidFill>
          <a:ln>
            <a:solidFill>
              <a:srgbClr val="3465A4"/>
            </a:solidFill>
          </a:ln>
        </p:spPr>
      </p:sp>
      <p:sp>
        <p:nvSpPr>
          <p:cNvPr id="86" name="CustomShape 48"/>
          <p:cNvSpPr/>
          <p:nvPr/>
        </p:nvSpPr>
        <p:spPr>
          <a:xfrm>
            <a:off x="5761440" y="6769440"/>
            <a:ext cx="288000" cy="288000"/>
          </a:xfrm>
          <a:prstGeom prst="ellipse">
            <a:avLst/>
          </a:prstGeom>
          <a:solidFill>
            <a:srgbClr val="729FCF"/>
          </a:solidFill>
          <a:ln>
            <a:solidFill>
              <a:srgbClr val="3465A4"/>
            </a:solidFill>
          </a:ln>
        </p:spPr>
      </p:sp>
      <p:sp>
        <p:nvSpPr>
          <p:cNvPr id="87" name="CustomShape 49"/>
          <p:cNvSpPr/>
          <p:nvPr/>
        </p:nvSpPr>
        <p:spPr>
          <a:xfrm>
            <a:off x="6229800" y="6769800"/>
            <a:ext cx="288000" cy="288000"/>
          </a:xfrm>
          <a:prstGeom prst="ellipse">
            <a:avLst/>
          </a:prstGeom>
          <a:solidFill>
            <a:srgbClr val="729FCF"/>
          </a:solidFill>
          <a:ln>
            <a:solidFill>
              <a:srgbClr val="3465A4"/>
            </a:solidFill>
          </a:ln>
        </p:spPr>
      </p:sp>
      <p:sp>
        <p:nvSpPr>
          <p:cNvPr id="88" name="TextShape 50"/>
          <p:cNvSpPr txBox="1"/>
          <p:nvPr/>
        </p:nvSpPr>
        <p:spPr>
          <a:xfrm>
            <a:off x="4049503" y="7291159"/>
            <a:ext cx="2628000" cy="1152000"/>
          </a:xfrm>
          <a:prstGeom prst="rect">
            <a:avLst/>
          </a:prstGeom>
        </p:spPr>
        <p:txBody>
          <a:bodyPr anchor="b"/>
          <a:lstStyle/>
          <a:p>
            <a:pPr>
              <a:lnSpc>
                <a:spcPct val="100000"/>
              </a:lnSpc>
            </a:pPr>
            <a:r>
              <a:rPr lang="es-MX" sz="1000" dirty="0">
                <a:solidFill>
                  <a:srgbClr val="000000"/>
                </a:solidFill>
                <a:latin typeface="Calibri Light"/>
              </a:rPr>
              <a:t>Contáctenos
Teléfono: </a:t>
            </a:r>
            <a:r>
              <a:rPr lang="es-MX" sz="1000" dirty="0" smtClean="0">
                <a:solidFill>
                  <a:srgbClr val="000000"/>
                </a:solidFill>
                <a:latin typeface="Calibri Light"/>
              </a:rPr>
              <a:t>01(55) 2595 0997</a:t>
            </a:r>
            <a:r>
              <a:rPr lang="es-MX" sz="1000" dirty="0">
                <a:solidFill>
                  <a:srgbClr val="000000"/>
                </a:solidFill>
                <a:latin typeface="Calibri Light"/>
              </a:rPr>
              <a:t>
email: </a:t>
            </a:r>
            <a:r>
              <a:rPr lang="es-MX" sz="1000" dirty="0" smtClean="0">
                <a:solidFill>
                  <a:srgbClr val="000000"/>
                </a:solidFill>
                <a:latin typeface="Calibri Light"/>
              </a:rPr>
              <a:t>info@epsiloningenieria.com.mx</a:t>
            </a:r>
            <a:r>
              <a:rPr lang="es-MX" sz="1000" dirty="0">
                <a:solidFill>
                  <a:srgbClr val="000000"/>
                </a:solidFill>
                <a:latin typeface="Calibri Light"/>
              </a:rPr>
              <a:t>
Domicilio</a:t>
            </a:r>
            <a:r>
              <a:rPr lang="es-MX" sz="1000" dirty="0" smtClean="0">
                <a:solidFill>
                  <a:srgbClr val="000000"/>
                </a:solidFill>
                <a:latin typeface="Calibri Light"/>
              </a:rPr>
              <a:t>: Bartolomé R. Salido N. 129 Colonia </a:t>
            </a:r>
            <a:r>
              <a:rPr lang="es-MX" sz="1000" dirty="0" err="1" smtClean="0">
                <a:solidFill>
                  <a:srgbClr val="000000"/>
                </a:solidFill>
                <a:latin typeface="Calibri Light"/>
              </a:rPr>
              <a:t>Vertiz</a:t>
            </a:r>
            <a:r>
              <a:rPr lang="es-MX" sz="1000" dirty="0" smtClean="0">
                <a:solidFill>
                  <a:srgbClr val="000000"/>
                </a:solidFill>
                <a:latin typeface="Calibri Light"/>
              </a:rPr>
              <a:t> Narvarte. Del. Benito Juárez , Ciudad de </a:t>
            </a:r>
            <a:r>
              <a:rPr lang="es-MX" sz="1000" dirty="0" err="1" smtClean="0">
                <a:solidFill>
                  <a:srgbClr val="000000"/>
                </a:solidFill>
                <a:latin typeface="Calibri Light"/>
              </a:rPr>
              <a:t>Mexico</a:t>
            </a:r>
            <a:endParaRPr sz="1000" dirty="0"/>
          </a:p>
        </p:txBody>
      </p:sp>
      <p:sp>
        <p:nvSpPr>
          <p:cNvPr id="89" name="TextShape 51"/>
          <p:cNvSpPr txBox="1"/>
          <p:nvPr/>
        </p:nvSpPr>
        <p:spPr>
          <a:xfrm>
            <a:off x="360000" y="5328000"/>
            <a:ext cx="2484000" cy="288000"/>
          </a:xfrm>
          <a:prstGeom prst="rect">
            <a:avLst/>
          </a:prstGeom>
        </p:spPr>
        <p:txBody>
          <a:bodyPr anchor="b"/>
          <a:lstStyle/>
          <a:p>
            <a:pPr>
              <a:lnSpc>
                <a:spcPct val="100000"/>
              </a:lnSpc>
            </a:pPr>
            <a:r>
              <a:rPr lang="es-MX" sz="1300" dirty="0" smtClean="0">
                <a:solidFill>
                  <a:srgbClr val="000000"/>
                </a:solidFill>
                <a:latin typeface="Calibri Light"/>
              </a:rPr>
              <a:t>Algunos de nuestros clientes</a:t>
            </a:r>
            <a:endParaRPr sz="1300" dirty="0"/>
          </a:p>
        </p:txBody>
      </p:sp>
      <p:sp>
        <p:nvSpPr>
          <p:cNvPr id="90" name="TextShape 52"/>
          <p:cNvSpPr txBox="1"/>
          <p:nvPr/>
        </p:nvSpPr>
        <p:spPr>
          <a:xfrm>
            <a:off x="-123632" y="8292314"/>
            <a:ext cx="1800000" cy="288000"/>
          </a:xfrm>
          <a:prstGeom prst="rect">
            <a:avLst/>
          </a:prstGeom>
        </p:spPr>
        <p:txBody>
          <a:bodyPr anchor="b"/>
          <a:lstStyle/>
          <a:p>
            <a:pPr algn="ctr">
              <a:lnSpc>
                <a:spcPct val="100000"/>
              </a:lnSpc>
            </a:pPr>
            <a:r>
              <a:rPr lang="es-MX" sz="1000" dirty="0">
                <a:solidFill>
                  <a:srgbClr val="000000"/>
                </a:solidFill>
                <a:latin typeface="Calibri Light"/>
              </a:rPr>
              <a:t>Aviso de Privacidad</a:t>
            </a:r>
            <a:endParaRPr sz="1000" dirty="0"/>
          </a:p>
        </p:txBody>
      </p:sp>
      <p:sp>
        <p:nvSpPr>
          <p:cNvPr id="91" name="TextShape 6"/>
          <p:cNvSpPr txBox="1"/>
          <p:nvPr/>
        </p:nvSpPr>
        <p:spPr>
          <a:xfrm>
            <a:off x="1626977" y="970682"/>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92" name="TextShape 6"/>
          <p:cNvSpPr txBox="1"/>
          <p:nvPr/>
        </p:nvSpPr>
        <p:spPr>
          <a:xfrm>
            <a:off x="2279106" y="963592"/>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93" name="TextShape 6"/>
          <p:cNvSpPr txBox="1"/>
          <p:nvPr/>
        </p:nvSpPr>
        <p:spPr>
          <a:xfrm>
            <a:off x="3150974" y="96358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94" name="TextShape 6"/>
          <p:cNvSpPr txBox="1"/>
          <p:nvPr/>
        </p:nvSpPr>
        <p:spPr>
          <a:xfrm>
            <a:off x="3845639" y="9671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95" name="TextShape 6"/>
          <p:cNvSpPr txBox="1"/>
          <p:nvPr/>
        </p:nvSpPr>
        <p:spPr>
          <a:xfrm>
            <a:off x="4561570" y="970672"/>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96" name="TextShape 6"/>
          <p:cNvSpPr txBox="1"/>
          <p:nvPr/>
        </p:nvSpPr>
        <p:spPr>
          <a:xfrm>
            <a:off x="5390900" y="970673"/>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97" name="TextShape 6"/>
          <p:cNvSpPr txBox="1"/>
          <p:nvPr/>
        </p:nvSpPr>
        <p:spPr>
          <a:xfrm>
            <a:off x="6106825" y="963583"/>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98" name="TextShape 3"/>
          <p:cNvSpPr txBox="1"/>
          <p:nvPr/>
        </p:nvSpPr>
        <p:spPr>
          <a:xfrm>
            <a:off x="1192889" y="2635642"/>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99" name="TextShape 3"/>
          <p:cNvSpPr txBox="1"/>
          <p:nvPr/>
        </p:nvSpPr>
        <p:spPr>
          <a:xfrm>
            <a:off x="1887551" y="2649813"/>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0" name="TextShape 3"/>
          <p:cNvSpPr txBox="1"/>
          <p:nvPr/>
        </p:nvSpPr>
        <p:spPr>
          <a:xfrm>
            <a:off x="2592843" y="2653355"/>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1" name="TextShape 3"/>
          <p:cNvSpPr txBox="1"/>
          <p:nvPr/>
        </p:nvSpPr>
        <p:spPr>
          <a:xfrm>
            <a:off x="3319403" y="2667540"/>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2" name="TextShape 3"/>
          <p:cNvSpPr txBox="1"/>
          <p:nvPr/>
        </p:nvSpPr>
        <p:spPr>
          <a:xfrm>
            <a:off x="4003435" y="2671081"/>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3" name="TextShape 3"/>
          <p:cNvSpPr txBox="1"/>
          <p:nvPr/>
        </p:nvSpPr>
        <p:spPr>
          <a:xfrm>
            <a:off x="4698097" y="2685252"/>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4" name="TextShape 3"/>
          <p:cNvSpPr txBox="1"/>
          <p:nvPr/>
        </p:nvSpPr>
        <p:spPr>
          <a:xfrm>
            <a:off x="5403389" y="2688794"/>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5" name="TextShape 3"/>
          <p:cNvSpPr txBox="1"/>
          <p:nvPr/>
        </p:nvSpPr>
        <p:spPr>
          <a:xfrm>
            <a:off x="1256680" y="3475617"/>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6" name="TextShape 3"/>
          <p:cNvSpPr txBox="1"/>
          <p:nvPr/>
        </p:nvSpPr>
        <p:spPr>
          <a:xfrm>
            <a:off x="1940712" y="3479158"/>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7" name="TextShape 3"/>
          <p:cNvSpPr txBox="1"/>
          <p:nvPr/>
        </p:nvSpPr>
        <p:spPr>
          <a:xfrm>
            <a:off x="2635374" y="3493329"/>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8" name="TextShape 3"/>
          <p:cNvSpPr txBox="1"/>
          <p:nvPr/>
        </p:nvSpPr>
        <p:spPr>
          <a:xfrm>
            <a:off x="3340666" y="3496871"/>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09" name="TextShape 3"/>
          <p:cNvSpPr txBox="1"/>
          <p:nvPr/>
        </p:nvSpPr>
        <p:spPr>
          <a:xfrm>
            <a:off x="4067226" y="3511056"/>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0" name="TextShape 3"/>
          <p:cNvSpPr txBox="1"/>
          <p:nvPr/>
        </p:nvSpPr>
        <p:spPr>
          <a:xfrm>
            <a:off x="4751258" y="3514597"/>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3" name="TextShape 34"/>
          <p:cNvSpPr txBox="1"/>
          <p:nvPr/>
        </p:nvSpPr>
        <p:spPr>
          <a:xfrm>
            <a:off x="295775" y="3020435"/>
            <a:ext cx="2548225" cy="432000"/>
          </a:xfrm>
          <a:prstGeom prst="rect">
            <a:avLst/>
          </a:prstGeom>
        </p:spPr>
        <p:txBody>
          <a:bodyPr anchor="b"/>
          <a:lstStyle/>
          <a:p>
            <a:pPr>
              <a:lnSpc>
                <a:spcPct val="100000"/>
              </a:lnSpc>
            </a:pPr>
            <a:r>
              <a:rPr lang="es-MX" sz="1100" dirty="0" smtClean="0">
                <a:solidFill>
                  <a:srgbClr val="000000"/>
                </a:solidFill>
                <a:latin typeface="Calibri Light"/>
              </a:rPr>
              <a:t>Datos sobre Centro de Datos</a:t>
            </a:r>
            <a:endParaRPr sz="1100" dirty="0"/>
          </a:p>
        </p:txBody>
      </p:sp>
      <p:sp>
        <p:nvSpPr>
          <p:cNvPr id="114" name="TextShape 3"/>
          <p:cNvSpPr txBox="1"/>
          <p:nvPr/>
        </p:nvSpPr>
        <p:spPr>
          <a:xfrm>
            <a:off x="1238957" y="4032059"/>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5" name="TextShape 3"/>
          <p:cNvSpPr txBox="1"/>
          <p:nvPr/>
        </p:nvSpPr>
        <p:spPr>
          <a:xfrm>
            <a:off x="1922989" y="4035600"/>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6" name="TextShape 3"/>
          <p:cNvSpPr txBox="1"/>
          <p:nvPr/>
        </p:nvSpPr>
        <p:spPr>
          <a:xfrm>
            <a:off x="2617651" y="4049771"/>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7" name="TextShape 3"/>
          <p:cNvSpPr txBox="1"/>
          <p:nvPr/>
        </p:nvSpPr>
        <p:spPr>
          <a:xfrm>
            <a:off x="3322943" y="4053313"/>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8" name="TextShape 3"/>
          <p:cNvSpPr txBox="1"/>
          <p:nvPr/>
        </p:nvSpPr>
        <p:spPr>
          <a:xfrm>
            <a:off x="4049503" y="4067498"/>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19" name="TextShape 3"/>
          <p:cNvSpPr txBox="1"/>
          <p:nvPr/>
        </p:nvSpPr>
        <p:spPr>
          <a:xfrm>
            <a:off x="4733535" y="4071039"/>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0" name="TextShape 3"/>
          <p:cNvSpPr txBox="1"/>
          <p:nvPr/>
        </p:nvSpPr>
        <p:spPr>
          <a:xfrm>
            <a:off x="1171622" y="5634029"/>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1" name="TextShape 3"/>
          <p:cNvSpPr txBox="1"/>
          <p:nvPr/>
        </p:nvSpPr>
        <p:spPr>
          <a:xfrm>
            <a:off x="1855654" y="5637570"/>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2" name="TextShape 3"/>
          <p:cNvSpPr txBox="1"/>
          <p:nvPr/>
        </p:nvSpPr>
        <p:spPr>
          <a:xfrm>
            <a:off x="2550316" y="5651741"/>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3" name="TextShape 3"/>
          <p:cNvSpPr txBox="1"/>
          <p:nvPr/>
        </p:nvSpPr>
        <p:spPr>
          <a:xfrm>
            <a:off x="3255608" y="5655283"/>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4" name="TextShape 3"/>
          <p:cNvSpPr txBox="1"/>
          <p:nvPr/>
        </p:nvSpPr>
        <p:spPr>
          <a:xfrm>
            <a:off x="3982168" y="5669468"/>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5" name="TextShape 3"/>
          <p:cNvSpPr txBox="1"/>
          <p:nvPr/>
        </p:nvSpPr>
        <p:spPr>
          <a:xfrm>
            <a:off x="4666200" y="5673009"/>
            <a:ext cx="576000" cy="43200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6" name="TextShape 3"/>
          <p:cNvSpPr txBox="1"/>
          <p:nvPr/>
        </p:nvSpPr>
        <p:spPr>
          <a:xfrm>
            <a:off x="6065459" y="459583"/>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127" name="TextShape 52"/>
          <p:cNvSpPr txBox="1"/>
          <p:nvPr/>
        </p:nvSpPr>
        <p:spPr>
          <a:xfrm>
            <a:off x="-29984" y="6902870"/>
            <a:ext cx="1800000" cy="288000"/>
          </a:xfrm>
          <a:prstGeom prst="rect">
            <a:avLst/>
          </a:prstGeom>
        </p:spPr>
        <p:txBody>
          <a:bodyPr anchor="b"/>
          <a:lstStyle/>
          <a:p>
            <a:pPr algn="ctr">
              <a:lnSpc>
                <a:spcPct val="100000"/>
              </a:lnSpc>
            </a:pPr>
            <a:r>
              <a:rPr lang="es-MX" sz="1000" dirty="0" smtClean="0">
                <a:solidFill>
                  <a:srgbClr val="000000"/>
                </a:solidFill>
                <a:latin typeface="Calibri Light"/>
              </a:rPr>
              <a:t>Extranet de Proveedores</a:t>
            </a:r>
            <a:endParaRPr sz="1000" dirty="0"/>
          </a:p>
        </p:txBody>
      </p:sp>
      <p:sp>
        <p:nvSpPr>
          <p:cNvPr id="128" name="TextShape 52"/>
          <p:cNvSpPr txBox="1"/>
          <p:nvPr/>
        </p:nvSpPr>
        <p:spPr>
          <a:xfrm>
            <a:off x="122989" y="7379214"/>
            <a:ext cx="1800000" cy="288000"/>
          </a:xfrm>
          <a:prstGeom prst="rect">
            <a:avLst/>
          </a:prstGeom>
        </p:spPr>
        <p:txBody>
          <a:bodyPr anchor="b"/>
          <a:lstStyle/>
          <a:p>
            <a:pPr>
              <a:lnSpc>
                <a:spcPct val="100000"/>
              </a:lnSpc>
            </a:pPr>
            <a:r>
              <a:rPr lang="es-MX" sz="1000" dirty="0" smtClean="0">
                <a:solidFill>
                  <a:srgbClr val="000000"/>
                </a:solidFill>
                <a:latin typeface="Calibri Light"/>
              </a:rPr>
              <a:t>Noticias</a:t>
            </a:r>
            <a:endParaRPr sz="1000" dirty="0"/>
          </a:p>
        </p:txBody>
      </p:sp>
      <p:sp>
        <p:nvSpPr>
          <p:cNvPr id="81" name="TextShape 43"/>
          <p:cNvSpPr txBox="1"/>
          <p:nvPr/>
        </p:nvSpPr>
        <p:spPr>
          <a:xfrm>
            <a:off x="4211789" y="7106112"/>
            <a:ext cx="1800000" cy="288000"/>
          </a:xfrm>
          <a:prstGeom prst="rect">
            <a:avLst/>
          </a:prstGeom>
        </p:spPr>
        <p:txBody>
          <a:bodyPr anchor="b"/>
          <a:lstStyle/>
          <a:p>
            <a:pPr algn="ctr">
              <a:lnSpc>
                <a:spcPct val="100000"/>
              </a:lnSpc>
            </a:pPr>
            <a:r>
              <a:rPr lang="es-MX" sz="1100" dirty="0">
                <a:solidFill>
                  <a:srgbClr val="000000"/>
                </a:solidFill>
                <a:latin typeface="Calibri Light"/>
              </a:rPr>
              <a:t>Espacio de redes sociales</a:t>
            </a:r>
            <a:endParaRPr sz="1100" dirty="0"/>
          </a:p>
        </p:txBody>
      </p:sp>
      <p:sp>
        <p:nvSpPr>
          <p:cNvPr id="129" name="TextShape 3"/>
          <p:cNvSpPr txBox="1"/>
          <p:nvPr/>
        </p:nvSpPr>
        <p:spPr>
          <a:xfrm>
            <a:off x="2256608" y="6866462"/>
            <a:ext cx="1451032" cy="1808305"/>
          </a:xfrm>
          <a:prstGeom prst="rect">
            <a:avLst/>
          </a:prstGeom>
          <a:ln>
            <a:solidFill>
              <a:schemeClr val="tx1"/>
            </a:solidFill>
          </a:ln>
        </p:spPr>
        <p:txBody>
          <a:bodyPr anchor="b"/>
          <a:lstStyle/>
          <a:p>
            <a:pPr algn="ctr">
              <a:lnSpc>
                <a:spcPct val="100000"/>
              </a:lnSpc>
            </a:pPr>
            <a:r>
              <a:rPr lang="es-MX" sz="1100" dirty="0" smtClean="0">
                <a:solidFill>
                  <a:srgbClr val="000000"/>
                </a:solidFill>
                <a:latin typeface="Calibri Light"/>
              </a:rPr>
              <a:t>Pizarrón de </a:t>
            </a:r>
            <a:r>
              <a:rPr lang="es-MX" sz="1100" dirty="0" err="1" smtClean="0">
                <a:solidFill>
                  <a:srgbClr val="000000"/>
                </a:solidFill>
                <a:latin typeface="Calibri Light"/>
              </a:rPr>
              <a:t>twitts</a:t>
            </a: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000" dirty="0" smtClean="0">
                <a:solidFill>
                  <a:srgbClr val="000000"/>
                </a:solidFill>
                <a:latin typeface="Calibri Light"/>
              </a:rPr>
              <a:t>		             </a:t>
            </a:r>
            <a:r>
              <a:rPr lang="es-MX" sz="1000" dirty="0" smtClean="0">
                <a:solidFill>
                  <a:srgbClr val="000000"/>
                </a:solidFill>
                <a:latin typeface="Calibri Light"/>
              </a:rPr>
              <a:t>                    Banner </a:t>
            </a:r>
            <a:r>
              <a:rPr lang="es-MX" sz="1000" dirty="0">
                <a:solidFill>
                  <a:srgbClr val="000000"/>
                </a:solidFill>
                <a:latin typeface="Calibri Light"/>
              </a:rPr>
              <a:t>de la sección </a:t>
            </a:r>
            <a:r>
              <a:rPr lang="es-MX" sz="1000" dirty="0" smtClean="0">
                <a:solidFill>
                  <a:srgbClr val="000000"/>
                </a:solidFill>
                <a:latin typeface="Calibri Light"/>
              </a:rPr>
              <a:t> - </a:t>
            </a:r>
            <a:br>
              <a:rPr lang="es-MX" sz="1000" dirty="0" smtClean="0">
                <a:solidFill>
                  <a:srgbClr val="000000"/>
                </a:solidFill>
                <a:latin typeface="Calibri Light"/>
              </a:rPr>
            </a:br>
            <a:r>
              <a:rPr lang="es-MX" sz="1000" dirty="0" smtClean="0"/>
              <a:t>Es </a:t>
            </a:r>
            <a:r>
              <a:rPr lang="es-MX" sz="1000" dirty="0"/>
              <a:t>la realización de utilización de energía necesaria en infraestructura que soporta un Centro de Datos contra la energía necesaria que utiliza la TI que provee los servicios de ese mismo Centro de Datos.</a:t>
            </a:r>
            <a:endParaRPr sz="10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1636669" y="873774"/>
            <a:ext cx="646230" cy="578748"/>
          </a:xfrm>
          <a:prstGeom prst="rect">
            <a:avLst/>
          </a:prstGeom>
          <a:noFill/>
          <a:ln w="36000">
            <a:solidFill>
              <a:srgbClr val="C5000B"/>
            </a:solidFill>
            <a:round/>
          </a:ln>
        </p:spPr>
      </p:sp>
      <p:sp>
        <p:nvSpPr>
          <p:cNvPr id="99" name="TextShape 18"/>
          <p:cNvSpPr txBox="1"/>
          <p:nvPr/>
        </p:nvSpPr>
        <p:spPr>
          <a:xfrm>
            <a:off x="190894" y="3095844"/>
            <a:ext cx="2069562" cy="111287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Tabla actualizada</a:t>
            </a:r>
            <a:endParaRPr sz="1200" dirty="0"/>
          </a:p>
        </p:txBody>
      </p:sp>
      <p:sp>
        <p:nvSpPr>
          <p:cNvPr id="37" name="TextShape 19"/>
          <p:cNvSpPr txBox="1"/>
          <p:nvPr/>
        </p:nvSpPr>
        <p:spPr>
          <a:xfrm>
            <a:off x="332235" y="1490468"/>
            <a:ext cx="509976" cy="505048"/>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UPS</a:t>
            </a:r>
            <a:endParaRPr dirty="0"/>
          </a:p>
        </p:txBody>
      </p:sp>
      <p:sp>
        <p:nvSpPr>
          <p:cNvPr id="38" name="TextShape 19"/>
          <p:cNvSpPr txBox="1"/>
          <p:nvPr/>
        </p:nvSpPr>
        <p:spPr>
          <a:xfrm>
            <a:off x="855669" y="1475414"/>
            <a:ext cx="740013" cy="52010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Baterías</a:t>
            </a:r>
            <a:endParaRPr dirty="0"/>
          </a:p>
        </p:txBody>
      </p:sp>
      <p:sp>
        <p:nvSpPr>
          <p:cNvPr id="47" name="TextShape 19"/>
          <p:cNvSpPr txBox="1"/>
          <p:nvPr/>
        </p:nvSpPr>
        <p:spPr>
          <a:xfrm>
            <a:off x="1609137" y="1482562"/>
            <a:ext cx="602018" cy="5129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PDU</a:t>
            </a:r>
            <a:endParaRPr dirty="0"/>
          </a:p>
        </p:txBody>
      </p:sp>
      <p:sp>
        <p:nvSpPr>
          <p:cNvPr id="48" name="TextShape 19"/>
          <p:cNvSpPr txBox="1"/>
          <p:nvPr/>
        </p:nvSpPr>
        <p:spPr>
          <a:xfrm>
            <a:off x="2220943" y="1477183"/>
            <a:ext cx="765692" cy="507699"/>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Plantas eléctricas</a:t>
            </a:r>
            <a:endParaRPr dirty="0"/>
          </a:p>
        </p:txBody>
      </p:sp>
      <p:sp>
        <p:nvSpPr>
          <p:cNvPr id="49" name="TextShape 19"/>
          <p:cNvSpPr txBox="1"/>
          <p:nvPr/>
        </p:nvSpPr>
        <p:spPr>
          <a:xfrm>
            <a:off x="2998666" y="1486292"/>
            <a:ext cx="846973" cy="498590"/>
          </a:xfrm>
          <a:prstGeom prst="rect">
            <a:avLst/>
          </a:prstGeom>
          <a:ln>
            <a:solidFill>
              <a:schemeClr val="tx1"/>
            </a:solidFill>
          </a:ln>
        </p:spPr>
        <p:txBody>
          <a:bodyPr anchor="b"/>
          <a:lstStyle/>
          <a:p>
            <a:pPr>
              <a:lnSpc>
                <a:spcPct val="100000"/>
              </a:lnSpc>
            </a:pPr>
            <a:r>
              <a:rPr lang="es-MX" sz="900" dirty="0" err="1" smtClean="0">
                <a:solidFill>
                  <a:srgbClr val="000000"/>
                </a:solidFill>
                <a:latin typeface="Calibri Light"/>
              </a:rPr>
              <a:t>Switch</a:t>
            </a:r>
            <a:r>
              <a:rPr lang="es-MX" sz="900" dirty="0" smtClean="0">
                <a:solidFill>
                  <a:srgbClr val="000000"/>
                </a:solidFill>
                <a:latin typeface="Calibri Light"/>
              </a:rPr>
              <a:t> de transferencia de energía</a:t>
            </a:r>
            <a:endParaRPr sz="900" dirty="0"/>
          </a:p>
        </p:txBody>
      </p:sp>
      <p:sp>
        <p:nvSpPr>
          <p:cNvPr id="50" name="TextShape 19"/>
          <p:cNvSpPr txBox="1"/>
          <p:nvPr/>
        </p:nvSpPr>
        <p:spPr>
          <a:xfrm>
            <a:off x="3858819" y="1492880"/>
            <a:ext cx="599198" cy="4884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PUE</a:t>
            </a:r>
            <a:endParaRPr sz="1200" dirty="0"/>
          </a:p>
        </p:txBody>
      </p:sp>
      <p:sp>
        <p:nvSpPr>
          <p:cNvPr id="51" name="CustomShape 30"/>
          <p:cNvSpPr/>
          <p:nvPr/>
        </p:nvSpPr>
        <p:spPr>
          <a:xfrm>
            <a:off x="3825077" y="1485215"/>
            <a:ext cx="632940" cy="519461"/>
          </a:xfrm>
          <a:prstGeom prst="rect">
            <a:avLst/>
          </a:prstGeom>
          <a:noFill/>
          <a:ln w="36000">
            <a:solidFill>
              <a:srgbClr val="C5000B"/>
            </a:solidFill>
            <a:round/>
          </a:ln>
        </p:spPr>
      </p:sp>
      <p:sp>
        <p:nvSpPr>
          <p:cNvPr id="2" name="Rectángulo 1"/>
          <p:cNvSpPr/>
          <p:nvPr/>
        </p:nvSpPr>
        <p:spPr>
          <a:xfrm>
            <a:off x="315194"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9" name="Rectángulo 38"/>
          <p:cNvSpPr/>
          <p:nvPr/>
        </p:nvSpPr>
        <p:spPr>
          <a:xfrm>
            <a:off x="948855" y="150886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Rectángulo 39"/>
          <p:cNvSpPr/>
          <p:nvPr/>
        </p:nvSpPr>
        <p:spPr>
          <a:xfrm>
            <a:off x="1666743" y="149281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1" name="Rectángulo 40"/>
          <p:cNvSpPr/>
          <p:nvPr/>
        </p:nvSpPr>
        <p:spPr>
          <a:xfrm>
            <a:off x="3912634" y="150083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7" name="TextShape 18"/>
          <p:cNvSpPr txBox="1"/>
          <p:nvPr/>
        </p:nvSpPr>
        <p:spPr>
          <a:xfrm>
            <a:off x="1331394" y="494517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a:t>
            </a:r>
            <a:endParaRPr sz="1200" dirty="0"/>
          </a:p>
        </p:txBody>
      </p:sp>
      <p:sp>
        <p:nvSpPr>
          <p:cNvPr id="108" name="TextShape 18"/>
          <p:cNvSpPr txBox="1"/>
          <p:nvPr/>
        </p:nvSpPr>
        <p:spPr>
          <a:xfrm>
            <a:off x="2362100" y="4965226"/>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PDU</a:t>
            </a:r>
            <a:endParaRPr sz="1200" dirty="0"/>
          </a:p>
        </p:txBody>
      </p:sp>
      <p:sp>
        <p:nvSpPr>
          <p:cNvPr id="109" name="TextShape 18"/>
          <p:cNvSpPr txBox="1"/>
          <p:nvPr/>
        </p:nvSpPr>
        <p:spPr>
          <a:xfrm>
            <a:off x="3368744" y="496121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Planta eléctrica</a:t>
            </a:r>
            <a:endParaRPr sz="1200" dirty="0"/>
          </a:p>
        </p:txBody>
      </p:sp>
      <p:sp>
        <p:nvSpPr>
          <p:cNvPr id="110" name="TextShape 18"/>
          <p:cNvSpPr txBox="1"/>
          <p:nvPr/>
        </p:nvSpPr>
        <p:spPr>
          <a:xfrm>
            <a:off x="4411482" y="4969233"/>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PTS</a:t>
            </a:r>
            <a:endParaRPr sz="1200" dirty="0"/>
          </a:p>
        </p:txBody>
      </p:sp>
      <p:sp>
        <p:nvSpPr>
          <p:cNvPr id="111" name="TextShape 18"/>
          <p:cNvSpPr txBox="1"/>
          <p:nvPr/>
        </p:nvSpPr>
        <p:spPr>
          <a:xfrm>
            <a:off x="5562502" y="498928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PUE</a:t>
            </a:r>
            <a:endParaRPr sz="1200" dirty="0"/>
          </a:p>
        </p:txBody>
      </p:sp>
      <p:sp>
        <p:nvSpPr>
          <p:cNvPr id="112" name="TextShape 18"/>
          <p:cNvSpPr txBox="1"/>
          <p:nvPr/>
        </p:nvSpPr>
        <p:spPr>
          <a:xfrm>
            <a:off x="196415" y="4965227"/>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UPS</a:t>
            </a:r>
            <a:endParaRPr sz="1200" dirty="0"/>
          </a:p>
        </p:txBody>
      </p:sp>
      <p:sp>
        <p:nvSpPr>
          <p:cNvPr id="83" name="TextShape 18"/>
          <p:cNvSpPr txBox="1"/>
          <p:nvPr/>
        </p:nvSpPr>
        <p:spPr>
          <a:xfrm>
            <a:off x="4794412" y="3081359"/>
            <a:ext cx="1498511" cy="1415111"/>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endParaRPr sz="1200" dirty="0"/>
          </a:p>
        </p:txBody>
      </p:sp>
      <p:sp>
        <p:nvSpPr>
          <p:cNvPr id="42" name="TextShape 18"/>
          <p:cNvSpPr txBox="1"/>
          <p:nvPr/>
        </p:nvSpPr>
        <p:spPr>
          <a:xfrm>
            <a:off x="2484918" y="3103864"/>
            <a:ext cx="2069562" cy="111287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Descripción de la sección</a:t>
            </a:r>
          </a:p>
          <a:p>
            <a:pPr algn="ctr">
              <a:lnSpc>
                <a:spcPct val="100000"/>
              </a:lnSpc>
            </a:pPr>
            <a:endParaRPr lang="es-MX" sz="1200" dirty="0">
              <a:solidFill>
                <a:srgbClr val="000000"/>
              </a:solidFill>
              <a:latin typeface="Calibri Light"/>
            </a:endParaRPr>
          </a:p>
          <a:p>
            <a:pPr algn="ctr">
              <a:lnSpc>
                <a:spcPct val="100000"/>
              </a:lnSpc>
            </a:pPr>
            <a:r>
              <a:rPr lang="es-MX" sz="1200" dirty="0" smtClean="0">
                <a:solidFill>
                  <a:srgbClr val="000000"/>
                </a:solidFill>
                <a:latin typeface="Calibri Light"/>
              </a:rPr>
              <a:t>Fórmula</a:t>
            </a:r>
          </a:p>
          <a:p>
            <a:pPr algn="ctr">
              <a:lnSpc>
                <a:spcPct val="100000"/>
              </a:lnSpc>
            </a:pPr>
            <a:endParaRPr lang="es-MX" sz="1200" dirty="0">
              <a:solidFill>
                <a:srgbClr val="000000"/>
              </a:solidFill>
              <a:latin typeface="Calibri Light"/>
            </a:endParaRPr>
          </a:p>
          <a:p>
            <a:pPr algn="ctr">
              <a:lnSpc>
                <a:spcPct val="100000"/>
              </a:lnSpc>
            </a:pPr>
            <a:r>
              <a:rPr lang="es-MX" sz="1200" dirty="0" smtClean="0">
                <a:solidFill>
                  <a:srgbClr val="000000"/>
                </a:solidFill>
                <a:latin typeface="Calibri Light"/>
              </a:rPr>
              <a:t>Fin de la descripción</a:t>
            </a:r>
            <a:endParaRPr sz="1200" dirty="0"/>
          </a:p>
        </p:txBody>
      </p:sp>
      <p:sp>
        <p:nvSpPr>
          <p:cNvPr id="43" name="TextShape 14"/>
          <p:cNvSpPr txBox="1"/>
          <p:nvPr/>
        </p:nvSpPr>
        <p:spPr>
          <a:xfrm>
            <a:off x="194271" y="2724602"/>
            <a:ext cx="5000975" cy="263460"/>
          </a:xfrm>
          <a:prstGeom prst="rect">
            <a:avLst/>
          </a:prstGeom>
          <a:ln>
            <a:solidFill>
              <a:schemeClr val="bg1"/>
            </a:solidFill>
          </a:ln>
        </p:spPr>
        <p:txBody>
          <a:bodyPr anchor="b"/>
          <a:lstStyle/>
          <a:p>
            <a:pPr algn="ctr">
              <a:lnSpc>
                <a:spcPct val="100000"/>
              </a:lnSpc>
            </a:pPr>
            <a:r>
              <a:rPr lang="es-MX" sz="900" dirty="0" smtClean="0">
                <a:solidFill>
                  <a:srgbClr val="000000"/>
                </a:solidFill>
                <a:latin typeface="Calibri Light"/>
              </a:rPr>
              <a:t>Por cada watt que utiliza hay otro watt que utiliza la infraestructura que emplea el Centro de Datos.</a:t>
            </a:r>
            <a:endParaRPr sz="900" dirty="0"/>
          </a:p>
        </p:txBody>
      </p:sp>
    </p:spTree>
    <p:extLst>
      <p:ext uri="{BB962C8B-B14F-4D97-AF65-F5344CB8AC3E}">
        <p14:creationId xmlns:p14="http://schemas.microsoft.com/office/powerpoint/2010/main" val="10465760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000" dirty="0" smtClean="0">
                <a:solidFill>
                  <a:srgbClr val="000000"/>
                </a:solidFill>
                <a:latin typeface="Calibri Light"/>
              </a:rPr>
              <a:t>		</a:t>
            </a:r>
            <a:r>
              <a:rPr lang="es-MX" sz="1000" dirty="0" smtClean="0">
                <a:solidFill>
                  <a:srgbClr val="000000"/>
                </a:solidFill>
                <a:latin typeface="Calibri Light"/>
              </a:rPr>
              <a:t/>
            </a:r>
            <a:br>
              <a:rPr lang="es-MX" sz="1000" dirty="0" smtClean="0">
                <a:solidFill>
                  <a:srgbClr val="000000"/>
                </a:solidFill>
                <a:latin typeface="Calibri Light"/>
              </a:rPr>
            </a:br>
            <a:r>
              <a:rPr lang="es-MX" sz="1000" dirty="0" smtClean="0"/>
              <a:t>Aires acondicionados de precisión diseñados para el acondicionamiento de espacios por equipo electrónico y computadoras</a:t>
            </a:r>
            <a:endParaRPr sz="10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2286371" y="873774"/>
            <a:ext cx="860527" cy="578748"/>
          </a:xfrm>
          <a:prstGeom prst="rect">
            <a:avLst/>
          </a:prstGeom>
          <a:noFill/>
          <a:ln w="36000">
            <a:solidFill>
              <a:srgbClr val="C5000B"/>
            </a:solidFill>
            <a:round/>
          </a:ln>
        </p:spPr>
      </p:sp>
      <p:sp>
        <p:nvSpPr>
          <p:cNvPr id="37" name="TextShape 19"/>
          <p:cNvSpPr txBox="1"/>
          <p:nvPr/>
        </p:nvSpPr>
        <p:spPr>
          <a:xfrm>
            <a:off x="332234"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Tendencias de</a:t>
            </a:r>
          </a:p>
          <a:p>
            <a:pPr>
              <a:lnSpc>
                <a:spcPct val="100000"/>
              </a:lnSpc>
            </a:pPr>
            <a:r>
              <a:rPr lang="es-MX" sz="1200" dirty="0" smtClean="0">
                <a:solidFill>
                  <a:srgbClr val="000000"/>
                </a:solidFill>
                <a:latin typeface="Calibri Light"/>
              </a:rPr>
              <a:t>Aires acondicionados</a:t>
            </a:r>
            <a:endParaRPr dirty="0"/>
          </a:p>
        </p:txBody>
      </p:sp>
      <p:sp>
        <p:nvSpPr>
          <p:cNvPr id="2" name="Rectángulo 1"/>
          <p:cNvSpPr/>
          <p:nvPr/>
        </p:nvSpPr>
        <p:spPr>
          <a:xfrm>
            <a:off x="808490"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12" name="TextShape 18"/>
          <p:cNvSpPr txBox="1"/>
          <p:nvPr/>
        </p:nvSpPr>
        <p:spPr>
          <a:xfrm>
            <a:off x="326830" y="3179650"/>
            <a:ext cx="1577531" cy="111562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Efectividad del uso de la energía de enfriamiento</a:t>
            </a:r>
            <a:endParaRPr sz="1200" dirty="0"/>
          </a:p>
        </p:txBody>
      </p:sp>
      <p:sp>
        <p:nvSpPr>
          <p:cNvPr id="43" name="TextShape 14"/>
          <p:cNvSpPr txBox="1"/>
          <p:nvPr/>
        </p:nvSpPr>
        <p:spPr>
          <a:xfrm>
            <a:off x="170207" y="270053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Tendencias de aires acondicionados en los Centros de Datos:</a:t>
            </a:r>
            <a:endParaRPr sz="1300" dirty="0"/>
          </a:p>
        </p:txBody>
      </p:sp>
      <p:sp>
        <p:nvSpPr>
          <p:cNvPr id="44" name="TextShape 19"/>
          <p:cNvSpPr txBox="1"/>
          <p:nvPr/>
        </p:nvSpPr>
        <p:spPr>
          <a:xfrm>
            <a:off x="1904361"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Diferencias de</a:t>
            </a:r>
          </a:p>
          <a:p>
            <a:pPr>
              <a:lnSpc>
                <a:spcPct val="100000"/>
              </a:lnSpc>
            </a:pPr>
            <a:r>
              <a:rPr lang="es-MX" sz="1200" dirty="0" smtClean="0">
                <a:solidFill>
                  <a:srgbClr val="000000"/>
                </a:solidFill>
                <a:latin typeface="Calibri Light"/>
              </a:rPr>
              <a:t>Aires acondicionados</a:t>
            </a:r>
            <a:endParaRPr dirty="0"/>
          </a:p>
        </p:txBody>
      </p:sp>
      <p:sp>
        <p:nvSpPr>
          <p:cNvPr id="45" name="Rectángulo 44"/>
          <p:cNvSpPr/>
          <p:nvPr/>
        </p:nvSpPr>
        <p:spPr>
          <a:xfrm>
            <a:off x="2344521"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6" name="TextShape 19"/>
          <p:cNvSpPr txBox="1"/>
          <p:nvPr/>
        </p:nvSpPr>
        <p:spPr>
          <a:xfrm>
            <a:off x="3476488" y="1482444"/>
            <a:ext cx="1070177"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Tipos de</a:t>
            </a:r>
          </a:p>
          <a:p>
            <a:pPr>
              <a:lnSpc>
                <a:spcPct val="100000"/>
              </a:lnSpc>
            </a:pPr>
            <a:r>
              <a:rPr lang="es-MX" sz="1200" dirty="0" smtClean="0">
                <a:solidFill>
                  <a:srgbClr val="000000"/>
                </a:solidFill>
                <a:latin typeface="Calibri Light"/>
              </a:rPr>
              <a:t>Enfriamiento</a:t>
            </a:r>
            <a:endParaRPr dirty="0"/>
          </a:p>
        </p:txBody>
      </p:sp>
      <p:sp>
        <p:nvSpPr>
          <p:cNvPr id="52" name="Rectángulo 51"/>
          <p:cNvSpPr/>
          <p:nvPr/>
        </p:nvSpPr>
        <p:spPr>
          <a:xfrm>
            <a:off x="3724138"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5" name="TextShape 19"/>
          <p:cNvSpPr txBox="1"/>
          <p:nvPr/>
        </p:nvSpPr>
        <p:spPr>
          <a:xfrm>
            <a:off x="4563345" y="1486454"/>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Aires acondicionados de Precisión</a:t>
            </a:r>
            <a:endParaRPr dirty="0"/>
          </a:p>
        </p:txBody>
      </p:sp>
      <p:sp>
        <p:nvSpPr>
          <p:cNvPr id="66" name="Rectángulo 65"/>
          <p:cNvSpPr/>
          <p:nvPr/>
        </p:nvSpPr>
        <p:spPr>
          <a:xfrm>
            <a:off x="5039601" y="150886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7" name="CustomShape 30"/>
          <p:cNvSpPr/>
          <p:nvPr/>
        </p:nvSpPr>
        <p:spPr>
          <a:xfrm>
            <a:off x="309183" y="1459312"/>
            <a:ext cx="1578498" cy="723076"/>
          </a:xfrm>
          <a:prstGeom prst="rect">
            <a:avLst/>
          </a:prstGeom>
          <a:noFill/>
          <a:ln w="36000">
            <a:solidFill>
              <a:srgbClr val="C5000B"/>
            </a:solidFill>
            <a:round/>
          </a:ln>
        </p:spPr>
      </p:sp>
      <p:sp>
        <p:nvSpPr>
          <p:cNvPr id="69" name="TextShape 18"/>
          <p:cNvSpPr txBox="1"/>
          <p:nvPr/>
        </p:nvSpPr>
        <p:spPr>
          <a:xfrm>
            <a:off x="2259903" y="3163607"/>
            <a:ext cx="1577531" cy="111562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Enfriamiento con base en filas</a:t>
            </a:r>
            <a:endParaRPr sz="1200" dirty="0"/>
          </a:p>
        </p:txBody>
      </p:sp>
      <p:sp>
        <p:nvSpPr>
          <p:cNvPr id="70" name="TextShape 18"/>
          <p:cNvSpPr txBox="1"/>
          <p:nvPr/>
        </p:nvSpPr>
        <p:spPr>
          <a:xfrm>
            <a:off x="4277198" y="3171627"/>
            <a:ext cx="1577531" cy="111562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Contención del pasillo frío</a:t>
            </a:r>
            <a:endParaRPr sz="1200" dirty="0"/>
          </a:p>
        </p:txBody>
      </p:sp>
      <p:sp>
        <p:nvSpPr>
          <p:cNvPr id="71" name="TextShape 18"/>
          <p:cNvSpPr txBox="1"/>
          <p:nvPr/>
        </p:nvSpPr>
        <p:spPr>
          <a:xfrm>
            <a:off x="298755" y="4378798"/>
            <a:ext cx="1577531" cy="111562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Pasillo caliente</a:t>
            </a:r>
            <a:endParaRPr sz="1200" dirty="0"/>
          </a:p>
        </p:txBody>
      </p:sp>
      <p:sp>
        <p:nvSpPr>
          <p:cNvPr id="72" name="TextShape 18"/>
          <p:cNvSpPr txBox="1"/>
          <p:nvPr/>
        </p:nvSpPr>
        <p:spPr>
          <a:xfrm>
            <a:off x="2231828" y="4362755"/>
            <a:ext cx="1577531" cy="1115624"/>
          </a:xfrm>
          <a:prstGeom prst="rect">
            <a:avLst/>
          </a:prstGeom>
          <a:ln>
            <a:solidFill>
              <a:schemeClr val="tx1"/>
            </a:solidFill>
          </a:ln>
        </p:spPr>
        <p:txBody>
          <a:bodyPr anchor="b"/>
          <a:lstStyle/>
          <a:p>
            <a:pPr algn="ctr">
              <a:lnSpc>
                <a:spcPct val="100000"/>
              </a:lnSpc>
            </a:pPr>
            <a:r>
              <a:rPr lang="es-MX" sz="1200" dirty="0" err="1" smtClean="0">
                <a:solidFill>
                  <a:srgbClr val="000000"/>
                </a:solidFill>
                <a:latin typeface="Calibri Light"/>
              </a:rPr>
              <a:t>Economización</a:t>
            </a:r>
            <a:r>
              <a:rPr lang="es-MX" sz="1200" dirty="0" smtClean="0">
                <a:solidFill>
                  <a:srgbClr val="000000"/>
                </a:solidFill>
                <a:latin typeface="Calibri Light"/>
              </a:rPr>
              <a:t> con el aire del exterior</a:t>
            </a:r>
            <a:endParaRPr sz="1200" dirty="0"/>
          </a:p>
        </p:txBody>
      </p:sp>
      <p:sp>
        <p:nvSpPr>
          <p:cNvPr id="73" name="TextShape 18"/>
          <p:cNvSpPr txBox="1"/>
          <p:nvPr/>
        </p:nvSpPr>
        <p:spPr>
          <a:xfrm>
            <a:off x="4285219" y="4370775"/>
            <a:ext cx="1577531" cy="111562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Free </a:t>
            </a:r>
            <a:r>
              <a:rPr lang="es-MX" sz="1200" dirty="0" err="1" smtClean="0">
                <a:solidFill>
                  <a:srgbClr val="000000"/>
                </a:solidFill>
                <a:latin typeface="Calibri Light"/>
              </a:rPr>
              <a:t>Cooling</a:t>
            </a:r>
            <a:endParaRPr sz="1200" dirty="0"/>
          </a:p>
        </p:txBody>
      </p:sp>
    </p:spTree>
    <p:extLst>
      <p:ext uri="{BB962C8B-B14F-4D97-AF65-F5344CB8AC3E}">
        <p14:creationId xmlns:p14="http://schemas.microsoft.com/office/powerpoint/2010/main" val="6178263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000" dirty="0" smtClean="0">
                <a:solidFill>
                  <a:srgbClr val="000000"/>
                </a:solidFill>
                <a:latin typeface="Calibri Light"/>
              </a:rPr>
              <a:t>		</a:t>
            </a:r>
            <a:r>
              <a:rPr lang="es-MX" sz="1000" dirty="0" smtClean="0">
                <a:solidFill>
                  <a:srgbClr val="000000"/>
                </a:solidFill>
                <a:latin typeface="Calibri Light"/>
              </a:rPr>
              <a:t/>
            </a:r>
            <a:br>
              <a:rPr lang="es-MX" sz="1000" dirty="0" smtClean="0">
                <a:solidFill>
                  <a:srgbClr val="000000"/>
                </a:solidFill>
                <a:latin typeface="Calibri Light"/>
              </a:rPr>
            </a:br>
            <a:r>
              <a:rPr lang="es-MX" sz="1000" dirty="0" smtClean="0"/>
              <a:t>Aires acondicionados de precisión diseñados para el acondicionamiento de espacios por equipo electrónico y computadoras</a:t>
            </a:r>
            <a:endParaRPr sz="10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2286371" y="873774"/>
            <a:ext cx="860527" cy="578748"/>
          </a:xfrm>
          <a:prstGeom prst="rect">
            <a:avLst/>
          </a:prstGeom>
          <a:noFill/>
          <a:ln w="36000">
            <a:solidFill>
              <a:srgbClr val="C5000B"/>
            </a:solidFill>
            <a:round/>
          </a:ln>
        </p:spPr>
      </p:sp>
      <p:sp>
        <p:nvSpPr>
          <p:cNvPr id="37" name="TextShape 19"/>
          <p:cNvSpPr txBox="1"/>
          <p:nvPr/>
        </p:nvSpPr>
        <p:spPr>
          <a:xfrm>
            <a:off x="332234"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Tendencias de</a:t>
            </a:r>
          </a:p>
          <a:p>
            <a:pPr>
              <a:lnSpc>
                <a:spcPct val="100000"/>
              </a:lnSpc>
            </a:pPr>
            <a:r>
              <a:rPr lang="es-MX" sz="1200" dirty="0" smtClean="0">
                <a:solidFill>
                  <a:srgbClr val="000000"/>
                </a:solidFill>
                <a:latin typeface="Calibri Light"/>
              </a:rPr>
              <a:t>Aires acondicionados</a:t>
            </a:r>
            <a:endParaRPr dirty="0"/>
          </a:p>
        </p:txBody>
      </p:sp>
      <p:sp>
        <p:nvSpPr>
          <p:cNvPr id="2" name="Rectángulo 1"/>
          <p:cNvSpPr/>
          <p:nvPr/>
        </p:nvSpPr>
        <p:spPr>
          <a:xfrm>
            <a:off x="808490"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12" name="TextShape 18"/>
          <p:cNvSpPr txBox="1"/>
          <p:nvPr/>
        </p:nvSpPr>
        <p:spPr>
          <a:xfrm>
            <a:off x="326830" y="3179650"/>
            <a:ext cx="2705128" cy="29554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Aire acondicionado de confort</a:t>
            </a:r>
            <a:endParaRPr sz="1200" dirty="0"/>
          </a:p>
        </p:txBody>
      </p:sp>
      <p:sp>
        <p:nvSpPr>
          <p:cNvPr id="43" name="TextShape 14"/>
          <p:cNvSpPr txBox="1"/>
          <p:nvPr/>
        </p:nvSpPr>
        <p:spPr>
          <a:xfrm>
            <a:off x="170207" y="270053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Diferencias entre aires acondicionados de confort y precisión</a:t>
            </a:r>
            <a:endParaRPr sz="1300" dirty="0"/>
          </a:p>
        </p:txBody>
      </p:sp>
      <p:sp>
        <p:nvSpPr>
          <p:cNvPr id="44" name="TextShape 19"/>
          <p:cNvSpPr txBox="1"/>
          <p:nvPr/>
        </p:nvSpPr>
        <p:spPr>
          <a:xfrm>
            <a:off x="1904361"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Diferencias de</a:t>
            </a:r>
          </a:p>
          <a:p>
            <a:pPr>
              <a:lnSpc>
                <a:spcPct val="100000"/>
              </a:lnSpc>
            </a:pPr>
            <a:r>
              <a:rPr lang="es-MX" sz="1200" dirty="0" smtClean="0">
                <a:solidFill>
                  <a:srgbClr val="000000"/>
                </a:solidFill>
                <a:latin typeface="Calibri Light"/>
              </a:rPr>
              <a:t>Aires acondicionados</a:t>
            </a:r>
            <a:endParaRPr dirty="0"/>
          </a:p>
        </p:txBody>
      </p:sp>
      <p:sp>
        <p:nvSpPr>
          <p:cNvPr id="45" name="Rectángulo 44"/>
          <p:cNvSpPr/>
          <p:nvPr/>
        </p:nvSpPr>
        <p:spPr>
          <a:xfrm>
            <a:off x="2344521"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6" name="TextShape 19"/>
          <p:cNvSpPr txBox="1"/>
          <p:nvPr/>
        </p:nvSpPr>
        <p:spPr>
          <a:xfrm>
            <a:off x="3476488" y="1482444"/>
            <a:ext cx="1070177"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Tipos de</a:t>
            </a:r>
          </a:p>
          <a:p>
            <a:pPr>
              <a:lnSpc>
                <a:spcPct val="100000"/>
              </a:lnSpc>
            </a:pPr>
            <a:r>
              <a:rPr lang="es-MX" sz="1200" dirty="0" smtClean="0">
                <a:solidFill>
                  <a:srgbClr val="000000"/>
                </a:solidFill>
                <a:latin typeface="Calibri Light"/>
              </a:rPr>
              <a:t>Enfriamiento</a:t>
            </a:r>
            <a:endParaRPr dirty="0"/>
          </a:p>
        </p:txBody>
      </p:sp>
      <p:sp>
        <p:nvSpPr>
          <p:cNvPr id="52" name="Rectángulo 51"/>
          <p:cNvSpPr/>
          <p:nvPr/>
        </p:nvSpPr>
        <p:spPr>
          <a:xfrm>
            <a:off x="3724138"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5" name="TextShape 19"/>
          <p:cNvSpPr txBox="1"/>
          <p:nvPr/>
        </p:nvSpPr>
        <p:spPr>
          <a:xfrm>
            <a:off x="4563345" y="1486454"/>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Aires acondicionados de Precisión</a:t>
            </a:r>
            <a:endParaRPr dirty="0"/>
          </a:p>
        </p:txBody>
      </p:sp>
      <p:sp>
        <p:nvSpPr>
          <p:cNvPr id="66" name="Rectángulo 65"/>
          <p:cNvSpPr/>
          <p:nvPr/>
        </p:nvSpPr>
        <p:spPr>
          <a:xfrm>
            <a:off x="5039601" y="150886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7" name="CustomShape 30"/>
          <p:cNvSpPr/>
          <p:nvPr/>
        </p:nvSpPr>
        <p:spPr>
          <a:xfrm>
            <a:off x="1909380" y="1459312"/>
            <a:ext cx="1578498" cy="723076"/>
          </a:xfrm>
          <a:prstGeom prst="rect">
            <a:avLst/>
          </a:prstGeom>
          <a:noFill/>
          <a:ln w="36000">
            <a:solidFill>
              <a:srgbClr val="C5000B"/>
            </a:solidFill>
            <a:round/>
          </a:ln>
        </p:spPr>
      </p:sp>
      <p:sp>
        <p:nvSpPr>
          <p:cNvPr id="72" name="TextShape 18"/>
          <p:cNvSpPr txBox="1"/>
          <p:nvPr/>
        </p:nvSpPr>
        <p:spPr>
          <a:xfrm>
            <a:off x="321829" y="3483837"/>
            <a:ext cx="2698097" cy="642995"/>
          </a:xfrm>
          <a:prstGeom prst="rect">
            <a:avLst/>
          </a:prstGeom>
          <a:ln>
            <a:solidFill>
              <a:schemeClr val="tx1"/>
            </a:solidFill>
          </a:ln>
        </p:spPr>
        <p:txBody>
          <a:bodyPr anchor="b"/>
          <a:lstStyle/>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1</a:t>
            </a:r>
          </a:p>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2</a:t>
            </a:r>
          </a:p>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3</a:t>
            </a:r>
            <a:endParaRPr sz="1200" dirty="0"/>
          </a:p>
        </p:txBody>
      </p:sp>
      <p:sp>
        <p:nvSpPr>
          <p:cNvPr id="74" name="TextShape 18"/>
          <p:cNvSpPr txBox="1"/>
          <p:nvPr/>
        </p:nvSpPr>
        <p:spPr>
          <a:xfrm>
            <a:off x="3270560" y="3175638"/>
            <a:ext cx="2705128" cy="29554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Aire acondicionado de precisión</a:t>
            </a:r>
            <a:endParaRPr sz="1200" dirty="0"/>
          </a:p>
        </p:txBody>
      </p:sp>
      <p:sp>
        <p:nvSpPr>
          <p:cNvPr id="75" name="TextShape 18"/>
          <p:cNvSpPr txBox="1"/>
          <p:nvPr/>
        </p:nvSpPr>
        <p:spPr>
          <a:xfrm>
            <a:off x="3277591" y="3479825"/>
            <a:ext cx="2698097" cy="863575"/>
          </a:xfrm>
          <a:prstGeom prst="rect">
            <a:avLst/>
          </a:prstGeom>
          <a:ln>
            <a:solidFill>
              <a:schemeClr val="tx1"/>
            </a:solidFill>
          </a:ln>
        </p:spPr>
        <p:txBody>
          <a:bodyPr anchor="b"/>
          <a:lstStyle/>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1</a:t>
            </a:r>
          </a:p>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2</a:t>
            </a:r>
          </a:p>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3</a:t>
            </a:r>
            <a:endParaRPr lang="es-MX" sz="1200" dirty="0">
              <a:solidFill>
                <a:srgbClr val="000000"/>
              </a:solidFill>
              <a:latin typeface="Calibri Light"/>
            </a:endParaRPr>
          </a:p>
          <a:p>
            <a:pPr marL="171450" indent="-171450">
              <a:lnSpc>
                <a:spcPct val="100000"/>
              </a:lnSpc>
              <a:buFont typeface="Arial" panose="020B0604020202020204" pitchFamily="34" charset="0"/>
              <a:buChar char="•"/>
            </a:pPr>
            <a:r>
              <a:rPr lang="es-MX" sz="1200" dirty="0" smtClean="0">
                <a:solidFill>
                  <a:srgbClr val="000000"/>
                </a:solidFill>
                <a:latin typeface="Calibri Light"/>
              </a:rPr>
              <a:t>Característica 4</a:t>
            </a:r>
            <a:endParaRPr sz="1200" dirty="0"/>
          </a:p>
        </p:txBody>
      </p:sp>
    </p:spTree>
    <p:extLst>
      <p:ext uri="{BB962C8B-B14F-4D97-AF65-F5344CB8AC3E}">
        <p14:creationId xmlns:p14="http://schemas.microsoft.com/office/powerpoint/2010/main" val="19934123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000" dirty="0" smtClean="0">
                <a:solidFill>
                  <a:srgbClr val="000000"/>
                </a:solidFill>
                <a:latin typeface="Calibri Light"/>
              </a:rPr>
              <a:t>		</a:t>
            </a:r>
            <a:r>
              <a:rPr lang="es-MX" sz="1000" dirty="0" smtClean="0">
                <a:solidFill>
                  <a:srgbClr val="000000"/>
                </a:solidFill>
                <a:latin typeface="Calibri Light"/>
              </a:rPr>
              <a:t/>
            </a:r>
            <a:br>
              <a:rPr lang="es-MX" sz="1000" dirty="0" smtClean="0">
                <a:solidFill>
                  <a:srgbClr val="000000"/>
                </a:solidFill>
                <a:latin typeface="Calibri Light"/>
              </a:rPr>
            </a:br>
            <a:r>
              <a:rPr lang="es-MX" sz="1000" dirty="0" smtClean="0"/>
              <a:t>Aires acondicionados de precisión diseñados para el acondicionamiento de espacios por equipo electrónico y computadoras</a:t>
            </a:r>
            <a:endParaRPr sz="10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2286371" y="873774"/>
            <a:ext cx="860527" cy="578748"/>
          </a:xfrm>
          <a:prstGeom prst="rect">
            <a:avLst/>
          </a:prstGeom>
          <a:noFill/>
          <a:ln w="36000">
            <a:solidFill>
              <a:srgbClr val="C5000B"/>
            </a:solidFill>
            <a:round/>
          </a:ln>
        </p:spPr>
      </p:sp>
      <p:sp>
        <p:nvSpPr>
          <p:cNvPr id="37" name="TextShape 19"/>
          <p:cNvSpPr txBox="1"/>
          <p:nvPr/>
        </p:nvSpPr>
        <p:spPr>
          <a:xfrm>
            <a:off x="332234"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Tendencias de</a:t>
            </a:r>
          </a:p>
          <a:p>
            <a:pPr>
              <a:lnSpc>
                <a:spcPct val="100000"/>
              </a:lnSpc>
            </a:pPr>
            <a:r>
              <a:rPr lang="es-MX" sz="1200" dirty="0" smtClean="0">
                <a:solidFill>
                  <a:srgbClr val="000000"/>
                </a:solidFill>
                <a:latin typeface="Calibri Light"/>
              </a:rPr>
              <a:t>Aires acondicionados</a:t>
            </a:r>
            <a:endParaRPr dirty="0"/>
          </a:p>
        </p:txBody>
      </p:sp>
      <p:sp>
        <p:nvSpPr>
          <p:cNvPr id="2" name="Rectángulo 1"/>
          <p:cNvSpPr/>
          <p:nvPr/>
        </p:nvSpPr>
        <p:spPr>
          <a:xfrm>
            <a:off x="808490"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12" name="TextShape 18"/>
          <p:cNvSpPr txBox="1"/>
          <p:nvPr/>
        </p:nvSpPr>
        <p:spPr>
          <a:xfrm>
            <a:off x="326830" y="3179649"/>
            <a:ext cx="1300147" cy="850929"/>
          </a:xfrm>
          <a:prstGeom prst="rect">
            <a:avLst/>
          </a:prstGeom>
          <a:ln>
            <a:solidFill>
              <a:schemeClr val="tx1"/>
            </a:solidFill>
          </a:ln>
        </p:spPr>
        <p:txBody>
          <a:bodyPr anchor="b"/>
          <a:lstStyle/>
          <a:p>
            <a:pPr algn="ctr">
              <a:lnSpc>
                <a:spcPct val="100000"/>
              </a:lnSpc>
            </a:pPr>
            <a:r>
              <a:rPr lang="es-MX" sz="1200" dirty="0" smtClean="0">
                <a:solidFill>
                  <a:srgbClr val="FF0000"/>
                </a:solidFill>
                <a:latin typeface="Calibri Light"/>
              </a:rPr>
              <a:t>Expansión</a:t>
            </a:r>
          </a:p>
          <a:p>
            <a:pPr algn="ctr">
              <a:lnSpc>
                <a:spcPct val="100000"/>
              </a:lnSpc>
            </a:pPr>
            <a:r>
              <a:rPr lang="es-MX" sz="1200" dirty="0" smtClean="0">
                <a:solidFill>
                  <a:srgbClr val="FF0000"/>
                </a:solidFill>
                <a:latin typeface="Calibri Light"/>
              </a:rPr>
              <a:t>Directa (</a:t>
            </a:r>
            <a:r>
              <a:rPr lang="es-MX" sz="1200" dirty="0" err="1" smtClean="0">
                <a:solidFill>
                  <a:srgbClr val="FF0000"/>
                </a:solidFill>
                <a:latin typeface="Calibri Light"/>
              </a:rPr>
              <a:t>info</a:t>
            </a:r>
            <a:r>
              <a:rPr lang="es-MX" sz="1200" dirty="0" smtClean="0">
                <a:solidFill>
                  <a:srgbClr val="FF0000"/>
                </a:solidFill>
                <a:latin typeface="Calibri Light"/>
              </a:rPr>
              <a:t>. de descripción breve faltaría)</a:t>
            </a:r>
            <a:endParaRPr sz="1200" dirty="0">
              <a:solidFill>
                <a:srgbClr val="FF0000"/>
              </a:solidFill>
            </a:endParaRPr>
          </a:p>
        </p:txBody>
      </p:sp>
      <p:sp>
        <p:nvSpPr>
          <p:cNvPr id="43" name="TextShape 14"/>
          <p:cNvSpPr txBox="1"/>
          <p:nvPr/>
        </p:nvSpPr>
        <p:spPr>
          <a:xfrm>
            <a:off x="170207" y="270053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Tipos de enfriamiento en un Data Center</a:t>
            </a:r>
            <a:endParaRPr sz="1300" dirty="0"/>
          </a:p>
        </p:txBody>
      </p:sp>
      <p:sp>
        <p:nvSpPr>
          <p:cNvPr id="44" name="TextShape 19"/>
          <p:cNvSpPr txBox="1"/>
          <p:nvPr/>
        </p:nvSpPr>
        <p:spPr>
          <a:xfrm>
            <a:off x="1904361"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Diferencias de</a:t>
            </a:r>
          </a:p>
          <a:p>
            <a:pPr>
              <a:lnSpc>
                <a:spcPct val="100000"/>
              </a:lnSpc>
            </a:pPr>
            <a:r>
              <a:rPr lang="es-MX" sz="1200" dirty="0" smtClean="0">
                <a:solidFill>
                  <a:srgbClr val="000000"/>
                </a:solidFill>
                <a:latin typeface="Calibri Light"/>
              </a:rPr>
              <a:t>Aires acondicionados</a:t>
            </a:r>
            <a:endParaRPr dirty="0"/>
          </a:p>
        </p:txBody>
      </p:sp>
      <p:sp>
        <p:nvSpPr>
          <p:cNvPr id="45" name="Rectángulo 44"/>
          <p:cNvSpPr/>
          <p:nvPr/>
        </p:nvSpPr>
        <p:spPr>
          <a:xfrm>
            <a:off x="2344521"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6" name="TextShape 19"/>
          <p:cNvSpPr txBox="1"/>
          <p:nvPr/>
        </p:nvSpPr>
        <p:spPr>
          <a:xfrm>
            <a:off x="3476488" y="1482444"/>
            <a:ext cx="1070177"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Tipos de</a:t>
            </a:r>
          </a:p>
          <a:p>
            <a:pPr>
              <a:lnSpc>
                <a:spcPct val="100000"/>
              </a:lnSpc>
            </a:pPr>
            <a:r>
              <a:rPr lang="es-MX" sz="1200" dirty="0" smtClean="0">
                <a:solidFill>
                  <a:srgbClr val="000000"/>
                </a:solidFill>
                <a:latin typeface="Calibri Light"/>
              </a:rPr>
              <a:t>Enfriamiento</a:t>
            </a:r>
            <a:endParaRPr dirty="0"/>
          </a:p>
        </p:txBody>
      </p:sp>
      <p:sp>
        <p:nvSpPr>
          <p:cNvPr id="52" name="Rectángulo 51"/>
          <p:cNvSpPr/>
          <p:nvPr/>
        </p:nvSpPr>
        <p:spPr>
          <a:xfrm>
            <a:off x="3724138"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5" name="TextShape 19"/>
          <p:cNvSpPr txBox="1"/>
          <p:nvPr/>
        </p:nvSpPr>
        <p:spPr>
          <a:xfrm>
            <a:off x="4563345" y="1486454"/>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Aires acondicionados de Precisión</a:t>
            </a:r>
            <a:endParaRPr dirty="0"/>
          </a:p>
        </p:txBody>
      </p:sp>
      <p:sp>
        <p:nvSpPr>
          <p:cNvPr id="66" name="Rectángulo 65"/>
          <p:cNvSpPr/>
          <p:nvPr/>
        </p:nvSpPr>
        <p:spPr>
          <a:xfrm>
            <a:off x="5039601" y="150886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7" name="CustomShape 30"/>
          <p:cNvSpPr/>
          <p:nvPr/>
        </p:nvSpPr>
        <p:spPr>
          <a:xfrm>
            <a:off x="3485515" y="1459312"/>
            <a:ext cx="1061150" cy="723076"/>
          </a:xfrm>
          <a:prstGeom prst="rect">
            <a:avLst/>
          </a:prstGeom>
          <a:noFill/>
          <a:ln w="36000">
            <a:solidFill>
              <a:srgbClr val="C5000B"/>
            </a:solidFill>
            <a:round/>
          </a:ln>
        </p:spPr>
      </p:sp>
      <p:sp>
        <p:nvSpPr>
          <p:cNvPr id="72" name="TextShape 18"/>
          <p:cNvSpPr txBox="1"/>
          <p:nvPr/>
        </p:nvSpPr>
        <p:spPr>
          <a:xfrm>
            <a:off x="319859" y="7253958"/>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smtClean="0">
                <a:solidFill>
                  <a:srgbClr val="000000"/>
                </a:solidFill>
                <a:latin typeface="Calibri Light"/>
              </a:rPr>
              <a:t>Emerson</a:t>
            </a:r>
            <a:endParaRPr sz="1200" dirty="0"/>
          </a:p>
        </p:txBody>
      </p:sp>
      <p:sp>
        <p:nvSpPr>
          <p:cNvPr id="30" name="TextShape 18"/>
          <p:cNvSpPr txBox="1"/>
          <p:nvPr/>
        </p:nvSpPr>
        <p:spPr>
          <a:xfrm>
            <a:off x="1687616" y="7249503"/>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err="1" smtClean="0">
                <a:solidFill>
                  <a:srgbClr val="000000"/>
                </a:solidFill>
                <a:latin typeface="Calibri Light"/>
              </a:rPr>
              <a:t>Liebert</a:t>
            </a:r>
            <a:endParaRPr sz="1200" dirty="0"/>
          </a:p>
        </p:txBody>
      </p:sp>
      <p:sp>
        <p:nvSpPr>
          <p:cNvPr id="31" name="TextShape 18"/>
          <p:cNvSpPr txBox="1"/>
          <p:nvPr/>
        </p:nvSpPr>
        <p:spPr>
          <a:xfrm>
            <a:off x="1850828" y="3175637"/>
            <a:ext cx="1300147" cy="850929"/>
          </a:xfrm>
          <a:prstGeom prst="rect">
            <a:avLst/>
          </a:prstGeom>
          <a:ln>
            <a:solidFill>
              <a:schemeClr val="tx1"/>
            </a:solidFill>
          </a:ln>
        </p:spPr>
        <p:txBody>
          <a:bodyPr anchor="b"/>
          <a:lstStyle/>
          <a:p>
            <a:pPr algn="ctr">
              <a:lnSpc>
                <a:spcPct val="100000"/>
              </a:lnSpc>
            </a:pPr>
            <a:r>
              <a:rPr lang="es-MX" sz="1200" dirty="0">
                <a:solidFill>
                  <a:srgbClr val="FF0000"/>
                </a:solidFill>
                <a:latin typeface="Calibri Light"/>
              </a:rPr>
              <a:t>Agua helada (</a:t>
            </a:r>
            <a:r>
              <a:rPr lang="es-MX" sz="1200" dirty="0" err="1">
                <a:solidFill>
                  <a:srgbClr val="FF0000"/>
                </a:solidFill>
                <a:latin typeface="Calibri Light"/>
              </a:rPr>
              <a:t>info</a:t>
            </a:r>
            <a:r>
              <a:rPr lang="es-MX" sz="1200" dirty="0">
                <a:solidFill>
                  <a:srgbClr val="FF0000"/>
                </a:solidFill>
                <a:latin typeface="Calibri Light"/>
              </a:rPr>
              <a:t>. de descripción breve faltaría)</a:t>
            </a:r>
            <a:endParaRPr sz="1200" dirty="0">
              <a:solidFill>
                <a:srgbClr val="FF0000"/>
              </a:solidFill>
            </a:endParaRPr>
          </a:p>
        </p:txBody>
      </p:sp>
      <p:sp>
        <p:nvSpPr>
          <p:cNvPr id="32" name="TextShape 18"/>
          <p:cNvSpPr txBox="1"/>
          <p:nvPr/>
        </p:nvSpPr>
        <p:spPr>
          <a:xfrm>
            <a:off x="3459047" y="3171626"/>
            <a:ext cx="1300147" cy="850929"/>
          </a:xfrm>
          <a:prstGeom prst="rect">
            <a:avLst/>
          </a:prstGeom>
          <a:ln>
            <a:solidFill>
              <a:schemeClr val="tx1"/>
            </a:solidFill>
          </a:ln>
        </p:spPr>
        <p:txBody>
          <a:bodyPr anchor="b"/>
          <a:lstStyle/>
          <a:p>
            <a:pPr algn="ctr">
              <a:lnSpc>
                <a:spcPct val="100000"/>
              </a:lnSpc>
            </a:pPr>
            <a:r>
              <a:rPr lang="es-MX" sz="1200" dirty="0" smtClean="0">
                <a:solidFill>
                  <a:srgbClr val="FF0000"/>
                </a:solidFill>
                <a:latin typeface="Calibri Light"/>
              </a:rPr>
              <a:t>Agua </a:t>
            </a:r>
            <a:r>
              <a:rPr lang="es-MX" sz="1200" dirty="0" err="1" smtClean="0">
                <a:solidFill>
                  <a:srgbClr val="FF0000"/>
                </a:solidFill>
                <a:latin typeface="Calibri Light"/>
              </a:rPr>
              <a:t>Glycol</a:t>
            </a:r>
            <a:r>
              <a:rPr lang="es-MX" sz="1200" dirty="0">
                <a:solidFill>
                  <a:srgbClr val="FF0000"/>
                </a:solidFill>
                <a:latin typeface="Calibri Light"/>
              </a:rPr>
              <a:t> (</a:t>
            </a:r>
            <a:r>
              <a:rPr lang="es-MX" sz="1200" dirty="0" err="1">
                <a:solidFill>
                  <a:srgbClr val="FF0000"/>
                </a:solidFill>
                <a:latin typeface="Calibri Light"/>
              </a:rPr>
              <a:t>info</a:t>
            </a:r>
            <a:r>
              <a:rPr lang="es-MX" sz="1200" dirty="0">
                <a:solidFill>
                  <a:srgbClr val="FF0000"/>
                </a:solidFill>
                <a:latin typeface="Calibri Light"/>
              </a:rPr>
              <a:t>. de descripción breve faltaría)</a:t>
            </a:r>
            <a:endParaRPr sz="1200" dirty="0">
              <a:solidFill>
                <a:srgbClr val="FF0000"/>
              </a:solidFill>
            </a:endParaRPr>
          </a:p>
        </p:txBody>
      </p:sp>
      <p:sp>
        <p:nvSpPr>
          <p:cNvPr id="33" name="TextShape 18"/>
          <p:cNvSpPr txBox="1"/>
          <p:nvPr/>
        </p:nvSpPr>
        <p:spPr>
          <a:xfrm>
            <a:off x="5055236" y="3167617"/>
            <a:ext cx="1300147" cy="850929"/>
          </a:xfrm>
          <a:prstGeom prst="rect">
            <a:avLst/>
          </a:prstGeom>
          <a:ln>
            <a:solidFill>
              <a:schemeClr val="tx1"/>
            </a:solidFill>
          </a:ln>
        </p:spPr>
        <p:txBody>
          <a:bodyPr anchor="b"/>
          <a:lstStyle/>
          <a:p>
            <a:pPr algn="ctr">
              <a:lnSpc>
                <a:spcPct val="100000"/>
              </a:lnSpc>
            </a:pPr>
            <a:r>
              <a:rPr lang="es-MX" sz="1200" dirty="0" smtClean="0">
                <a:solidFill>
                  <a:srgbClr val="FF0000"/>
                </a:solidFill>
                <a:latin typeface="Calibri Light"/>
              </a:rPr>
              <a:t>Free </a:t>
            </a:r>
            <a:r>
              <a:rPr lang="es-MX" sz="1200" dirty="0" err="1" smtClean="0">
                <a:solidFill>
                  <a:srgbClr val="FF0000"/>
                </a:solidFill>
                <a:latin typeface="Calibri Light"/>
              </a:rPr>
              <a:t>cooling</a:t>
            </a:r>
            <a:r>
              <a:rPr lang="es-MX" sz="1200" dirty="0">
                <a:solidFill>
                  <a:srgbClr val="FF0000"/>
                </a:solidFill>
                <a:latin typeface="Calibri Light"/>
              </a:rPr>
              <a:t> (</a:t>
            </a:r>
            <a:r>
              <a:rPr lang="es-MX" sz="1200" dirty="0" err="1">
                <a:solidFill>
                  <a:srgbClr val="FF0000"/>
                </a:solidFill>
                <a:latin typeface="Calibri Light"/>
              </a:rPr>
              <a:t>info</a:t>
            </a:r>
            <a:r>
              <a:rPr lang="es-MX" sz="1200" dirty="0">
                <a:solidFill>
                  <a:srgbClr val="FF0000"/>
                </a:solidFill>
                <a:latin typeface="Calibri Light"/>
              </a:rPr>
              <a:t>. de descripción breve faltaría)</a:t>
            </a:r>
            <a:endParaRPr sz="1200" dirty="0">
              <a:solidFill>
                <a:srgbClr val="FF0000"/>
              </a:solidFill>
            </a:endParaRPr>
          </a:p>
        </p:txBody>
      </p:sp>
      <p:sp>
        <p:nvSpPr>
          <p:cNvPr id="34" name="TextShape 14"/>
          <p:cNvSpPr txBox="1"/>
          <p:nvPr/>
        </p:nvSpPr>
        <p:spPr>
          <a:xfrm>
            <a:off x="238383" y="411625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Beneficios:</a:t>
            </a:r>
            <a:endParaRPr sz="1300" dirty="0"/>
          </a:p>
        </p:txBody>
      </p:sp>
      <p:sp>
        <p:nvSpPr>
          <p:cNvPr id="35" name="TextShape 18"/>
          <p:cNvSpPr txBox="1"/>
          <p:nvPr/>
        </p:nvSpPr>
        <p:spPr>
          <a:xfrm>
            <a:off x="998902" y="4552147"/>
            <a:ext cx="2801041" cy="495194"/>
          </a:xfrm>
          <a:prstGeom prst="rect">
            <a:avLst/>
          </a:prstGeom>
          <a:ln>
            <a:solidFill>
              <a:schemeClr val="bg1"/>
            </a:solidFill>
          </a:ln>
        </p:spPr>
        <p:txBody>
          <a:bodyPr anchor="b"/>
          <a:lstStyle/>
          <a:p>
            <a:pPr>
              <a:lnSpc>
                <a:spcPct val="100000"/>
              </a:lnSpc>
            </a:pPr>
            <a:r>
              <a:rPr lang="es-MX" sz="1200" dirty="0" smtClean="0">
                <a:latin typeface="Calibri Light"/>
              </a:rPr>
              <a:t>Ahorro en  costos de enfriamiento comparado con los métodos tradicionales.</a:t>
            </a:r>
            <a:endParaRPr sz="1200" dirty="0"/>
          </a:p>
        </p:txBody>
      </p:sp>
      <p:sp>
        <p:nvSpPr>
          <p:cNvPr id="36" name="TextShape 18"/>
          <p:cNvSpPr txBox="1"/>
          <p:nvPr/>
        </p:nvSpPr>
        <p:spPr>
          <a:xfrm>
            <a:off x="163773" y="4541796"/>
            <a:ext cx="808131" cy="547128"/>
          </a:xfrm>
          <a:prstGeom prst="rect">
            <a:avLst/>
          </a:prstGeom>
          <a:ln>
            <a:solidFill>
              <a:schemeClr val="bg1"/>
            </a:solidFill>
          </a:ln>
        </p:spPr>
        <p:txBody>
          <a:bodyPr anchor="b"/>
          <a:lstStyle/>
          <a:p>
            <a:pPr>
              <a:lnSpc>
                <a:spcPct val="100000"/>
              </a:lnSpc>
            </a:pPr>
            <a:r>
              <a:rPr lang="es-MX" sz="2400" dirty="0" smtClean="0">
                <a:latin typeface="Calibri Light"/>
              </a:rPr>
              <a:t>30%</a:t>
            </a:r>
            <a:endParaRPr sz="2400" dirty="0"/>
          </a:p>
        </p:txBody>
      </p:sp>
      <p:sp>
        <p:nvSpPr>
          <p:cNvPr id="38" name="TextShape 18"/>
          <p:cNvSpPr txBox="1"/>
          <p:nvPr/>
        </p:nvSpPr>
        <p:spPr>
          <a:xfrm>
            <a:off x="1006923" y="5233937"/>
            <a:ext cx="2801041" cy="495194"/>
          </a:xfrm>
          <a:prstGeom prst="rect">
            <a:avLst/>
          </a:prstGeom>
          <a:ln>
            <a:solidFill>
              <a:schemeClr val="bg1"/>
            </a:solidFill>
          </a:ln>
        </p:spPr>
        <p:txBody>
          <a:bodyPr anchor="b"/>
          <a:lstStyle/>
          <a:p>
            <a:pPr>
              <a:lnSpc>
                <a:spcPct val="100000"/>
              </a:lnSpc>
            </a:pPr>
            <a:r>
              <a:rPr lang="es-MX" sz="1200" dirty="0" smtClean="0">
                <a:latin typeface="Calibri Light"/>
              </a:rPr>
              <a:t>Más eficiente con el uso de mejoras prácticas aplicado en estos sistemas de enfriamiento.</a:t>
            </a:r>
            <a:endParaRPr sz="1200" dirty="0"/>
          </a:p>
        </p:txBody>
      </p:sp>
      <p:sp>
        <p:nvSpPr>
          <p:cNvPr id="39" name="TextShape 18"/>
          <p:cNvSpPr txBox="1"/>
          <p:nvPr/>
        </p:nvSpPr>
        <p:spPr>
          <a:xfrm>
            <a:off x="171794" y="5019048"/>
            <a:ext cx="808131" cy="547128"/>
          </a:xfrm>
          <a:prstGeom prst="rect">
            <a:avLst/>
          </a:prstGeom>
          <a:ln>
            <a:solidFill>
              <a:schemeClr val="bg1"/>
            </a:solidFill>
          </a:ln>
        </p:spPr>
        <p:txBody>
          <a:bodyPr anchor="b"/>
          <a:lstStyle/>
          <a:p>
            <a:pPr>
              <a:lnSpc>
                <a:spcPct val="100000"/>
              </a:lnSpc>
            </a:pPr>
            <a:r>
              <a:rPr lang="es-MX" sz="2400" dirty="0" smtClean="0">
                <a:latin typeface="Calibri Light"/>
              </a:rPr>
              <a:t>5%</a:t>
            </a:r>
            <a:endParaRPr sz="2400" dirty="0"/>
          </a:p>
        </p:txBody>
      </p:sp>
      <p:sp>
        <p:nvSpPr>
          <p:cNvPr id="40" name="TextShape 18"/>
          <p:cNvSpPr txBox="1"/>
          <p:nvPr/>
        </p:nvSpPr>
        <p:spPr>
          <a:xfrm>
            <a:off x="1002911" y="5711183"/>
            <a:ext cx="2801041" cy="495194"/>
          </a:xfrm>
          <a:prstGeom prst="rect">
            <a:avLst/>
          </a:prstGeom>
          <a:ln>
            <a:solidFill>
              <a:schemeClr val="bg1"/>
            </a:solidFill>
          </a:ln>
        </p:spPr>
        <p:txBody>
          <a:bodyPr anchor="b"/>
          <a:lstStyle/>
          <a:p>
            <a:pPr>
              <a:lnSpc>
                <a:spcPct val="100000"/>
              </a:lnSpc>
            </a:pPr>
            <a:r>
              <a:rPr lang="es-MX" sz="1200" dirty="0" smtClean="0">
                <a:latin typeface="Calibri Light"/>
              </a:rPr>
              <a:t>En ahorro de energía con la tecnología </a:t>
            </a:r>
            <a:r>
              <a:rPr lang="es-MX" sz="1200" dirty="0" err="1" smtClean="0">
                <a:latin typeface="Calibri Light"/>
              </a:rPr>
              <a:t>scroll</a:t>
            </a:r>
            <a:r>
              <a:rPr lang="es-MX" sz="1200" dirty="0" smtClean="0">
                <a:latin typeface="Calibri Light"/>
              </a:rPr>
              <a:t> digital de Emerson</a:t>
            </a:r>
            <a:endParaRPr sz="1200" dirty="0"/>
          </a:p>
        </p:txBody>
      </p:sp>
      <p:sp>
        <p:nvSpPr>
          <p:cNvPr id="41" name="TextShape 18"/>
          <p:cNvSpPr txBox="1"/>
          <p:nvPr/>
        </p:nvSpPr>
        <p:spPr>
          <a:xfrm>
            <a:off x="167782" y="5652710"/>
            <a:ext cx="808131" cy="547128"/>
          </a:xfrm>
          <a:prstGeom prst="rect">
            <a:avLst/>
          </a:prstGeom>
          <a:ln>
            <a:solidFill>
              <a:schemeClr val="bg1"/>
            </a:solidFill>
          </a:ln>
        </p:spPr>
        <p:txBody>
          <a:bodyPr anchor="b"/>
          <a:lstStyle/>
          <a:p>
            <a:pPr>
              <a:lnSpc>
                <a:spcPct val="100000"/>
              </a:lnSpc>
            </a:pPr>
            <a:r>
              <a:rPr lang="es-MX" sz="2400" dirty="0" smtClean="0">
                <a:latin typeface="Calibri Light"/>
              </a:rPr>
              <a:t>25%</a:t>
            </a:r>
            <a:endParaRPr sz="2400" dirty="0"/>
          </a:p>
        </p:txBody>
      </p:sp>
      <p:sp>
        <p:nvSpPr>
          <p:cNvPr id="42" name="TextShape 18"/>
          <p:cNvSpPr txBox="1"/>
          <p:nvPr/>
        </p:nvSpPr>
        <p:spPr>
          <a:xfrm>
            <a:off x="144000" y="6604892"/>
            <a:ext cx="3094364" cy="495194"/>
          </a:xfrm>
          <a:prstGeom prst="rect">
            <a:avLst/>
          </a:prstGeom>
          <a:ln>
            <a:solidFill>
              <a:schemeClr val="bg1"/>
            </a:solidFill>
          </a:ln>
        </p:spPr>
        <p:txBody>
          <a:bodyPr anchor="b"/>
          <a:lstStyle/>
          <a:p>
            <a:pPr>
              <a:lnSpc>
                <a:spcPct val="100000"/>
              </a:lnSpc>
            </a:pPr>
            <a:r>
              <a:rPr lang="es-MX" sz="1200" dirty="0" smtClean="0">
                <a:latin typeface="Calibri Light"/>
              </a:rPr>
              <a:t>Con los ventiladores de alta tecnología de Emerson Network </a:t>
            </a:r>
            <a:r>
              <a:rPr lang="es-MX" sz="1200" dirty="0" err="1" smtClean="0">
                <a:latin typeface="Calibri Light"/>
              </a:rPr>
              <a:t>Power</a:t>
            </a:r>
            <a:r>
              <a:rPr lang="es-MX" sz="1200" dirty="0" smtClean="0">
                <a:latin typeface="Calibri Light"/>
              </a:rPr>
              <a:t> se suministrar el volumen de aire necesario de manera eficiente.</a:t>
            </a:r>
            <a:endParaRPr sz="1200" dirty="0"/>
          </a:p>
        </p:txBody>
      </p:sp>
      <p:sp>
        <p:nvSpPr>
          <p:cNvPr id="48" name="TextShape 18"/>
          <p:cNvSpPr txBox="1"/>
          <p:nvPr/>
        </p:nvSpPr>
        <p:spPr>
          <a:xfrm>
            <a:off x="4566948" y="4585259"/>
            <a:ext cx="1498511"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Tree>
    <p:extLst>
      <p:ext uri="{BB962C8B-B14F-4D97-AF65-F5344CB8AC3E}">
        <p14:creationId xmlns:p14="http://schemas.microsoft.com/office/powerpoint/2010/main" val="1225619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000" dirty="0" smtClean="0">
                <a:solidFill>
                  <a:srgbClr val="000000"/>
                </a:solidFill>
                <a:latin typeface="Calibri Light"/>
              </a:rPr>
              <a:t>		</a:t>
            </a:r>
            <a:r>
              <a:rPr lang="es-MX" sz="1000" dirty="0" smtClean="0">
                <a:solidFill>
                  <a:srgbClr val="000000"/>
                </a:solidFill>
                <a:latin typeface="Calibri Light"/>
              </a:rPr>
              <a:t/>
            </a:r>
            <a:br>
              <a:rPr lang="es-MX" sz="1000" dirty="0" smtClean="0">
                <a:solidFill>
                  <a:srgbClr val="000000"/>
                </a:solidFill>
                <a:latin typeface="Calibri Light"/>
              </a:rPr>
            </a:br>
            <a:r>
              <a:rPr lang="es-MX" sz="1000" dirty="0" smtClean="0"/>
              <a:t>Aires acondicionados de precisión diseñados para el acondicionamiento de espacios por equipo electrónico y computadoras</a:t>
            </a:r>
            <a:endParaRPr sz="10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2286371" y="873774"/>
            <a:ext cx="860527" cy="578748"/>
          </a:xfrm>
          <a:prstGeom prst="rect">
            <a:avLst/>
          </a:prstGeom>
          <a:noFill/>
          <a:ln w="36000">
            <a:solidFill>
              <a:srgbClr val="C5000B"/>
            </a:solidFill>
            <a:round/>
          </a:ln>
        </p:spPr>
      </p:sp>
      <p:sp>
        <p:nvSpPr>
          <p:cNvPr id="37" name="TextShape 19"/>
          <p:cNvSpPr txBox="1"/>
          <p:nvPr/>
        </p:nvSpPr>
        <p:spPr>
          <a:xfrm>
            <a:off x="332234"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Tendencias de</a:t>
            </a:r>
          </a:p>
          <a:p>
            <a:pPr>
              <a:lnSpc>
                <a:spcPct val="100000"/>
              </a:lnSpc>
            </a:pPr>
            <a:r>
              <a:rPr lang="es-MX" sz="1200" dirty="0" smtClean="0">
                <a:solidFill>
                  <a:srgbClr val="000000"/>
                </a:solidFill>
                <a:latin typeface="Calibri Light"/>
              </a:rPr>
              <a:t>Aires acondicionados</a:t>
            </a:r>
            <a:endParaRPr dirty="0"/>
          </a:p>
        </p:txBody>
      </p:sp>
      <p:sp>
        <p:nvSpPr>
          <p:cNvPr id="2" name="Rectángulo 1"/>
          <p:cNvSpPr/>
          <p:nvPr/>
        </p:nvSpPr>
        <p:spPr>
          <a:xfrm>
            <a:off x="808490"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3" name="TextShape 14"/>
          <p:cNvSpPr txBox="1"/>
          <p:nvPr/>
        </p:nvSpPr>
        <p:spPr>
          <a:xfrm>
            <a:off x="170207" y="270053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Aires acondicionados de precisión</a:t>
            </a:r>
            <a:endParaRPr sz="1300" dirty="0"/>
          </a:p>
        </p:txBody>
      </p:sp>
      <p:sp>
        <p:nvSpPr>
          <p:cNvPr id="44" name="TextShape 19"/>
          <p:cNvSpPr txBox="1"/>
          <p:nvPr/>
        </p:nvSpPr>
        <p:spPr>
          <a:xfrm>
            <a:off x="1904361"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Diferencias de</a:t>
            </a:r>
          </a:p>
          <a:p>
            <a:pPr>
              <a:lnSpc>
                <a:spcPct val="100000"/>
              </a:lnSpc>
            </a:pPr>
            <a:r>
              <a:rPr lang="es-MX" sz="1200" dirty="0" smtClean="0">
                <a:solidFill>
                  <a:srgbClr val="000000"/>
                </a:solidFill>
                <a:latin typeface="Calibri Light"/>
              </a:rPr>
              <a:t>Aires acondicionados</a:t>
            </a:r>
            <a:endParaRPr dirty="0"/>
          </a:p>
        </p:txBody>
      </p:sp>
      <p:sp>
        <p:nvSpPr>
          <p:cNvPr id="45" name="Rectángulo 44"/>
          <p:cNvSpPr/>
          <p:nvPr/>
        </p:nvSpPr>
        <p:spPr>
          <a:xfrm>
            <a:off x="2344521"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6" name="TextShape 19"/>
          <p:cNvSpPr txBox="1"/>
          <p:nvPr/>
        </p:nvSpPr>
        <p:spPr>
          <a:xfrm>
            <a:off x="3476488" y="1482444"/>
            <a:ext cx="1070177"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Tipos de</a:t>
            </a:r>
          </a:p>
          <a:p>
            <a:pPr>
              <a:lnSpc>
                <a:spcPct val="100000"/>
              </a:lnSpc>
            </a:pPr>
            <a:r>
              <a:rPr lang="es-MX" sz="1200" dirty="0" smtClean="0">
                <a:solidFill>
                  <a:srgbClr val="000000"/>
                </a:solidFill>
                <a:latin typeface="Calibri Light"/>
              </a:rPr>
              <a:t>Enfriamiento</a:t>
            </a:r>
            <a:endParaRPr dirty="0"/>
          </a:p>
        </p:txBody>
      </p:sp>
      <p:sp>
        <p:nvSpPr>
          <p:cNvPr id="52" name="Rectángulo 51"/>
          <p:cNvSpPr/>
          <p:nvPr/>
        </p:nvSpPr>
        <p:spPr>
          <a:xfrm>
            <a:off x="3724138"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5" name="TextShape 19"/>
          <p:cNvSpPr txBox="1"/>
          <p:nvPr/>
        </p:nvSpPr>
        <p:spPr>
          <a:xfrm>
            <a:off x="4563345" y="1486454"/>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Aires acondicionados de Precisión</a:t>
            </a:r>
            <a:endParaRPr dirty="0"/>
          </a:p>
        </p:txBody>
      </p:sp>
      <p:sp>
        <p:nvSpPr>
          <p:cNvPr id="66" name="Rectángulo 65"/>
          <p:cNvSpPr/>
          <p:nvPr/>
        </p:nvSpPr>
        <p:spPr>
          <a:xfrm>
            <a:off x="5039601" y="150886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7" name="CustomShape 30"/>
          <p:cNvSpPr/>
          <p:nvPr/>
        </p:nvSpPr>
        <p:spPr>
          <a:xfrm>
            <a:off x="4532260" y="1459312"/>
            <a:ext cx="1615648" cy="723076"/>
          </a:xfrm>
          <a:prstGeom prst="rect">
            <a:avLst/>
          </a:prstGeom>
          <a:noFill/>
          <a:ln w="36000">
            <a:solidFill>
              <a:srgbClr val="C5000B"/>
            </a:solidFill>
            <a:round/>
          </a:ln>
        </p:spPr>
      </p:sp>
      <p:sp>
        <p:nvSpPr>
          <p:cNvPr id="72" name="TextShape 18"/>
          <p:cNvSpPr txBox="1"/>
          <p:nvPr/>
        </p:nvSpPr>
        <p:spPr>
          <a:xfrm>
            <a:off x="319859" y="7253958"/>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smtClean="0">
                <a:solidFill>
                  <a:srgbClr val="000000"/>
                </a:solidFill>
                <a:latin typeface="Calibri Light"/>
              </a:rPr>
              <a:t>Emerson</a:t>
            </a:r>
            <a:endParaRPr sz="1200" dirty="0"/>
          </a:p>
        </p:txBody>
      </p:sp>
      <p:sp>
        <p:nvSpPr>
          <p:cNvPr id="30" name="TextShape 18"/>
          <p:cNvSpPr txBox="1"/>
          <p:nvPr/>
        </p:nvSpPr>
        <p:spPr>
          <a:xfrm>
            <a:off x="1687616" y="7249503"/>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err="1" smtClean="0">
                <a:solidFill>
                  <a:srgbClr val="000000"/>
                </a:solidFill>
                <a:latin typeface="Calibri Light"/>
              </a:rPr>
              <a:t>Liebert</a:t>
            </a:r>
            <a:endParaRPr sz="1200" dirty="0"/>
          </a:p>
        </p:txBody>
      </p:sp>
      <p:sp>
        <p:nvSpPr>
          <p:cNvPr id="42" name="TextShape 18"/>
          <p:cNvSpPr txBox="1"/>
          <p:nvPr/>
        </p:nvSpPr>
        <p:spPr>
          <a:xfrm>
            <a:off x="144000" y="6604892"/>
            <a:ext cx="3094364" cy="495194"/>
          </a:xfrm>
          <a:prstGeom prst="rect">
            <a:avLst/>
          </a:prstGeom>
          <a:ln>
            <a:solidFill>
              <a:schemeClr val="bg1"/>
            </a:solidFill>
          </a:ln>
        </p:spPr>
        <p:txBody>
          <a:bodyPr anchor="b"/>
          <a:lstStyle/>
          <a:p>
            <a:pPr>
              <a:lnSpc>
                <a:spcPct val="100000"/>
              </a:lnSpc>
            </a:pPr>
            <a:r>
              <a:rPr lang="es-MX" sz="1200" dirty="0" smtClean="0">
                <a:latin typeface="Calibri Light"/>
              </a:rPr>
              <a:t>Con los ventiladores de alta tecnología de Emerson Network </a:t>
            </a:r>
            <a:r>
              <a:rPr lang="es-MX" sz="1200" dirty="0" err="1" smtClean="0">
                <a:latin typeface="Calibri Light"/>
              </a:rPr>
              <a:t>Power</a:t>
            </a:r>
            <a:r>
              <a:rPr lang="es-MX" sz="1200" dirty="0" smtClean="0">
                <a:latin typeface="Calibri Light"/>
              </a:rPr>
              <a:t> se suministrar el volumen de aire necesario de manera eficiente.</a:t>
            </a:r>
            <a:endParaRPr sz="1200" dirty="0"/>
          </a:p>
        </p:txBody>
      </p:sp>
      <p:sp>
        <p:nvSpPr>
          <p:cNvPr id="48" name="TextShape 18"/>
          <p:cNvSpPr txBox="1"/>
          <p:nvPr/>
        </p:nvSpPr>
        <p:spPr>
          <a:xfrm>
            <a:off x="683113" y="3114043"/>
            <a:ext cx="5342451" cy="204750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Diagrama general de la sección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7" name="TextShape 14"/>
          <p:cNvSpPr txBox="1"/>
          <p:nvPr/>
        </p:nvSpPr>
        <p:spPr>
          <a:xfrm>
            <a:off x="274480" y="5295352"/>
            <a:ext cx="4845329" cy="369407"/>
          </a:xfrm>
          <a:prstGeom prst="rect">
            <a:avLst/>
          </a:prstGeom>
          <a:ln>
            <a:solidFill>
              <a:schemeClr val="bg1"/>
            </a:solidFill>
          </a:ln>
        </p:spPr>
        <p:txBody>
          <a:bodyPr anchor="b"/>
          <a:lstStyle/>
          <a:p>
            <a:pPr>
              <a:lnSpc>
                <a:spcPct val="100000"/>
              </a:lnSpc>
            </a:pPr>
            <a:r>
              <a:rPr lang="es-MX" sz="1300" u="sng" dirty="0" smtClean="0">
                <a:solidFill>
                  <a:srgbClr val="000000"/>
                </a:solidFill>
                <a:latin typeface="Calibri Light"/>
              </a:rPr>
              <a:t>Descarga de material en PDF de más información o catálogo de productos</a:t>
            </a:r>
            <a:endParaRPr sz="1300" u="sng" dirty="0"/>
          </a:p>
        </p:txBody>
      </p:sp>
    </p:spTree>
    <p:extLst>
      <p:ext uri="{BB962C8B-B14F-4D97-AF65-F5344CB8AC3E}">
        <p14:creationId xmlns:p14="http://schemas.microsoft.com/office/powerpoint/2010/main" val="25886958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3128585" y="873774"/>
            <a:ext cx="723415" cy="578748"/>
          </a:xfrm>
          <a:prstGeom prst="rect">
            <a:avLst/>
          </a:prstGeom>
          <a:noFill/>
          <a:ln w="36000">
            <a:solidFill>
              <a:srgbClr val="C5000B"/>
            </a:solidFill>
            <a:round/>
          </a:ln>
        </p:spPr>
      </p:sp>
      <p:sp>
        <p:nvSpPr>
          <p:cNvPr id="43" name="TextShape 14"/>
          <p:cNvSpPr txBox="1"/>
          <p:nvPr/>
        </p:nvSpPr>
        <p:spPr>
          <a:xfrm>
            <a:off x="170207" y="233958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Sistemas de seguridad electrónicos</a:t>
            </a:r>
            <a:endParaRPr sz="1300" dirty="0"/>
          </a:p>
        </p:txBody>
      </p:sp>
      <p:sp>
        <p:nvSpPr>
          <p:cNvPr id="72" name="TextShape 18"/>
          <p:cNvSpPr txBox="1"/>
          <p:nvPr/>
        </p:nvSpPr>
        <p:spPr>
          <a:xfrm>
            <a:off x="319859" y="7253958"/>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smtClean="0">
                <a:solidFill>
                  <a:srgbClr val="000000"/>
                </a:solidFill>
                <a:latin typeface="Calibri Light"/>
              </a:rPr>
              <a:t>Emerson</a:t>
            </a:r>
            <a:endParaRPr sz="1200" dirty="0"/>
          </a:p>
        </p:txBody>
      </p:sp>
      <p:sp>
        <p:nvSpPr>
          <p:cNvPr id="30" name="TextShape 18"/>
          <p:cNvSpPr txBox="1"/>
          <p:nvPr/>
        </p:nvSpPr>
        <p:spPr>
          <a:xfrm>
            <a:off x="1687616" y="7249503"/>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err="1" smtClean="0">
                <a:solidFill>
                  <a:srgbClr val="000000"/>
                </a:solidFill>
                <a:latin typeface="Calibri Light"/>
              </a:rPr>
              <a:t>Liebert</a:t>
            </a:r>
            <a:endParaRPr sz="1200" dirty="0"/>
          </a:p>
        </p:txBody>
      </p:sp>
      <p:sp>
        <p:nvSpPr>
          <p:cNvPr id="42" name="TextShape 18"/>
          <p:cNvSpPr txBox="1"/>
          <p:nvPr/>
        </p:nvSpPr>
        <p:spPr>
          <a:xfrm>
            <a:off x="144000" y="6604892"/>
            <a:ext cx="3094364" cy="495194"/>
          </a:xfrm>
          <a:prstGeom prst="rect">
            <a:avLst/>
          </a:prstGeom>
          <a:ln>
            <a:solidFill>
              <a:schemeClr val="bg1"/>
            </a:solidFill>
          </a:ln>
        </p:spPr>
        <p:txBody>
          <a:bodyPr anchor="b"/>
          <a:lstStyle/>
          <a:p>
            <a:pPr>
              <a:lnSpc>
                <a:spcPct val="100000"/>
              </a:lnSpc>
            </a:pPr>
            <a:r>
              <a:rPr lang="es-MX" sz="1200" dirty="0" smtClean="0">
                <a:latin typeface="Calibri Light"/>
              </a:rPr>
              <a:t>Con los ventiladores de alta tecnología de Emerson Network </a:t>
            </a:r>
            <a:r>
              <a:rPr lang="es-MX" sz="1200" dirty="0" err="1" smtClean="0">
                <a:latin typeface="Calibri Light"/>
              </a:rPr>
              <a:t>Power</a:t>
            </a:r>
            <a:r>
              <a:rPr lang="es-MX" sz="1200" dirty="0" smtClean="0">
                <a:latin typeface="Calibri Light"/>
              </a:rPr>
              <a:t> se suministrar el volumen de aire necesario de manera eficiente.</a:t>
            </a:r>
            <a:endParaRPr sz="1200" dirty="0"/>
          </a:p>
        </p:txBody>
      </p:sp>
      <p:sp>
        <p:nvSpPr>
          <p:cNvPr id="48" name="TextShape 18"/>
          <p:cNvSpPr txBox="1"/>
          <p:nvPr/>
        </p:nvSpPr>
        <p:spPr>
          <a:xfrm>
            <a:off x="683113" y="2727587"/>
            <a:ext cx="5342451" cy="204750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Diagrama general de la sección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31" name="TextShape 19"/>
          <p:cNvSpPr txBox="1"/>
          <p:nvPr/>
        </p:nvSpPr>
        <p:spPr>
          <a:xfrm>
            <a:off x="1595552"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Sistemas de seguridad electrónicos</a:t>
            </a:r>
            <a:endParaRPr dirty="0"/>
          </a:p>
        </p:txBody>
      </p:sp>
      <p:sp>
        <p:nvSpPr>
          <p:cNvPr id="32" name="Rectángulo 31"/>
          <p:cNvSpPr/>
          <p:nvPr/>
        </p:nvSpPr>
        <p:spPr>
          <a:xfrm>
            <a:off x="2071808"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3" name="TextShape 19"/>
          <p:cNvSpPr txBox="1"/>
          <p:nvPr/>
        </p:nvSpPr>
        <p:spPr>
          <a:xfrm>
            <a:off x="3167679"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Componentes DEI</a:t>
            </a:r>
            <a:endParaRPr dirty="0"/>
          </a:p>
        </p:txBody>
      </p:sp>
      <p:sp>
        <p:nvSpPr>
          <p:cNvPr id="34" name="Rectángulo 33"/>
          <p:cNvSpPr/>
          <p:nvPr/>
        </p:nvSpPr>
        <p:spPr>
          <a:xfrm>
            <a:off x="3607839"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5" name="TextShape 19"/>
          <p:cNvSpPr txBox="1"/>
          <p:nvPr/>
        </p:nvSpPr>
        <p:spPr>
          <a:xfrm>
            <a:off x="4739806" y="1482444"/>
            <a:ext cx="1588805"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Elementos de un sistema de seguridad</a:t>
            </a:r>
            <a:endParaRPr dirty="0"/>
          </a:p>
        </p:txBody>
      </p:sp>
      <p:sp>
        <p:nvSpPr>
          <p:cNvPr id="36" name="Rectángulo 35"/>
          <p:cNvSpPr/>
          <p:nvPr/>
        </p:nvSpPr>
        <p:spPr>
          <a:xfrm>
            <a:off x="4987456"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8" name="CustomShape 30"/>
          <p:cNvSpPr/>
          <p:nvPr/>
        </p:nvSpPr>
        <p:spPr>
          <a:xfrm>
            <a:off x="1574719" y="1458952"/>
            <a:ext cx="1592960" cy="752270"/>
          </a:xfrm>
          <a:prstGeom prst="rect">
            <a:avLst/>
          </a:prstGeom>
          <a:noFill/>
          <a:ln w="36000">
            <a:solidFill>
              <a:srgbClr val="C5000B"/>
            </a:solidFill>
            <a:round/>
          </a:ln>
        </p:spPr>
      </p:sp>
    </p:spTree>
    <p:extLst>
      <p:ext uri="{BB962C8B-B14F-4D97-AF65-F5344CB8AC3E}">
        <p14:creationId xmlns:p14="http://schemas.microsoft.com/office/powerpoint/2010/main" val="26042543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3128585" y="873774"/>
            <a:ext cx="723415" cy="578748"/>
          </a:xfrm>
          <a:prstGeom prst="rect">
            <a:avLst/>
          </a:prstGeom>
          <a:noFill/>
          <a:ln w="36000">
            <a:solidFill>
              <a:srgbClr val="C5000B"/>
            </a:solidFill>
            <a:round/>
          </a:ln>
        </p:spPr>
      </p:sp>
      <p:sp>
        <p:nvSpPr>
          <p:cNvPr id="43" name="TextShape 14"/>
          <p:cNvSpPr txBox="1"/>
          <p:nvPr/>
        </p:nvSpPr>
        <p:spPr>
          <a:xfrm>
            <a:off x="170207" y="233958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Componentes DEI (Detección de incendios)</a:t>
            </a:r>
            <a:endParaRPr sz="1300" dirty="0"/>
          </a:p>
        </p:txBody>
      </p:sp>
      <p:sp>
        <p:nvSpPr>
          <p:cNvPr id="72" name="TextShape 18"/>
          <p:cNvSpPr txBox="1"/>
          <p:nvPr/>
        </p:nvSpPr>
        <p:spPr>
          <a:xfrm>
            <a:off x="319859" y="7253958"/>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smtClean="0">
                <a:solidFill>
                  <a:srgbClr val="000000"/>
                </a:solidFill>
                <a:latin typeface="Calibri Light"/>
              </a:rPr>
              <a:t>Emerson</a:t>
            </a:r>
            <a:endParaRPr sz="1200" dirty="0"/>
          </a:p>
        </p:txBody>
      </p:sp>
      <p:sp>
        <p:nvSpPr>
          <p:cNvPr id="30" name="TextShape 18"/>
          <p:cNvSpPr txBox="1"/>
          <p:nvPr/>
        </p:nvSpPr>
        <p:spPr>
          <a:xfrm>
            <a:off x="1687616" y="7249503"/>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err="1" smtClean="0">
                <a:solidFill>
                  <a:srgbClr val="000000"/>
                </a:solidFill>
                <a:latin typeface="Calibri Light"/>
              </a:rPr>
              <a:t>Liebert</a:t>
            </a:r>
            <a:endParaRPr sz="1200" dirty="0"/>
          </a:p>
        </p:txBody>
      </p:sp>
      <p:sp>
        <p:nvSpPr>
          <p:cNvPr id="42" name="TextShape 18"/>
          <p:cNvSpPr txBox="1"/>
          <p:nvPr/>
        </p:nvSpPr>
        <p:spPr>
          <a:xfrm>
            <a:off x="144000" y="6604892"/>
            <a:ext cx="3094364" cy="495194"/>
          </a:xfrm>
          <a:prstGeom prst="rect">
            <a:avLst/>
          </a:prstGeom>
          <a:ln>
            <a:solidFill>
              <a:schemeClr val="bg1"/>
            </a:solidFill>
          </a:ln>
        </p:spPr>
        <p:txBody>
          <a:bodyPr anchor="b"/>
          <a:lstStyle/>
          <a:p>
            <a:pPr>
              <a:lnSpc>
                <a:spcPct val="100000"/>
              </a:lnSpc>
            </a:pPr>
            <a:r>
              <a:rPr lang="es-MX" sz="1200" dirty="0" smtClean="0">
                <a:latin typeface="Calibri Light"/>
              </a:rPr>
              <a:t>Con los ventiladores de alta tecnología de Emerson Network </a:t>
            </a:r>
            <a:r>
              <a:rPr lang="es-MX" sz="1200" dirty="0" err="1" smtClean="0">
                <a:latin typeface="Calibri Light"/>
              </a:rPr>
              <a:t>Power</a:t>
            </a:r>
            <a:r>
              <a:rPr lang="es-MX" sz="1200" dirty="0" smtClean="0">
                <a:latin typeface="Calibri Light"/>
              </a:rPr>
              <a:t> se suministrar el volumen de aire necesario de manera eficiente.</a:t>
            </a:r>
            <a:endParaRPr sz="1200" dirty="0"/>
          </a:p>
        </p:txBody>
      </p:sp>
      <p:sp>
        <p:nvSpPr>
          <p:cNvPr id="48" name="TextShape 18"/>
          <p:cNvSpPr txBox="1"/>
          <p:nvPr/>
        </p:nvSpPr>
        <p:spPr>
          <a:xfrm>
            <a:off x="151415" y="2887576"/>
            <a:ext cx="693981" cy="744578"/>
          </a:xfrm>
          <a:prstGeom prst="rect">
            <a:avLst/>
          </a:prstGeom>
          <a:ln>
            <a:solidFill>
              <a:schemeClr val="tx1"/>
            </a:solidFill>
          </a:ln>
        </p:spPr>
        <p:txBody>
          <a:bodyPr anchor="b"/>
          <a:lstStyle/>
          <a:p>
            <a:pPr algn="ctr">
              <a:lnSpc>
                <a:spcPct val="100000"/>
              </a:lnSpc>
            </a:pPr>
            <a:r>
              <a:rPr lang="es-MX" sz="1200" smtClean="0">
                <a:solidFill>
                  <a:srgbClr val="000000"/>
                </a:solidFill>
                <a:latin typeface="Calibri Light"/>
              </a:rPr>
              <a:t>Imagen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31" name="TextShape 19"/>
          <p:cNvSpPr txBox="1"/>
          <p:nvPr/>
        </p:nvSpPr>
        <p:spPr>
          <a:xfrm>
            <a:off x="1595552"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Sistemas de seguridad electrónicos</a:t>
            </a:r>
            <a:endParaRPr dirty="0"/>
          </a:p>
        </p:txBody>
      </p:sp>
      <p:sp>
        <p:nvSpPr>
          <p:cNvPr id="32" name="Rectángulo 31"/>
          <p:cNvSpPr/>
          <p:nvPr/>
        </p:nvSpPr>
        <p:spPr>
          <a:xfrm>
            <a:off x="2071808"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3" name="TextShape 19"/>
          <p:cNvSpPr txBox="1"/>
          <p:nvPr/>
        </p:nvSpPr>
        <p:spPr>
          <a:xfrm>
            <a:off x="3167679"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Componentes DEI</a:t>
            </a:r>
            <a:endParaRPr dirty="0"/>
          </a:p>
        </p:txBody>
      </p:sp>
      <p:sp>
        <p:nvSpPr>
          <p:cNvPr id="34" name="Rectángulo 33"/>
          <p:cNvSpPr/>
          <p:nvPr/>
        </p:nvSpPr>
        <p:spPr>
          <a:xfrm>
            <a:off x="3607839"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5" name="TextShape 19"/>
          <p:cNvSpPr txBox="1"/>
          <p:nvPr/>
        </p:nvSpPr>
        <p:spPr>
          <a:xfrm>
            <a:off x="4739806" y="1482444"/>
            <a:ext cx="1588805"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Elementos de un sistema de seguridad</a:t>
            </a:r>
            <a:endParaRPr dirty="0"/>
          </a:p>
        </p:txBody>
      </p:sp>
      <p:sp>
        <p:nvSpPr>
          <p:cNvPr id="36" name="Rectángulo 35"/>
          <p:cNvSpPr/>
          <p:nvPr/>
        </p:nvSpPr>
        <p:spPr>
          <a:xfrm>
            <a:off x="4987456"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8" name="CustomShape 30"/>
          <p:cNvSpPr/>
          <p:nvPr/>
        </p:nvSpPr>
        <p:spPr>
          <a:xfrm>
            <a:off x="3162884" y="1458952"/>
            <a:ext cx="1592960" cy="752270"/>
          </a:xfrm>
          <a:prstGeom prst="rect">
            <a:avLst/>
          </a:prstGeom>
          <a:noFill/>
          <a:ln w="36000">
            <a:solidFill>
              <a:srgbClr val="C5000B"/>
            </a:solidFill>
            <a:round/>
          </a:ln>
        </p:spPr>
      </p:sp>
      <p:sp>
        <p:nvSpPr>
          <p:cNvPr id="27" name="TextShape 18"/>
          <p:cNvSpPr txBox="1"/>
          <p:nvPr/>
        </p:nvSpPr>
        <p:spPr>
          <a:xfrm>
            <a:off x="1326499" y="2895595"/>
            <a:ext cx="693981" cy="744578"/>
          </a:xfrm>
          <a:prstGeom prst="rect">
            <a:avLst/>
          </a:prstGeom>
          <a:ln>
            <a:solidFill>
              <a:schemeClr val="tx1"/>
            </a:solidFill>
          </a:ln>
        </p:spPr>
        <p:txBody>
          <a:bodyPr anchor="b"/>
          <a:lstStyle/>
          <a:p>
            <a:pPr algn="ctr">
              <a:lnSpc>
                <a:spcPct val="100000"/>
              </a:lnSpc>
            </a:pPr>
            <a:r>
              <a:rPr lang="es-MX" sz="1200" smtClean="0">
                <a:solidFill>
                  <a:srgbClr val="000000"/>
                </a:solidFill>
                <a:latin typeface="Calibri Light"/>
              </a:rPr>
              <a:t>Imagen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28" name="TextShape 18"/>
          <p:cNvSpPr txBox="1"/>
          <p:nvPr/>
        </p:nvSpPr>
        <p:spPr>
          <a:xfrm>
            <a:off x="2513612" y="2891583"/>
            <a:ext cx="693981" cy="744578"/>
          </a:xfrm>
          <a:prstGeom prst="rect">
            <a:avLst/>
          </a:prstGeom>
          <a:ln>
            <a:solidFill>
              <a:schemeClr val="tx1"/>
            </a:solidFill>
          </a:ln>
        </p:spPr>
        <p:txBody>
          <a:bodyPr anchor="b"/>
          <a:lstStyle/>
          <a:p>
            <a:pPr algn="ctr">
              <a:lnSpc>
                <a:spcPct val="100000"/>
              </a:lnSpc>
            </a:pPr>
            <a:r>
              <a:rPr lang="es-MX" sz="1200" smtClean="0">
                <a:solidFill>
                  <a:srgbClr val="000000"/>
                </a:solidFill>
                <a:latin typeface="Calibri Light"/>
              </a:rPr>
              <a:t>Imagen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29" name="TextShape 18"/>
          <p:cNvSpPr txBox="1"/>
          <p:nvPr/>
        </p:nvSpPr>
        <p:spPr>
          <a:xfrm>
            <a:off x="3648598" y="2895596"/>
            <a:ext cx="693981" cy="744578"/>
          </a:xfrm>
          <a:prstGeom prst="rect">
            <a:avLst/>
          </a:prstGeom>
          <a:ln>
            <a:solidFill>
              <a:schemeClr val="tx1"/>
            </a:solidFill>
          </a:ln>
        </p:spPr>
        <p:txBody>
          <a:bodyPr anchor="b"/>
          <a:lstStyle/>
          <a:p>
            <a:pPr algn="ctr">
              <a:lnSpc>
                <a:spcPct val="100000"/>
              </a:lnSpc>
            </a:pPr>
            <a:r>
              <a:rPr lang="es-MX" sz="1200" smtClean="0">
                <a:solidFill>
                  <a:srgbClr val="000000"/>
                </a:solidFill>
                <a:latin typeface="Calibri Light"/>
              </a:rPr>
              <a:t>Imagen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37" name="TextShape 18"/>
          <p:cNvSpPr txBox="1"/>
          <p:nvPr/>
        </p:nvSpPr>
        <p:spPr>
          <a:xfrm>
            <a:off x="4823682" y="2903615"/>
            <a:ext cx="693981" cy="744578"/>
          </a:xfrm>
          <a:prstGeom prst="rect">
            <a:avLst/>
          </a:prstGeom>
          <a:ln>
            <a:solidFill>
              <a:schemeClr val="tx1"/>
            </a:solidFill>
          </a:ln>
        </p:spPr>
        <p:txBody>
          <a:bodyPr anchor="b"/>
          <a:lstStyle/>
          <a:p>
            <a:pPr algn="ctr">
              <a:lnSpc>
                <a:spcPct val="100000"/>
              </a:lnSpc>
            </a:pPr>
            <a:r>
              <a:rPr lang="es-MX" sz="1200" smtClean="0">
                <a:solidFill>
                  <a:srgbClr val="000000"/>
                </a:solidFill>
                <a:latin typeface="Calibri Light"/>
              </a:rPr>
              <a:t>Imagen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39" name="TextShape 18"/>
          <p:cNvSpPr txBox="1"/>
          <p:nvPr/>
        </p:nvSpPr>
        <p:spPr>
          <a:xfrm>
            <a:off x="6010795" y="2899603"/>
            <a:ext cx="693981" cy="744578"/>
          </a:xfrm>
          <a:prstGeom prst="rect">
            <a:avLst/>
          </a:prstGeom>
          <a:ln>
            <a:solidFill>
              <a:schemeClr val="tx1"/>
            </a:solidFill>
          </a:ln>
        </p:spPr>
        <p:txBody>
          <a:bodyPr anchor="b"/>
          <a:lstStyle/>
          <a:p>
            <a:pPr algn="ctr">
              <a:lnSpc>
                <a:spcPct val="100000"/>
              </a:lnSpc>
            </a:pPr>
            <a:r>
              <a:rPr lang="es-MX" sz="1200" smtClean="0">
                <a:solidFill>
                  <a:srgbClr val="000000"/>
                </a:solidFill>
                <a:latin typeface="Calibri Light"/>
              </a:rPr>
              <a:t>Imagen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0" name="TextShape 14"/>
          <p:cNvSpPr txBox="1"/>
          <p:nvPr/>
        </p:nvSpPr>
        <p:spPr>
          <a:xfrm>
            <a:off x="106033" y="3683112"/>
            <a:ext cx="853839" cy="275278"/>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Nombre</a:t>
            </a:r>
            <a:endParaRPr sz="1300" dirty="0"/>
          </a:p>
        </p:txBody>
      </p:sp>
      <p:sp>
        <p:nvSpPr>
          <p:cNvPr id="41" name="TextShape 14"/>
          <p:cNvSpPr txBox="1"/>
          <p:nvPr/>
        </p:nvSpPr>
        <p:spPr>
          <a:xfrm>
            <a:off x="1245024" y="3679100"/>
            <a:ext cx="853839" cy="275278"/>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Nombre</a:t>
            </a:r>
            <a:endParaRPr sz="1300" dirty="0"/>
          </a:p>
        </p:txBody>
      </p:sp>
      <p:sp>
        <p:nvSpPr>
          <p:cNvPr id="44" name="TextShape 14"/>
          <p:cNvSpPr txBox="1"/>
          <p:nvPr/>
        </p:nvSpPr>
        <p:spPr>
          <a:xfrm>
            <a:off x="2444172" y="3675086"/>
            <a:ext cx="853839" cy="275278"/>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Nombre</a:t>
            </a:r>
            <a:endParaRPr sz="1300" dirty="0"/>
          </a:p>
        </p:txBody>
      </p:sp>
      <p:sp>
        <p:nvSpPr>
          <p:cNvPr id="45" name="TextShape 14"/>
          <p:cNvSpPr txBox="1"/>
          <p:nvPr/>
        </p:nvSpPr>
        <p:spPr>
          <a:xfrm>
            <a:off x="3603216" y="3679099"/>
            <a:ext cx="853839" cy="275278"/>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Nombre</a:t>
            </a:r>
            <a:endParaRPr sz="1300" dirty="0"/>
          </a:p>
        </p:txBody>
      </p:sp>
      <p:sp>
        <p:nvSpPr>
          <p:cNvPr id="46" name="TextShape 14"/>
          <p:cNvSpPr txBox="1"/>
          <p:nvPr/>
        </p:nvSpPr>
        <p:spPr>
          <a:xfrm>
            <a:off x="4742207" y="3675087"/>
            <a:ext cx="853839" cy="275278"/>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Nombre</a:t>
            </a:r>
            <a:endParaRPr sz="1300" dirty="0"/>
          </a:p>
        </p:txBody>
      </p:sp>
      <p:sp>
        <p:nvSpPr>
          <p:cNvPr id="47" name="TextShape 14"/>
          <p:cNvSpPr txBox="1"/>
          <p:nvPr/>
        </p:nvSpPr>
        <p:spPr>
          <a:xfrm>
            <a:off x="5941355" y="3671073"/>
            <a:ext cx="853839" cy="275278"/>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Nombre</a:t>
            </a:r>
            <a:endParaRPr sz="1300" dirty="0"/>
          </a:p>
        </p:txBody>
      </p:sp>
    </p:spTree>
    <p:extLst>
      <p:ext uri="{BB962C8B-B14F-4D97-AF65-F5344CB8AC3E}">
        <p14:creationId xmlns:p14="http://schemas.microsoft.com/office/powerpoint/2010/main" val="14395088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3128585" y="873774"/>
            <a:ext cx="723415" cy="578748"/>
          </a:xfrm>
          <a:prstGeom prst="rect">
            <a:avLst/>
          </a:prstGeom>
          <a:noFill/>
          <a:ln w="36000">
            <a:solidFill>
              <a:srgbClr val="C5000B"/>
            </a:solidFill>
            <a:round/>
          </a:ln>
        </p:spPr>
      </p:sp>
      <p:sp>
        <p:nvSpPr>
          <p:cNvPr id="43" name="TextShape 14"/>
          <p:cNvSpPr txBox="1"/>
          <p:nvPr/>
        </p:nvSpPr>
        <p:spPr>
          <a:xfrm>
            <a:off x="170207" y="2339588"/>
            <a:ext cx="4845329"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Elementos de un sistema de seguridad</a:t>
            </a:r>
            <a:endParaRPr sz="1300" dirty="0"/>
          </a:p>
        </p:txBody>
      </p:sp>
      <p:sp>
        <p:nvSpPr>
          <p:cNvPr id="72" name="TextShape 18"/>
          <p:cNvSpPr txBox="1"/>
          <p:nvPr/>
        </p:nvSpPr>
        <p:spPr>
          <a:xfrm>
            <a:off x="319859" y="7253958"/>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smtClean="0">
                <a:solidFill>
                  <a:srgbClr val="000000"/>
                </a:solidFill>
                <a:latin typeface="Calibri Light"/>
              </a:rPr>
              <a:t>Emerson</a:t>
            </a:r>
            <a:endParaRPr sz="1200" dirty="0"/>
          </a:p>
        </p:txBody>
      </p:sp>
      <p:sp>
        <p:nvSpPr>
          <p:cNvPr id="30" name="TextShape 18"/>
          <p:cNvSpPr txBox="1"/>
          <p:nvPr/>
        </p:nvSpPr>
        <p:spPr>
          <a:xfrm>
            <a:off x="1687616" y="7249503"/>
            <a:ext cx="988017" cy="642995"/>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Logo marca</a:t>
            </a:r>
          </a:p>
          <a:p>
            <a:pPr>
              <a:lnSpc>
                <a:spcPct val="100000"/>
              </a:lnSpc>
            </a:pPr>
            <a:r>
              <a:rPr lang="es-MX" sz="1200" dirty="0" err="1" smtClean="0">
                <a:solidFill>
                  <a:srgbClr val="000000"/>
                </a:solidFill>
                <a:latin typeface="Calibri Light"/>
              </a:rPr>
              <a:t>Liebert</a:t>
            </a:r>
            <a:endParaRPr sz="1200" dirty="0"/>
          </a:p>
        </p:txBody>
      </p:sp>
      <p:sp>
        <p:nvSpPr>
          <p:cNvPr id="42" name="TextShape 18"/>
          <p:cNvSpPr txBox="1"/>
          <p:nvPr/>
        </p:nvSpPr>
        <p:spPr>
          <a:xfrm>
            <a:off x="144000" y="6604892"/>
            <a:ext cx="3094364" cy="495194"/>
          </a:xfrm>
          <a:prstGeom prst="rect">
            <a:avLst/>
          </a:prstGeom>
          <a:ln>
            <a:solidFill>
              <a:schemeClr val="bg1"/>
            </a:solidFill>
          </a:ln>
        </p:spPr>
        <p:txBody>
          <a:bodyPr anchor="b"/>
          <a:lstStyle/>
          <a:p>
            <a:pPr>
              <a:lnSpc>
                <a:spcPct val="100000"/>
              </a:lnSpc>
            </a:pPr>
            <a:r>
              <a:rPr lang="es-MX" sz="1200" dirty="0" smtClean="0">
                <a:latin typeface="Calibri Light"/>
              </a:rPr>
              <a:t>Con los ventiladores de alta tecnología de Emerson Network </a:t>
            </a:r>
            <a:r>
              <a:rPr lang="es-MX" sz="1200" dirty="0" err="1" smtClean="0">
                <a:latin typeface="Calibri Light"/>
              </a:rPr>
              <a:t>Power</a:t>
            </a:r>
            <a:r>
              <a:rPr lang="es-MX" sz="1200" dirty="0" smtClean="0">
                <a:latin typeface="Calibri Light"/>
              </a:rPr>
              <a:t> se suministrar el volumen de aire necesario de manera eficiente.</a:t>
            </a:r>
            <a:endParaRPr sz="1200" dirty="0"/>
          </a:p>
        </p:txBody>
      </p:sp>
      <p:sp>
        <p:nvSpPr>
          <p:cNvPr id="31" name="TextShape 19"/>
          <p:cNvSpPr txBox="1"/>
          <p:nvPr/>
        </p:nvSpPr>
        <p:spPr>
          <a:xfrm>
            <a:off x="1595552" y="1490468"/>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Sistemas de seguridad electrónicos</a:t>
            </a:r>
            <a:endParaRPr dirty="0"/>
          </a:p>
        </p:txBody>
      </p:sp>
      <p:sp>
        <p:nvSpPr>
          <p:cNvPr id="32" name="Rectángulo 31"/>
          <p:cNvSpPr/>
          <p:nvPr/>
        </p:nvSpPr>
        <p:spPr>
          <a:xfrm>
            <a:off x="2071808" y="151287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3" name="TextShape 19"/>
          <p:cNvSpPr txBox="1"/>
          <p:nvPr/>
        </p:nvSpPr>
        <p:spPr>
          <a:xfrm>
            <a:off x="3167679" y="1486456"/>
            <a:ext cx="1556723"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Componentes DEI</a:t>
            </a:r>
            <a:endParaRPr dirty="0"/>
          </a:p>
        </p:txBody>
      </p:sp>
      <p:sp>
        <p:nvSpPr>
          <p:cNvPr id="34" name="Rectángulo 33"/>
          <p:cNvSpPr/>
          <p:nvPr/>
        </p:nvSpPr>
        <p:spPr>
          <a:xfrm>
            <a:off x="3607839"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5" name="TextShape 19"/>
          <p:cNvSpPr txBox="1"/>
          <p:nvPr/>
        </p:nvSpPr>
        <p:spPr>
          <a:xfrm>
            <a:off x="4739806" y="1482444"/>
            <a:ext cx="1588805" cy="695934"/>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Elementos de un sistema de seguridad</a:t>
            </a:r>
            <a:endParaRPr dirty="0"/>
          </a:p>
        </p:txBody>
      </p:sp>
      <p:sp>
        <p:nvSpPr>
          <p:cNvPr id="36" name="Rectángulo 35"/>
          <p:cNvSpPr/>
          <p:nvPr/>
        </p:nvSpPr>
        <p:spPr>
          <a:xfrm>
            <a:off x="4987456"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8" name="CustomShape 30"/>
          <p:cNvSpPr/>
          <p:nvPr/>
        </p:nvSpPr>
        <p:spPr>
          <a:xfrm>
            <a:off x="4751051" y="1458952"/>
            <a:ext cx="1592960" cy="752270"/>
          </a:xfrm>
          <a:prstGeom prst="rect">
            <a:avLst/>
          </a:prstGeom>
          <a:noFill/>
          <a:ln w="36000">
            <a:solidFill>
              <a:srgbClr val="C5000B"/>
            </a:solidFill>
            <a:round/>
          </a:ln>
        </p:spPr>
      </p:sp>
      <p:sp>
        <p:nvSpPr>
          <p:cNvPr id="49" name="TextShape 18"/>
          <p:cNvSpPr txBox="1"/>
          <p:nvPr/>
        </p:nvSpPr>
        <p:spPr>
          <a:xfrm>
            <a:off x="683113" y="2727587"/>
            <a:ext cx="5342451" cy="204750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Diagrama general de la sección</a:t>
            </a:r>
            <a:endParaRPr lang="es-MX" sz="1200" dirty="0" smtClean="0">
              <a:solidFill>
                <a:srgbClr val="000000"/>
              </a:solidFill>
              <a:latin typeface="Calibri Light"/>
            </a:endParaRP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Tree>
    <p:extLst>
      <p:ext uri="{BB962C8B-B14F-4D97-AF65-F5344CB8AC3E}">
        <p14:creationId xmlns:p14="http://schemas.microsoft.com/office/powerpoint/2010/main" val="10256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3838452" y="873774"/>
            <a:ext cx="723415" cy="578748"/>
          </a:xfrm>
          <a:prstGeom prst="rect">
            <a:avLst/>
          </a:prstGeom>
          <a:noFill/>
          <a:ln w="36000">
            <a:solidFill>
              <a:srgbClr val="C5000B"/>
            </a:solidFill>
            <a:round/>
          </a:ln>
        </p:spPr>
      </p:sp>
      <p:sp>
        <p:nvSpPr>
          <p:cNvPr id="43" name="TextShape 14"/>
          <p:cNvSpPr txBox="1"/>
          <p:nvPr/>
        </p:nvSpPr>
        <p:spPr>
          <a:xfrm>
            <a:off x="1336459" y="3676992"/>
            <a:ext cx="2375837" cy="369407"/>
          </a:xfrm>
          <a:prstGeom prst="rect">
            <a:avLst/>
          </a:prstGeom>
          <a:ln>
            <a:solidFill>
              <a:schemeClr val="bg1"/>
            </a:solidFill>
          </a:ln>
        </p:spPr>
        <p:txBody>
          <a:bodyPr anchor="b"/>
          <a:lstStyle/>
          <a:p>
            <a:pPr>
              <a:lnSpc>
                <a:spcPct val="100000"/>
              </a:lnSpc>
            </a:pPr>
            <a:r>
              <a:rPr lang="es-MX" sz="1300" dirty="0" err="1" smtClean="0">
                <a:solidFill>
                  <a:srgbClr val="000000"/>
                </a:solidFill>
                <a:latin typeface="Calibri Light"/>
              </a:rPr>
              <a:t>Nform</a:t>
            </a:r>
            <a:r>
              <a:rPr lang="es-MX" sz="1300" dirty="0" smtClean="0">
                <a:solidFill>
                  <a:srgbClr val="000000"/>
                </a:solidFill>
                <a:latin typeface="Calibri Light"/>
              </a:rPr>
              <a:t> ideal para Centros de Datos menores a 500 m2.</a:t>
            </a:r>
            <a:endParaRPr sz="1300" dirty="0"/>
          </a:p>
        </p:txBody>
      </p:sp>
      <p:sp>
        <p:nvSpPr>
          <p:cNvPr id="31" name="TextShape 19"/>
          <p:cNvSpPr txBox="1"/>
          <p:nvPr/>
        </p:nvSpPr>
        <p:spPr>
          <a:xfrm>
            <a:off x="2558077" y="1478436"/>
            <a:ext cx="749999"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NForm</a:t>
            </a:r>
            <a:endParaRPr dirty="0"/>
          </a:p>
        </p:txBody>
      </p:sp>
      <p:sp>
        <p:nvSpPr>
          <p:cNvPr id="32" name="Rectángulo 31"/>
          <p:cNvSpPr/>
          <p:nvPr/>
        </p:nvSpPr>
        <p:spPr>
          <a:xfrm>
            <a:off x="2649323" y="154897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3" name="TextShape 19"/>
          <p:cNvSpPr txBox="1"/>
          <p:nvPr/>
        </p:nvSpPr>
        <p:spPr>
          <a:xfrm>
            <a:off x="3324088" y="1486456"/>
            <a:ext cx="935092"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Liebert</a:t>
            </a:r>
            <a:r>
              <a:rPr lang="es-MX" sz="1200" dirty="0" smtClean="0">
                <a:solidFill>
                  <a:srgbClr val="000000"/>
                </a:solidFill>
                <a:latin typeface="Calibri Light"/>
              </a:rPr>
              <a:t> </a:t>
            </a:r>
            <a:r>
              <a:rPr lang="es-MX" sz="1200" dirty="0" err="1" smtClean="0">
                <a:solidFill>
                  <a:srgbClr val="000000"/>
                </a:solidFill>
                <a:latin typeface="Calibri Light"/>
              </a:rPr>
              <a:t>Site</a:t>
            </a:r>
            <a:r>
              <a:rPr lang="es-MX" sz="1200" dirty="0" smtClean="0">
                <a:solidFill>
                  <a:srgbClr val="000000"/>
                </a:solidFill>
                <a:latin typeface="Calibri Light"/>
              </a:rPr>
              <a:t> </a:t>
            </a:r>
            <a:r>
              <a:rPr lang="es-MX" sz="1200" dirty="0" err="1" smtClean="0">
                <a:solidFill>
                  <a:srgbClr val="000000"/>
                </a:solidFill>
                <a:latin typeface="Calibri Light"/>
              </a:rPr>
              <a:t>Scanweb</a:t>
            </a:r>
            <a:endParaRPr dirty="0"/>
          </a:p>
        </p:txBody>
      </p:sp>
      <p:sp>
        <p:nvSpPr>
          <p:cNvPr id="34" name="Rectángulo 33"/>
          <p:cNvSpPr/>
          <p:nvPr/>
        </p:nvSpPr>
        <p:spPr>
          <a:xfrm>
            <a:off x="3607839"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5" name="TextShape 19"/>
          <p:cNvSpPr txBox="1"/>
          <p:nvPr/>
        </p:nvSpPr>
        <p:spPr>
          <a:xfrm>
            <a:off x="4270572" y="1482444"/>
            <a:ext cx="651094"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Trellis</a:t>
            </a:r>
            <a:endParaRPr dirty="0"/>
          </a:p>
        </p:txBody>
      </p:sp>
      <p:sp>
        <p:nvSpPr>
          <p:cNvPr id="36" name="Rectángulo 35"/>
          <p:cNvSpPr/>
          <p:nvPr/>
        </p:nvSpPr>
        <p:spPr>
          <a:xfrm>
            <a:off x="4337752"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8" name="CustomShape 30"/>
          <p:cNvSpPr/>
          <p:nvPr/>
        </p:nvSpPr>
        <p:spPr>
          <a:xfrm>
            <a:off x="2546044" y="1446920"/>
            <a:ext cx="790071" cy="752270"/>
          </a:xfrm>
          <a:prstGeom prst="rect">
            <a:avLst/>
          </a:prstGeom>
          <a:noFill/>
          <a:ln w="36000">
            <a:solidFill>
              <a:srgbClr val="C5000B"/>
            </a:solidFill>
            <a:round/>
          </a:ln>
        </p:spPr>
      </p:sp>
      <p:sp>
        <p:nvSpPr>
          <p:cNvPr id="27" name="Rectángulo 26"/>
          <p:cNvSpPr/>
          <p:nvPr/>
        </p:nvSpPr>
        <p:spPr>
          <a:xfrm>
            <a:off x="689471" y="3704761"/>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28" name="TextShape 14"/>
          <p:cNvSpPr txBox="1"/>
          <p:nvPr/>
        </p:nvSpPr>
        <p:spPr>
          <a:xfrm>
            <a:off x="1346689" y="4642381"/>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Monitorea y control a de manera centralizada de dispositivos SNMP</a:t>
            </a:r>
            <a:r>
              <a:rPr lang="es-MX" sz="1300" dirty="0">
                <a:solidFill>
                  <a:srgbClr val="000000"/>
                </a:solidFill>
                <a:latin typeface="Calibri Light"/>
              </a:rPr>
              <a:t> (</a:t>
            </a:r>
            <a:r>
              <a:rPr lang="es-MX" sz="1300" dirty="0">
                <a:solidFill>
                  <a:srgbClr val="FF0000"/>
                </a:solidFill>
                <a:latin typeface="Calibri Light"/>
              </a:rPr>
              <a:t>describir siglas</a:t>
            </a:r>
            <a:r>
              <a:rPr lang="es-MX" sz="1300" dirty="0" smtClean="0">
                <a:solidFill>
                  <a:srgbClr val="000000"/>
                </a:solidFill>
                <a:latin typeface="Calibri Light"/>
              </a:rPr>
              <a:t>)  con un NMS (</a:t>
            </a:r>
            <a:r>
              <a:rPr lang="es-MX" sz="1300" dirty="0" smtClean="0">
                <a:solidFill>
                  <a:srgbClr val="FF0000"/>
                </a:solidFill>
                <a:latin typeface="Calibri Light"/>
              </a:rPr>
              <a:t>describir siglas</a:t>
            </a:r>
            <a:r>
              <a:rPr lang="es-MX" sz="1300" dirty="0" smtClean="0">
                <a:solidFill>
                  <a:srgbClr val="000000"/>
                </a:solidFill>
                <a:latin typeface="Calibri Light"/>
              </a:rPr>
              <a:t>) existente.</a:t>
            </a:r>
            <a:endParaRPr sz="1300" dirty="0"/>
          </a:p>
        </p:txBody>
      </p:sp>
      <p:sp>
        <p:nvSpPr>
          <p:cNvPr id="29" name="Rectángulo 28"/>
          <p:cNvSpPr/>
          <p:nvPr/>
        </p:nvSpPr>
        <p:spPr>
          <a:xfrm>
            <a:off x="697490" y="4230141"/>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7" name="TextShape 14"/>
          <p:cNvSpPr txBox="1"/>
          <p:nvPr/>
        </p:nvSpPr>
        <p:spPr>
          <a:xfrm>
            <a:off x="1354708" y="5095563"/>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Alerta por correo electrónico y notificaciones locales.</a:t>
            </a:r>
            <a:endParaRPr sz="1300" dirty="0"/>
          </a:p>
        </p:txBody>
      </p:sp>
      <p:sp>
        <p:nvSpPr>
          <p:cNvPr id="39" name="Rectángulo 38"/>
          <p:cNvSpPr/>
          <p:nvPr/>
        </p:nvSpPr>
        <p:spPr>
          <a:xfrm>
            <a:off x="681445" y="5116466"/>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TextShape 18"/>
          <p:cNvSpPr txBox="1"/>
          <p:nvPr/>
        </p:nvSpPr>
        <p:spPr>
          <a:xfrm>
            <a:off x="4414212" y="3513552"/>
            <a:ext cx="1498511"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1" name="TextShape 14"/>
          <p:cNvSpPr txBox="1"/>
          <p:nvPr/>
        </p:nvSpPr>
        <p:spPr>
          <a:xfrm>
            <a:off x="222612" y="2237560"/>
            <a:ext cx="6433372" cy="1207817"/>
          </a:xfrm>
          <a:prstGeom prst="rect">
            <a:avLst/>
          </a:prstGeom>
          <a:ln>
            <a:solidFill>
              <a:schemeClr val="bg1">
                <a:lumMod val="65000"/>
              </a:schemeClr>
            </a:solidFill>
          </a:ln>
        </p:spPr>
        <p:txBody>
          <a:bodyPr anchor="b"/>
          <a:lstStyle/>
          <a:p>
            <a:pPr>
              <a:lnSpc>
                <a:spcPct val="100000"/>
              </a:lnSpc>
            </a:pPr>
            <a:r>
              <a:rPr lang="es-MX" sz="1300" dirty="0" err="1" smtClean="0">
                <a:solidFill>
                  <a:srgbClr val="000000"/>
                </a:solidFill>
                <a:latin typeface="Calibri Light"/>
              </a:rPr>
              <a:t>Nform</a:t>
            </a:r>
            <a:r>
              <a:rPr lang="es-MX" sz="1300" dirty="0" smtClean="0">
                <a:solidFill>
                  <a:srgbClr val="000000"/>
                </a:solidFill>
                <a:latin typeface="Calibri Light"/>
              </a:rPr>
              <a:t> es ideal para:</a:t>
            </a:r>
          </a:p>
          <a:p>
            <a:pPr marL="285750" indent="-285750">
              <a:lnSpc>
                <a:spcPct val="100000"/>
              </a:lnSpc>
              <a:buFontTx/>
              <a:buChar char="-"/>
            </a:pPr>
            <a:r>
              <a:rPr lang="es-MX" sz="1300" dirty="0" smtClean="0">
                <a:solidFill>
                  <a:srgbClr val="000000"/>
                </a:solidFill>
                <a:latin typeface="Calibri Light"/>
              </a:rPr>
              <a:t>Gerentes de TI responsables de compañías medianas o grandes.</a:t>
            </a:r>
          </a:p>
          <a:p>
            <a:pPr marL="285750" indent="-285750">
              <a:lnSpc>
                <a:spcPct val="100000"/>
              </a:lnSpc>
              <a:buFontTx/>
              <a:buChar char="-"/>
            </a:pPr>
            <a:r>
              <a:rPr lang="es-MX" sz="1300" dirty="0" smtClean="0">
                <a:solidFill>
                  <a:srgbClr val="000000"/>
                </a:solidFill>
                <a:latin typeface="Calibri Light"/>
              </a:rPr>
              <a:t>Varios centros de datos en muchas ubicaciones</a:t>
            </a:r>
          </a:p>
          <a:p>
            <a:pPr marL="285750" indent="-285750">
              <a:lnSpc>
                <a:spcPct val="100000"/>
              </a:lnSpc>
              <a:buFontTx/>
              <a:buChar char="-"/>
            </a:pPr>
            <a:r>
              <a:rPr lang="es-MX" sz="1300" dirty="0" smtClean="0">
                <a:solidFill>
                  <a:srgbClr val="000000"/>
                </a:solidFill>
                <a:latin typeface="Calibri Light"/>
              </a:rPr>
              <a:t>Integración del sistema de administración de redes</a:t>
            </a:r>
          </a:p>
          <a:p>
            <a:pPr marL="285750" indent="-285750">
              <a:lnSpc>
                <a:spcPct val="100000"/>
              </a:lnSpc>
              <a:buFontTx/>
              <a:buChar char="-"/>
            </a:pPr>
            <a:r>
              <a:rPr lang="es-MX" sz="1300" dirty="0" smtClean="0">
                <a:solidFill>
                  <a:srgbClr val="000000"/>
                </a:solidFill>
                <a:latin typeface="Calibri Light"/>
              </a:rPr>
              <a:t>Apagado de servidores y estaciones de trabajo en condiciones del entorno y alimentación</a:t>
            </a:r>
          </a:p>
          <a:p>
            <a:pPr>
              <a:lnSpc>
                <a:spcPct val="100000"/>
              </a:lnSpc>
            </a:pPr>
            <a:endParaRPr sz="1300" dirty="0"/>
          </a:p>
        </p:txBody>
      </p:sp>
      <p:sp>
        <p:nvSpPr>
          <p:cNvPr id="44" name="TextShape 14"/>
          <p:cNvSpPr txBox="1"/>
          <p:nvPr/>
        </p:nvSpPr>
        <p:spPr>
          <a:xfrm>
            <a:off x="697490" y="7582091"/>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Características: </a:t>
            </a:r>
          </a:p>
          <a:p>
            <a:pPr>
              <a:lnSpc>
                <a:spcPct val="100000"/>
              </a:lnSpc>
            </a:pP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sz="1300" dirty="0"/>
          </a:p>
        </p:txBody>
      </p:sp>
      <p:sp>
        <p:nvSpPr>
          <p:cNvPr id="45" name="TextShape 14"/>
          <p:cNvSpPr txBox="1"/>
          <p:nvPr/>
        </p:nvSpPr>
        <p:spPr>
          <a:xfrm>
            <a:off x="3168350" y="7540931"/>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 </a:t>
            </a:r>
          </a:p>
          <a:p>
            <a:pPr>
              <a:lnSpc>
                <a:spcPct val="100000"/>
              </a:lnSpc>
            </a:pP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sz="1300" dirty="0"/>
          </a:p>
        </p:txBody>
      </p:sp>
    </p:spTree>
    <p:extLst>
      <p:ext uri="{BB962C8B-B14F-4D97-AF65-F5344CB8AC3E}">
        <p14:creationId xmlns:p14="http://schemas.microsoft.com/office/powerpoint/2010/main" val="808372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3838452" y="873774"/>
            <a:ext cx="723415" cy="578748"/>
          </a:xfrm>
          <a:prstGeom prst="rect">
            <a:avLst/>
          </a:prstGeom>
          <a:noFill/>
          <a:ln w="36000">
            <a:solidFill>
              <a:srgbClr val="C5000B"/>
            </a:solidFill>
            <a:round/>
          </a:ln>
        </p:spPr>
      </p:sp>
      <p:sp>
        <p:nvSpPr>
          <p:cNvPr id="43" name="TextShape 14"/>
          <p:cNvSpPr txBox="1"/>
          <p:nvPr/>
        </p:nvSpPr>
        <p:spPr>
          <a:xfrm>
            <a:off x="1336459" y="4062005"/>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Diseñado para Centros de Datos mayores a 500 m2.</a:t>
            </a:r>
            <a:endParaRPr sz="1300" dirty="0"/>
          </a:p>
        </p:txBody>
      </p:sp>
      <p:sp>
        <p:nvSpPr>
          <p:cNvPr id="31" name="TextShape 19"/>
          <p:cNvSpPr txBox="1"/>
          <p:nvPr/>
        </p:nvSpPr>
        <p:spPr>
          <a:xfrm>
            <a:off x="2558077" y="1478436"/>
            <a:ext cx="749999"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NForm</a:t>
            </a:r>
            <a:endParaRPr dirty="0"/>
          </a:p>
        </p:txBody>
      </p:sp>
      <p:sp>
        <p:nvSpPr>
          <p:cNvPr id="32" name="Rectángulo 31"/>
          <p:cNvSpPr/>
          <p:nvPr/>
        </p:nvSpPr>
        <p:spPr>
          <a:xfrm>
            <a:off x="2649323" y="154897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3" name="TextShape 19"/>
          <p:cNvSpPr txBox="1"/>
          <p:nvPr/>
        </p:nvSpPr>
        <p:spPr>
          <a:xfrm>
            <a:off x="3324088" y="1486456"/>
            <a:ext cx="935092"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Liebert</a:t>
            </a:r>
            <a:r>
              <a:rPr lang="es-MX" sz="1200" dirty="0" smtClean="0">
                <a:solidFill>
                  <a:srgbClr val="000000"/>
                </a:solidFill>
                <a:latin typeface="Calibri Light"/>
              </a:rPr>
              <a:t> </a:t>
            </a:r>
            <a:r>
              <a:rPr lang="es-MX" sz="1200" dirty="0" err="1" smtClean="0">
                <a:solidFill>
                  <a:srgbClr val="000000"/>
                </a:solidFill>
                <a:latin typeface="Calibri Light"/>
              </a:rPr>
              <a:t>Site</a:t>
            </a:r>
            <a:r>
              <a:rPr lang="es-MX" sz="1200" dirty="0" smtClean="0">
                <a:solidFill>
                  <a:srgbClr val="000000"/>
                </a:solidFill>
                <a:latin typeface="Calibri Light"/>
              </a:rPr>
              <a:t> </a:t>
            </a:r>
            <a:r>
              <a:rPr lang="es-MX" sz="1200" dirty="0" err="1" smtClean="0">
                <a:solidFill>
                  <a:srgbClr val="000000"/>
                </a:solidFill>
                <a:latin typeface="Calibri Light"/>
              </a:rPr>
              <a:t>Scanweb</a:t>
            </a:r>
            <a:endParaRPr dirty="0"/>
          </a:p>
        </p:txBody>
      </p:sp>
      <p:sp>
        <p:nvSpPr>
          <p:cNvPr id="34" name="Rectángulo 33"/>
          <p:cNvSpPr/>
          <p:nvPr/>
        </p:nvSpPr>
        <p:spPr>
          <a:xfrm>
            <a:off x="3607839"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5" name="TextShape 19"/>
          <p:cNvSpPr txBox="1"/>
          <p:nvPr/>
        </p:nvSpPr>
        <p:spPr>
          <a:xfrm>
            <a:off x="4270572" y="1482444"/>
            <a:ext cx="651094"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Trellis</a:t>
            </a:r>
            <a:endParaRPr dirty="0"/>
          </a:p>
        </p:txBody>
      </p:sp>
      <p:sp>
        <p:nvSpPr>
          <p:cNvPr id="36" name="Rectángulo 35"/>
          <p:cNvSpPr/>
          <p:nvPr/>
        </p:nvSpPr>
        <p:spPr>
          <a:xfrm>
            <a:off x="4337752"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8" name="CustomShape 30"/>
          <p:cNvSpPr/>
          <p:nvPr/>
        </p:nvSpPr>
        <p:spPr>
          <a:xfrm>
            <a:off x="3328097" y="1458952"/>
            <a:ext cx="942475" cy="752270"/>
          </a:xfrm>
          <a:prstGeom prst="rect">
            <a:avLst/>
          </a:prstGeom>
          <a:noFill/>
          <a:ln w="36000">
            <a:solidFill>
              <a:srgbClr val="C5000B"/>
            </a:solidFill>
            <a:round/>
          </a:ln>
        </p:spPr>
      </p:sp>
      <p:sp>
        <p:nvSpPr>
          <p:cNvPr id="27" name="Rectángulo 26"/>
          <p:cNvSpPr/>
          <p:nvPr/>
        </p:nvSpPr>
        <p:spPr>
          <a:xfrm>
            <a:off x="689471" y="4089774"/>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28" name="TextShape 14"/>
          <p:cNvSpPr txBox="1"/>
          <p:nvPr/>
        </p:nvSpPr>
        <p:spPr>
          <a:xfrm>
            <a:off x="1346689" y="4570194"/>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Brinda monitoreo y control en tiempo real centralizado.</a:t>
            </a:r>
            <a:endParaRPr sz="1300" dirty="0"/>
          </a:p>
        </p:txBody>
      </p:sp>
      <p:sp>
        <p:nvSpPr>
          <p:cNvPr id="29" name="Rectángulo 28"/>
          <p:cNvSpPr/>
          <p:nvPr/>
        </p:nvSpPr>
        <p:spPr>
          <a:xfrm>
            <a:off x="697490" y="4615154"/>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7" name="TextShape 14"/>
          <p:cNvSpPr txBox="1"/>
          <p:nvPr/>
        </p:nvSpPr>
        <p:spPr>
          <a:xfrm>
            <a:off x="1354708" y="5143686"/>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Permite la administración de alarmas/eventos.</a:t>
            </a:r>
            <a:endParaRPr sz="1300" dirty="0"/>
          </a:p>
        </p:txBody>
      </p:sp>
      <p:sp>
        <p:nvSpPr>
          <p:cNvPr id="39" name="Rectángulo 38"/>
          <p:cNvSpPr/>
          <p:nvPr/>
        </p:nvSpPr>
        <p:spPr>
          <a:xfrm>
            <a:off x="681445" y="516458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TextShape 18"/>
          <p:cNvSpPr txBox="1"/>
          <p:nvPr/>
        </p:nvSpPr>
        <p:spPr>
          <a:xfrm>
            <a:off x="4414212" y="3826371"/>
            <a:ext cx="1498511"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1" name="TextShape 14"/>
          <p:cNvSpPr txBox="1"/>
          <p:nvPr/>
        </p:nvSpPr>
        <p:spPr>
          <a:xfrm>
            <a:off x="222612" y="2248655"/>
            <a:ext cx="6433372" cy="1445463"/>
          </a:xfrm>
          <a:prstGeom prst="rect">
            <a:avLst/>
          </a:prstGeom>
          <a:ln>
            <a:solidFill>
              <a:schemeClr val="bg1">
                <a:lumMod val="65000"/>
              </a:schemeClr>
            </a:solidFill>
          </a:ln>
        </p:spPr>
        <p:txBody>
          <a:bodyPr anchor="b"/>
          <a:lstStyle/>
          <a:p>
            <a:pPr>
              <a:lnSpc>
                <a:spcPct val="100000"/>
              </a:lnSpc>
            </a:pPr>
            <a:r>
              <a:rPr lang="es-MX" sz="1300" dirty="0" err="1" smtClean="0">
                <a:solidFill>
                  <a:srgbClr val="000000"/>
                </a:solidFill>
                <a:latin typeface="Calibri Light"/>
              </a:rPr>
              <a:t>Liebert</a:t>
            </a:r>
            <a:r>
              <a:rPr lang="es-MX" sz="1300" dirty="0" smtClean="0">
                <a:solidFill>
                  <a:srgbClr val="000000"/>
                </a:solidFill>
                <a:latin typeface="Calibri Light"/>
              </a:rPr>
              <a:t> </a:t>
            </a:r>
            <a:r>
              <a:rPr lang="es-MX" sz="1300" dirty="0" err="1" smtClean="0">
                <a:solidFill>
                  <a:srgbClr val="000000"/>
                </a:solidFill>
                <a:latin typeface="Calibri Light"/>
              </a:rPr>
              <a:t>Site</a:t>
            </a:r>
            <a:r>
              <a:rPr lang="es-MX" sz="1300" dirty="0" smtClean="0">
                <a:solidFill>
                  <a:srgbClr val="000000"/>
                </a:solidFill>
                <a:latin typeface="Calibri Light"/>
              </a:rPr>
              <a:t> </a:t>
            </a:r>
            <a:r>
              <a:rPr lang="es-MX" sz="1300" dirty="0" err="1" smtClean="0">
                <a:solidFill>
                  <a:srgbClr val="000000"/>
                </a:solidFill>
                <a:latin typeface="Calibri Light"/>
              </a:rPr>
              <a:t>Scanweb</a:t>
            </a:r>
            <a:r>
              <a:rPr lang="es-MX" sz="1300" dirty="0" smtClean="0">
                <a:solidFill>
                  <a:srgbClr val="000000"/>
                </a:solidFill>
                <a:latin typeface="Calibri Light"/>
              </a:rPr>
              <a:t> ideal para:</a:t>
            </a:r>
          </a:p>
          <a:p>
            <a:pPr marL="285750" indent="-285750">
              <a:lnSpc>
                <a:spcPct val="100000"/>
              </a:lnSpc>
              <a:buFontTx/>
              <a:buChar char="-"/>
            </a:pPr>
            <a:r>
              <a:rPr lang="es-MX" sz="1300" dirty="0" smtClean="0">
                <a:solidFill>
                  <a:srgbClr val="000000"/>
                </a:solidFill>
                <a:latin typeface="Calibri Light"/>
              </a:rPr>
              <a:t>Centros de datos</a:t>
            </a:r>
          </a:p>
          <a:p>
            <a:pPr marL="285750" indent="-285750">
              <a:lnSpc>
                <a:spcPct val="100000"/>
              </a:lnSpc>
              <a:buFontTx/>
              <a:buChar char="-"/>
            </a:pPr>
            <a:r>
              <a:rPr lang="es-MX" sz="1300" dirty="0" smtClean="0">
                <a:solidFill>
                  <a:srgbClr val="000000"/>
                </a:solidFill>
                <a:latin typeface="Calibri Light"/>
              </a:rPr>
              <a:t>Centros de telecomunicaciones</a:t>
            </a:r>
          </a:p>
          <a:p>
            <a:pPr marL="285750" indent="-285750">
              <a:lnSpc>
                <a:spcPct val="100000"/>
              </a:lnSpc>
              <a:buFontTx/>
              <a:buChar char="-"/>
            </a:pPr>
            <a:r>
              <a:rPr lang="es-MX" sz="1300" dirty="0" smtClean="0">
                <a:solidFill>
                  <a:srgbClr val="000000"/>
                </a:solidFill>
                <a:latin typeface="Calibri Light"/>
              </a:rPr>
              <a:t>Instalaciones de control de procesos industriales</a:t>
            </a:r>
          </a:p>
          <a:p>
            <a:pPr marL="285750" indent="-285750">
              <a:lnSpc>
                <a:spcPct val="100000"/>
              </a:lnSpc>
              <a:buFontTx/>
              <a:buChar char="-"/>
            </a:pPr>
            <a:r>
              <a:rPr lang="es-MX" sz="1300" dirty="0" smtClean="0">
                <a:solidFill>
                  <a:srgbClr val="000000"/>
                </a:solidFill>
                <a:latin typeface="Calibri Light"/>
              </a:rPr>
              <a:t>Instalaciones remotas</a:t>
            </a:r>
          </a:p>
          <a:p>
            <a:pPr marL="285750" indent="-285750">
              <a:lnSpc>
                <a:spcPct val="100000"/>
              </a:lnSpc>
              <a:buFontTx/>
              <a:buChar char="-"/>
            </a:pPr>
            <a:r>
              <a:rPr lang="es-MX" sz="1300" dirty="0" smtClean="0">
                <a:solidFill>
                  <a:srgbClr val="000000"/>
                </a:solidFill>
                <a:latin typeface="Calibri Light"/>
              </a:rPr>
              <a:t>Corporaciones con sitios múltiples</a:t>
            </a:r>
          </a:p>
          <a:p>
            <a:pPr>
              <a:lnSpc>
                <a:spcPct val="100000"/>
              </a:lnSpc>
            </a:pPr>
            <a:endParaRPr sz="1300" dirty="0"/>
          </a:p>
        </p:txBody>
      </p:sp>
      <p:sp>
        <p:nvSpPr>
          <p:cNvPr id="42" name="TextShape 18"/>
          <p:cNvSpPr txBox="1"/>
          <p:nvPr/>
        </p:nvSpPr>
        <p:spPr>
          <a:xfrm>
            <a:off x="1669839" y="5963983"/>
            <a:ext cx="3024395"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del ciclo de Energía y Continuidad del Negocio</a:t>
            </a: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Tree>
    <p:extLst>
      <p:ext uri="{BB962C8B-B14F-4D97-AF65-F5344CB8AC3E}">
        <p14:creationId xmlns:p14="http://schemas.microsoft.com/office/powerpoint/2010/main" val="11150865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TextShape 25"/>
          <p:cNvSpPr txBox="1"/>
          <p:nvPr/>
        </p:nvSpPr>
        <p:spPr>
          <a:xfrm>
            <a:off x="54000" y="1544178"/>
            <a:ext cx="6444000" cy="1287314"/>
          </a:xfrm>
          <a:prstGeom prst="rect">
            <a:avLst/>
          </a:prstGeom>
          <a:ln>
            <a:solidFill>
              <a:schemeClr val="tx1"/>
            </a:solidFill>
          </a:ln>
        </p:spPr>
        <p:txBody>
          <a:bodyPr anchor="b"/>
          <a:lstStyle/>
          <a:p>
            <a:pPr algn="ctr">
              <a:lnSpc>
                <a:spcPct val="100000"/>
              </a:lnSpc>
            </a:pPr>
            <a:r>
              <a:rPr lang="es-MX" sz="1500" dirty="0" err="1">
                <a:solidFill>
                  <a:srgbClr val="000000"/>
                </a:solidFill>
                <a:latin typeface="Calibri Light"/>
              </a:rPr>
              <a:t>Lorem</a:t>
            </a:r>
            <a:r>
              <a:rPr lang="es-MX" sz="1500" dirty="0">
                <a:solidFill>
                  <a:srgbClr val="000000"/>
                </a:solidFill>
                <a:latin typeface="Calibri Light"/>
              </a:rPr>
              <a:t> </a:t>
            </a:r>
            <a:r>
              <a:rPr lang="es-MX" sz="1500" dirty="0" err="1">
                <a:solidFill>
                  <a:srgbClr val="000000"/>
                </a:solidFill>
                <a:latin typeface="Calibri Light"/>
              </a:rPr>
              <a:t>ipsum</a:t>
            </a:r>
            <a:r>
              <a:rPr lang="es-MX" sz="1500" dirty="0">
                <a:solidFill>
                  <a:srgbClr val="000000"/>
                </a:solidFill>
                <a:latin typeface="Calibri Light"/>
              </a:rPr>
              <a:t> </a:t>
            </a:r>
            <a:r>
              <a:rPr lang="es-MX" sz="1500" dirty="0" err="1">
                <a:solidFill>
                  <a:srgbClr val="000000"/>
                </a:solidFill>
                <a:latin typeface="Calibri Light"/>
              </a:rPr>
              <a:t>lorem</a:t>
            </a:r>
            <a:r>
              <a:rPr lang="es-MX" sz="1500" dirty="0">
                <a:solidFill>
                  <a:srgbClr val="000000"/>
                </a:solidFill>
                <a:latin typeface="Calibri Light"/>
              </a:rPr>
              <a:t> </a:t>
            </a:r>
            <a:r>
              <a:rPr lang="es-MX" sz="1500" dirty="0" err="1">
                <a:solidFill>
                  <a:srgbClr val="000000"/>
                </a:solidFill>
                <a:latin typeface="Calibri Light"/>
              </a:rPr>
              <a:t>ipsum</a:t>
            </a:r>
            <a:r>
              <a:rPr lang="es-MX" sz="1500" dirty="0">
                <a:solidFill>
                  <a:srgbClr val="000000"/>
                </a:solidFill>
                <a:latin typeface="Calibri Light"/>
              </a:rPr>
              <a:t> </a:t>
            </a:r>
            <a:r>
              <a:rPr lang="es-MX" sz="1500" dirty="0" err="1">
                <a:solidFill>
                  <a:srgbClr val="000000"/>
                </a:solidFill>
                <a:latin typeface="Calibri Light"/>
              </a:rPr>
              <a:t>lorem</a:t>
            </a:r>
            <a:r>
              <a:rPr lang="es-MX" sz="1500" dirty="0">
                <a:solidFill>
                  <a:srgbClr val="000000"/>
                </a:solidFill>
                <a:latin typeface="Calibri Light"/>
              </a:rPr>
              <a:t>
</a:t>
            </a:r>
            <a:r>
              <a:rPr lang="es-MX" sz="1500" dirty="0" err="1">
                <a:solidFill>
                  <a:srgbClr val="000000"/>
                </a:solidFill>
                <a:latin typeface="Calibri Light"/>
              </a:rPr>
              <a:t>ipsum</a:t>
            </a:r>
            <a:r>
              <a:rPr lang="es-MX" sz="1500" dirty="0">
                <a:solidFill>
                  <a:srgbClr val="000000"/>
                </a:solidFill>
                <a:latin typeface="Calibri Light"/>
              </a:rPr>
              <a:t> </a:t>
            </a:r>
            <a:r>
              <a:rPr lang="es-MX" sz="1500" dirty="0" err="1">
                <a:solidFill>
                  <a:srgbClr val="000000"/>
                </a:solidFill>
                <a:latin typeface="Calibri Light"/>
              </a:rPr>
              <a:t>lorem</a:t>
            </a:r>
            <a:r>
              <a:rPr lang="es-MX" sz="1500" dirty="0">
                <a:solidFill>
                  <a:srgbClr val="000000"/>
                </a:solidFill>
                <a:latin typeface="Calibri Light"/>
              </a:rPr>
              <a:t> </a:t>
            </a:r>
            <a:r>
              <a:rPr lang="es-MX" sz="1500" dirty="0" err="1">
                <a:solidFill>
                  <a:srgbClr val="000000"/>
                </a:solidFill>
                <a:latin typeface="Calibri Light"/>
              </a:rPr>
              <a:t>ipsum</a:t>
            </a:r>
            <a:r>
              <a:rPr lang="es-MX" sz="1500" dirty="0">
                <a:solidFill>
                  <a:srgbClr val="000000"/>
                </a:solidFill>
                <a:latin typeface="Calibri Light"/>
              </a:rPr>
              <a:t> </a:t>
            </a:r>
            <a:r>
              <a:rPr lang="es-MX" sz="1500" dirty="0" err="1">
                <a:solidFill>
                  <a:srgbClr val="000000"/>
                </a:solidFill>
                <a:latin typeface="Calibri Light"/>
              </a:rPr>
              <a:t>lorem</a:t>
            </a:r>
            <a:r>
              <a:rPr lang="es-MX" sz="1500" dirty="0">
                <a:solidFill>
                  <a:srgbClr val="000000"/>
                </a:solidFill>
                <a:latin typeface="Calibri Light"/>
              </a:rPr>
              <a:t>
</a:t>
            </a:r>
            <a:r>
              <a:rPr lang="es-MX" sz="1500" dirty="0" err="1">
                <a:solidFill>
                  <a:srgbClr val="000000"/>
                </a:solidFill>
                <a:latin typeface="Calibri Light"/>
              </a:rPr>
              <a:t>ipsum</a:t>
            </a:r>
            <a:r>
              <a:rPr lang="es-MX" sz="1500" dirty="0">
                <a:solidFill>
                  <a:srgbClr val="000000"/>
                </a:solidFill>
                <a:latin typeface="Calibri Light"/>
              </a:rPr>
              <a:t> </a:t>
            </a:r>
            <a:r>
              <a:rPr lang="es-MX" sz="1500" dirty="0" err="1">
                <a:solidFill>
                  <a:srgbClr val="000000"/>
                </a:solidFill>
                <a:latin typeface="Calibri Light"/>
              </a:rPr>
              <a:t>ipsum</a:t>
            </a:r>
            <a:r>
              <a:rPr lang="es-MX" sz="1500" dirty="0">
                <a:solidFill>
                  <a:srgbClr val="000000"/>
                </a:solidFill>
                <a:latin typeface="Calibri Light"/>
              </a:rPr>
              <a:t> </a:t>
            </a:r>
            <a:r>
              <a:rPr lang="es-MX" sz="1500" dirty="0" err="1" smtClean="0">
                <a:solidFill>
                  <a:srgbClr val="000000"/>
                </a:solidFill>
                <a:latin typeface="Calibri Light"/>
              </a:rPr>
              <a:t>ipsum</a:t>
            </a:r>
            <a:r>
              <a:rPr lang="es-MX" sz="1500" dirty="0" smtClean="0">
                <a:solidFill>
                  <a:srgbClr val="000000"/>
                </a:solidFill>
                <a:latin typeface="Calibri Light"/>
              </a:rPr>
              <a:t> – Banner de la sección</a:t>
            </a:r>
            <a:endParaRPr dirty="0"/>
          </a:p>
        </p:txBody>
      </p:sp>
      <p:sp>
        <p:nvSpPr>
          <p:cNvPr id="119" name="TextShape 29"/>
          <p:cNvSpPr txBox="1"/>
          <p:nvPr/>
        </p:nvSpPr>
        <p:spPr>
          <a:xfrm>
            <a:off x="2519809" y="2986572"/>
            <a:ext cx="1800000" cy="288000"/>
          </a:xfrm>
          <a:prstGeom prst="rect">
            <a:avLst/>
          </a:prstGeom>
        </p:spPr>
        <p:txBody>
          <a:bodyPr anchor="b"/>
          <a:lstStyle/>
          <a:p>
            <a:pPr>
              <a:lnSpc>
                <a:spcPct val="100000"/>
              </a:lnSpc>
            </a:pPr>
            <a:r>
              <a:rPr lang="es-MX" sz="1500">
                <a:solidFill>
                  <a:srgbClr val="000000"/>
                </a:solidFill>
                <a:latin typeface="Calibri Light"/>
              </a:rPr>
              <a:t>Nuestro Equipo</a:t>
            </a:r>
            <a:endParaRPr/>
          </a:p>
        </p:txBody>
      </p:sp>
      <p:sp>
        <p:nvSpPr>
          <p:cNvPr id="120" name="TextShape 30"/>
          <p:cNvSpPr txBox="1"/>
          <p:nvPr/>
        </p:nvSpPr>
        <p:spPr>
          <a:xfrm>
            <a:off x="648000" y="3611080"/>
            <a:ext cx="1080000" cy="720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Fotografía 1</a:t>
            </a:r>
            <a:endParaRPr dirty="0"/>
          </a:p>
        </p:txBody>
      </p:sp>
      <p:sp>
        <p:nvSpPr>
          <p:cNvPr id="121" name="TextShape 31"/>
          <p:cNvSpPr txBox="1"/>
          <p:nvPr/>
        </p:nvSpPr>
        <p:spPr>
          <a:xfrm>
            <a:off x="1944000" y="3611080"/>
            <a:ext cx="108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Fotografía 2</a:t>
            </a:r>
            <a:endParaRPr/>
          </a:p>
        </p:txBody>
      </p:sp>
      <p:sp>
        <p:nvSpPr>
          <p:cNvPr id="122" name="TextShape 32"/>
          <p:cNvSpPr txBox="1"/>
          <p:nvPr/>
        </p:nvSpPr>
        <p:spPr>
          <a:xfrm>
            <a:off x="3276000" y="3611080"/>
            <a:ext cx="108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Fotografía 3</a:t>
            </a:r>
            <a:endParaRPr/>
          </a:p>
        </p:txBody>
      </p:sp>
      <p:sp>
        <p:nvSpPr>
          <p:cNvPr id="123" name="TextShape 33"/>
          <p:cNvSpPr txBox="1"/>
          <p:nvPr/>
        </p:nvSpPr>
        <p:spPr>
          <a:xfrm>
            <a:off x="4608000" y="3611080"/>
            <a:ext cx="108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Fotografía 4</a:t>
            </a:r>
            <a:endParaRPr/>
          </a:p>
        </p:txBody>
      </p:sp>
      <p:sp>
        <p:nvSpPr>
          <p:cNvPr id="124" name="TextShape 34"/>
          <p:cNvSpPr txBox="1"/>
          <p:nvPr/>
        </p:nvSpPr>
        <p:spPr>
          <a:xfrm>
            <a:off x="648000" y="4511080"/>
            <a:ext cx="1080000" cy="720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Fotografía </a:t>
            </a:r>
            <a:r>
              <a:rPr lang="es-MX" sz="1500" dirty="0" smtClean="0">
                <a:solidFill>
                  <a:srgbClr val="000000"/>
                </a:solidFill>
                <a:latin typeface="Calibri Light"/>
              </a:rPr>
              <a:t>5</a:t>
            </a:r>
            <a:endParaRPr dirty="0"/>
          </a:p>
        </p:txBody>
      </p:sp>
      <p:sp>
        <p:nvSpPr>
          <p:cNvPr id="125" name="TextShape 35"/>
          <p:cNvSpPr txBox="1"/>
          <p:nvPr/>
        </p:nvSpPr>
        <p:spPr>
          <a:xfrm>
            <a:off x="1944000" y="4511080"/>
            <a:ext cx="1080000" cy="720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Fotografía </a:t>
            </a:r>
            <a:r>
              <a:rPr lang="es-MX" sz="1500" dirty="0" smtClean="0">
                <a:solidFill>
                  <a:srgbClr val="000000"/>
                </a:solidFill>
                <a:latin typeface="Calibri Light"/>
              </a:rPr>
              <a:t>6</a:t>
            </a:r>
            <a:endParaRPr dirty="0"/>
          </a:p>
        </p:txBody>
      </p:sp>
      <p:sp>
        <p:nvSpPr>
          <p:cNvPr id="126" name="TextShape 36"/>
          <p:cNvSpPr txBox="1"/>
          <p:nvPr/>
        </p:nvSpPr>
        <p:spPr>
          <a:xfrm>
            <a:off x="3276000" y="4511080"/>
            <a:ext cx="1080000" cy="720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Fotografía </a:t>
            </a:r>
            <a:r>
              <a:rPr lang="es-MX" sz="1500" dirty="0" smtClean="0">
                <a:solidFill>
                  <a:srgbClr val="000000"/>
                </a:solidFill>
                <a:latin typeface="Calibri Light"/>
              </a:rPr>
              <a:t>7</a:t>
            </a:r>
            <a:endParaRPr dirty="0"/>
          </a:p>
        </p:txBody>
      </p:sp>
      <p:sp>
        <p:nvSpPr>
          <p:cNvPr id="127" name="TextShape 37"/>
          <p:cNvSpPr txBox="1"/>
          <p:nvPr/>
        </p:nvSpPr>
        <p:spPr>
          <a:xfrm>
            <a:off x="4608000" y="4511080"/>
            <a:ext cx="1080000" cy="720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Fotografía </a:t>
            </a:r>
            <a:r>
              <a:rPr lang="es-MX" sz="1500" dirty="0" smtClean="0">
                <a:solidFill>
                  <a:srgbClr val="000000"/>
                </a:solidFill>
                <a:latin typeface="Calibri Light"/>
              </a:rPr>
              <a:t>8</a:t>
            </a:r>
            <a:endParaRPr dirty="0"/>
          </a:p>
        </p:txBody>
      </p:sp>
      <p:sp>
        <p:nvSpPr>
          <p:cNvPr id="128" name="TextShape 38"/>
          <p:cNvSpPr txBox="1"/>
          <p:nvPr/>
        </p:nvSpPr>
        <p:spPr>
          <a:xfrm>
            <a:off x="216000" y="6084000"/>
            <a:ext cx="6444000" cy="1044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Ubicación de Mapa en Google Maps</a:t>
            </a:r>
            <a:endParaRPr/>
          </a:p>
        </p:txBody>
      </p:sp>
      <p:sp>
        <p:nvSpPr>
          <p:cNvPr id="129" name="CustomShape 39"/>
          <p:cNvSpPr/>
          <p:nvPr/>
        </p:nvSpPr>
        <p:spPr>
          <a:xfrm>
            <a:off x="720000" y="4259080"/>
            <a:ext cx="288000" cy="288000"/>
          </a:xfrm>
          <a:prstGeom prst="ellipse">
            <a:avLst/>
          </a:prstGeom>
          <a:solidFill>
            <a:srgbClr val="729FCF"/>
          </a:solidFill>
          <a:ln>
            <a:solidFill>
              <a:srgbClr val="3465A4"/>
            </a:solidFill>
          </a:ln>
        </p:spPr>
      </p:sp>
      <p:sp>
        <p:nvSpPr>
          <p:cNvPr id="130" name="CustomShape 40"/>
          <p:cNvSpPr/>
          <p:nvPr/>
        </p:nvSpPr>
        <p:spPr>
          <a:xfrm>
            <a:off x="1044360" y="4259440"/>
            <a:ext cx="288000" cy="288000"/>
          </a:xfrm>
          <a:prstGeom prst="ellipse">
            <a:avLst/>
          </a:prstGeom>
          <a:solidFill>
            <a:srgbClr val="729FCF"/>
          </a:solidFill>
          <a:ln>
            <a:solidFill>
              <a:srgbClr val="3465A4"/>
            </a:solidFill>
          </a:ln>
        </p:spPr>
      </p:sp>
      <p:sp>
        <p:nvSpPr>
          <p:cNvPr id="131" name="CustomShape 41"/>
          <p:cNvSpPr/>
          <p:nvPr/>
        </p:nvSpPr>
        <p:spPr>
          <a:xfrm>
            <a:off x="1404720" y="4259800"/>
            <a:ext cx="288000" cy="288000"/>
          </a:xfrm>
          <a:prstGeom prst="ellipse">
            <a:avLst/>
          </a:prstGeom>
          <a:solidFill>
            <a:srgbClr val="729FCF"/>
          </a:solidFill>
          <a:ln>
            <a:solidFill>
              <a:srgbClr val="3465A4"/>
            </a:solidFill>
          </a:ln>
        </p:spPr>
      </p:sp>
      <p:sp>
        <p:nvSpPr>
          <p:cNvPr id="132" name="CustomShape 42"/>
          <p:cNvSpPr/>
          <p:nvPr/>
        </p:nvSpPr>
        <p:spPr>
          <a:xfrm>
            <a:off x="1980360" y="4259440"/>
            <a:ext cx="288000" cy="288000"/>
          </a:xfrm>
          <a:prstGeom prst="ellipse">
            <a:avLst/>
          </a:prstGeom>
          <a:solidFill>
            <a:srgbClr val="729FCF"/>
          </a:solidFill>
          <a:ln>
            <a:solidFill>
              <a:srgbClr val="3465A4"/>
            </a:solidFill>
          </a:ln>
        </p:spPr>
      </p:sp>
      <p:sp>
        <p:nvSpPr>
          <p:cNvPr id="133" name="CustomShape 43"/>
          <p:cNvSpPr/>
          <p:nvPr/>
        </p:nvSpPr>
        <p:spPr>
          <a:xfrm>
            <a:off x="2304720" y="4259800"/>
            <a:ext cx="288000" cy="288000"/>
          </a:xfrm>
          <a:prstGeom prst="ellipse">
            <a:avLst/>
          </a:prstGeom>
          <a:solidFill>
            <a:srgbClr val="729FCF"/>
          </a:solidFill>
          <a:ln>
            <a:solidFill>
              <a:srgbClr val="3465A4"/>
            </a:solidFill>
          </a:ln>
        </p:spPr>
      </p:sp>
      <p:sp>
        <p:nvSpPr>
          <p:cNvPr id="134" name="CustomShape 44"/>
          <p:cNvSpPr/>
          <p:nvPr/>
        </p:nvSpPr>
        <p:spPr>
          <a:xfrm>
            <a:off x="2665080" y="4260160"/>
            <a:ext cx="288000" cy="288000"/>
          </a:xfrm>
          <a:prstGeom prst="ellipse">
            <a:avLst/>
          </a:prstGeom>
          <a:solidFill>
            <a:srgbClr val="729FCF"/>
          </a:solidFill>
          <a:ln>
            <a:solidFill>
              <a:srgbClr val="3465A4"/>
            </a:solidFill>
          </a:ln>
        </p:spPr>
      </p:sp>
      <p:sp>
        <p:nvSpPr>
          <p:cNvPr id="135" name="CustomShape 45"/>
          <p:cNvSpPr/>
          <p:nvPr/>
        </p:nvSpPr>
        <p:spPr>
          <a:xfrm>
            <a:off x="3312720" y="4259800"/>
            <a:ext cx="288000" cy="288000"/>
          </a:xfrm>
          <a:prstGeom prst="ellipse">
            <a:avLst/>
          </a:prstGeom>
          <a:solidFill>
            <a:srgbClr val="729FCF"/>
          </a:solidFill>
          <a:ln>
            <a:solidFill>
              <a:srgbClr val="3465A4"/>
            </a:solidFill>
          </a:ln>
        </p:spPr>
      </p:sp>
      <p:sp>
        <p:nvSpPr>
          <p:cNvPr id="136" name="CustomShape 46"/>
          <p:cNvSpPr/>
          <p:nvPr/>
        </p:nvSpPr>
        <p:spPr>
          <a:xfrm>
            <a:off x="3637080" y="4260160"/>
            <a:ext cx="288000" cy="288000"/>
          </a:xfrm>
          <a:prstGeom prst="ellipse">
            <a:avLst/>
          </a:prstGeom>
          <a:solidFill>
            <a:srgbClr val="729FCF"/>
          </a:solidFill>
          <a:ln>
            <a:solidFill>
              <a:srgbClr val="3465A4"/>
            </a:solidFill>
          </a:ln>
        </p:spPr>
      </p:sp>
      <p:sp>
        <p:nvSpPr>
          <p:cNvPr id="137" name="CustomShape 47"/>
          <p:cNvSpPr/>
          <p:nvPr/>
        </p:nvSpPr>
        <p:spPr>
          <a:xfrm>
            <a:off x="3997440" y="4260520"/>
            <a:ext cx="288000" cy="288000"/>
          </a:xfrm>
          <a:prstGeom prst="ellipse">
            <a:avLst/>
          </a:prstGeom>
          <a:solidFill>
            <a:srgbClr val="729FCF"/>
          </a:solidFill>
          <a:ln>
            <a:solidFill>
              <a:srgbClr val="3465A4"/>
            </a:solidFill>
          </a:ln>
        </p:spPr>
      </p:sp>
      <p:sp>
        <p:nvSpPr>
          <p:cNvPr id="138" name="CustomShape 48"/>
          <p:cNvSpPr/>
          <p:nvPr/>
        </p:nvSpPr>
        <p:spPr>
          <a:xfrm>
            <a:off x="4645080" y="4260160"/>
            <a:ext cx="288000" cy="288000"/>
          </a:xfrm>
          <a:prstGeom prst="ellipse">
            <a:avLst/>
          </a:prstGeom>
          <a:solidFill>
            <a:srgbClr val="729FCF"/>
          </a:solidFill>
          <a:ln>
            <a:solidFill>
              <a:srgbClr val="3465A4"/>
            </a:solidFill>
          </a:ln>
        </p:spPr>
      </p:sp>
      <p:sp>
        <p:nvSpPr>
          <p:cNvPr id="139" name="CustomShape 49"/>
          <p:cNvSpPr/>
          <p:nvPr/>
        </p:nvSpPr>
        <p:spPr>
          <a:xfrm>
            <a:off x="4969440" y="4260520"/>
            <a:ext cx="288000" cy="288000"/>
          </a:xfrm>
          <a:prstGeom prst="ellipse">
            <a:avLst/>
          </a:prstGeom>
          <a:solidFill>
            <a:srgbClr val="729FCF"/>
          </a:solidFill>
          <a:ln>
            <a:solidFill>
              <a:srgbClr val="3465A4"/>
            </a:solidFill>
          </a:ln>
        </p:spPr>
      </p:sp>
      <p:sp>
        <p:nvSpPr>
          <p:cNvPr id="140" name="CustomShape 50"/>
          <p:cNvSpPr/>
          <p:nvPr/>
        </p:nvSpPr>
        <p:spPr>
          <a:xfrm>
            <a:off x="5329800" y="4260880"/>
            <a:ext cx="288000" cy="288000"/>
          </a:xfrm>
          <a:prstGeom prst="ellipse">
            <a:avLst/>
          </a:prstGeom>
          <a:solidFill>
            <a:srgbClr val="729FCF"/>
          </a:solidFill>
          <a:ln>
            <a:solidFill>
              <a:srgbClr val="3465A4"/>
            </a:solidFill>
          </a:ln>
        </p:spPr>
      </p:sp>
      <p:sp>
        <p:nvSpPr>
          <p:cNvPr id="141" name="CustomShape 51"/>
          <p:cNvSpPr/>
          <p:nvPr/>
        </p:nvSpPr>
        <p:spPr>
          <a:xfrm>
            <a:off x="720360" y="5159440"/>
            <a:ext cx="288000" cy="288000"/>
          </a:xfrm>
          <a:prstGeom prst="ellipse">
            <a:avLst/>
          </a:prstGeom>
          <a:solidFill>
            <a:srgbClr val="729FCF"/>
          </a:solidFill>
          <a:ln>
            <a:solidFill>
              <a:srgbClr val="3465A4"/>
            </a:solidFill>
          </a:ln>
        </p:spPr>
      </p:sp>
      <p:sp>
        <p:nvSpPr>
          <p:cNvPr id="142" name="CustomShape 52"/>
          <p:cNvSpPr/>
          <p:nvPr/>
        </p:nvSpPr>
        <p:spPr>
          <a:xfrm>
            <a:off x="1044720" y="5159800"/>
            <a:ext cx="288000" cy="288000"/>
          </a:xfrm>
          <a:prstGeom prst="ellipse">
            <a:avLst/>
          </a:prstGeom>
          <a:solidFill>
            <a:srgbClr val="729FCF"/>
          </a:solidFill>
          <a:ln>
            <a:solidFill>
              <a:srgbClr val="3465A4"/>
            </a:solidFill>
          </a:ln>
        </p:spPr>
      </p:sp>
      <p:sp>
        <p:nvSpPr>
          <p:cNvPr id="143" name="CustomShape 53"/>
          <p:cNvSpPr/>
          <p:nvPr/>
        </p:nvSpPr>
        <p:spPr>
          <a:xfrm>
            <a:off x="1405080" y="5160160"/>
            <a:ext cx="288000" cy="288000"/>
          </a:xfrm>
          <a:prstGeom prst="ellipse">
            <a:avLst/>
          </a:prstGeom>
          <a:solidFill>
            <a:srgbClr val="729FCF"/>
          </a:solidFill>
          <a:ln>
            <a:solidFill>
              <a:srgbClr val="3465A4"/>
            </a:solidFill>
          </a:ln>
        </p:spPr>
      </p:sp>
      <p:sp>
        <p:nvSpPr>
          <p:cNvPr id="144" name="CustomShape 54"/>
          <p:cNvSpPr/>
          <p:nvPr/>
        </p:nvSpPr>
        <p:spPr>
          <a:xfrm>
            <a:off x="1980720" y="5159800"/>
            <a:ext cx="288000" cy="288000"/>
          </a:xfrm>
          <a:prstGeom prst="ellipse">
            <a:avLst/>
          </a:prstGeom>
          <a:solidFill>
            <a:srgbClr val="729FCF"/>
          </a:solidFill>
          <a:ln>
            <a:solidFill>
              <a:srgbClr val="3465A4"/>
            </a:solidFill>
          </a:ln>
        </p:spPr>
      </p:sp>
      <p:sp>
        <p:nvSpPr>
          <p:cNvPr id="145" name="CustomShape 55"/>
          <p:cNvSpPr/>
          <p:nvPr/>
        </p:nvSpPr>
        <p:spPr>
          <a:xfrm>
            <a:off x="2305080" y="5160160"/>
            <a:ext cx="288000" cy="288000"/>
          </a:xfrm>
          <a:prstGeom prst="ellipse">
            <a:avLst/>
          </a:prstGeom>
          <a:solidFill>
            <a:srgbClr val="729FCF"/>
          </a:solidFill>
          <a:ln>
            <a:solidFill>
              <a:srgbClr val="3465A4"/>
            </a:solidFill>
          </a:ln>
        </p:spPr>
      </p:sp>
      <p:sp>
        <p:nvSpPr>
          <p:cNvPr id="146" name="CustomShape 56"/>
          <p:cNvSpPr/>
          <p:nvPr/>
        </p:nvSpPr>
        <p:spPr>
          <a:xfrm>
            <a:off x="2665440" y="5160520"/>
            <a:ext cx="288000" cy="288000"/>
          </a:xfrm>
          <a:prstGeom prst="ellipse">
            <a:avLst/>
          </a:prstGeom>
          <a:solidFill>
            <a:srgbClr val="729FCF"/>
          </a:solidFill>
          <a:ln>
            <a:solidFill>
              <a:srgbClr val="3465A4"/>
            </a:solidFill>
          </a:ln>
        </p:spPr>
      </p:sp>
      <p:sp>
        <p:nvSpPr>
          <p:cNvPr id="147" name="CustomShape 57"/>
          <p:cNvSpPr/>
          <p:nvPr/>
        </p:nvSpPr>
        <p:spPr>
          <a:xfrm>
            <a:off x="3313080" y="5160160"/>
            <a:ext cx="288000" cy="288000"/>
          </a:xfrm>
          <a:prstGeom prst="ellipse">
            <a:avLst/>
          </a:prstGeom>
          <a:solidFill>
            <a:srgbClr val="729FCF"/>
          </a:solidFill>
          <a:ln>
            <a:solidFill>
              <a:srgbClr val="3465A4"/>
            </a:solidFill>
          </a:ln>
        </p:spPr>
      </p:sp>
      <p:sp>
        <p:nvSpPr>
          <p:cNvPr id="148" name="CustomShape 58"/>
          <p:cNvSpPr/>
          <p:nvPr/>
        </p:nvSpPr>
        <p:spPr>
          <a:xfrm>
            <a:off x="3637440" y="5160520"/>
            <a:ext cx="288000" cy="288000"/>
          </a:xfrm>
          <a:prstGeom prst="ellipse">
            <a:avLst/>
          </a:prstGeom>
          <a:solidFill>
            <a:srgbClr val="729FCF"/>
          </a:solidFill>
          <a:ln>
            <a:solidFill>
              <a:srgbClr val="3465A4"/>
            </a:solidFill>
          </a:ln>
        </p:spPr>
      </p:sp>
      <p:sp>
        <p:nvSpPr>
          <p:cNvPr id="149" name="CustomShape 59"/>
          <p:cNvSpPr/>
          <p:nvPr/>
        </p:nvSpPr>
        <p:spPr>
          <a:xfrm>
            <a:off x="3997800" y="5160880"/>
            <a:ext cx="288000" cy="288000"/>
          </a:xfrm>
          <a:prstGeom prst="ellipse">
            <a:avLst/>
          </a:prstGeom>
          <a:solidFill>
            <a:srgbClr val="729FCF"/>
          </a:solidFill>
          <a:ln>
            <a:solidFill>
              <a:srgbClr val="3465A4"/>
            </a:solidFill>
          </a:ln>
        </p:spPr>
      </p:sp>
      <p:sp>
        <p:nvSpPr>
          <p:cNvPr id="150" name="CustomShape 60"/>
          <p:cNvSpPr/>
          <p:nvPr/>
        </p:nvSpPr>
        <p:spPr>
          <a:xfrm>
            <a:off x="4645440" y="5160520"/>
            <a:ext cx="288000" cy="288000"/>
          </a:xfrm>
          <a:prstGeom prst="ellipse">
            <a:avLst/>
          </a:prstGeom>
          <a:solidFill>
            <a:srgbClr val="729FCF"/>
          </a:solidFill>
          <a:ln>
            <a:solidFill>
              <a:srgbClr val="3465A4"/>
            </a:solidFill>
          </a:ln>
        </p:spPr>
      </p:sp>
      <p:sp>
        <p:nvSpPr>
          <p:cNvPr id="151" name="CustomShape 61"/>
          <p:cNvSpPr/>
          <p:nvPr/>
        </p:nvSpPr>
        <p:spPr>
          <a:xfrm>
            <a:off x="4969800" y="5160880"/>
            <a:ext cx="288000" cy="288000"/>
          </a:xfrm>
          <a:prstGeom prst="ellipse">
            <a:avLst/>
          </a:prstGeom>
          <a:solidFill>
            <a:srgbClr val="729FCF"/>
          </a:solidFill>
          <a:ln>
            <a:solidFill>
              <a:srgbClr val="3465A4"/>
            </a:solidFill>
          </a:ln>
        </p:spPr>
      </p:sp>
      <p:sp>
        <p:nvSpPr>
          <p:cNvPr id="152" name="CustomShape 62"/>
          <p:cNvSpPr/>
          <p:nvPr/>
        </p:nvSpPr>
        <p:spPr>
          <a:xfrm>
            <a:off x="5330160" y="5161240"/>
            <a:ext cx="288000" cy="288000"/>
          </a:xfrm>
          <a:prstGeom prst="ellipse">
            <a:avLst/>
          </a:prstGeom>
          <a:solidFill>
            <a:srgbClr val="729FCF"/>
          </a:solidFill>
          <a:ln>
            <a:solidFill>
              <a:srgbClr val="3465A4"/>
            </a:solidFill>
          </a:ln>
        </p:spPr>
      </p:sp>
      <p:sp>
        <p:nvSpPr>
          <p:cNvPr id="73" name="TextShape 1"/>
          <p:cNvSpPr txBox="1"/>
          <p:nvPr/>
        </p:nvSpPr>
        <p:spPr>
          <a:xfrm>
            <a:off x="144000" y="144000"/>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74" name="TextShape 4"/>
          <p:cNvSpPr txBox="1"/>
          <p:nvPr/>
        </p:nvSpPr>
        <p:spPr>
          <a:xfrm>
            <a:off x="4694234" y="464512"/>
            <a:ext cx="1331330" cy="197461"/>
          </a:xfrm>
          <a:prstGeom prst="rect">
            <a:avLst/>
          </a:prstGeom>
          <a:ln>
            <a:solidFill>
              <a:schemeClr val="tx1"/>
            </a:solidFill>
          </a:ln>
        </p:spPr>
        <p:txBody>
          <a:bodyPr anchor="b"/>
          <a:lstStyle/>
          <a:p>
            <a:pPr algn="ctr">
              <a:lnSpc>
                <a:spcPct val="100000"/>
              </a:lnSpc>
            </a:pPr>
            <a:endParaRPr dirty="0"/>
          </a:p>
        </p:txBody>
      </p:sp>
      <p:sp>
        <p:nvSpPr>
          <p:cNvPr id="75" name="TextShape 6"/>
          <p:cNvSpPr txBox="1"/>
          <p:nvPr/>
        </p:nvSpPr>
        <p:spPr>
          <a:xfrm>
            <a:off x="623973" y="967139"/>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76" name="TextShape 14"/>
          <p:cNvSpPr txBox="1"/>
          <p:nvPr/>
        </p:nvSpPr>
        <p:spPr>
          <a:xfrm>
            <a:off x="90000" y="972000"/>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77" name="TextShape 6"/>
          <p:cNvSpPr txBox="1"/>
          <p:nvPr/>
        </p:nvSpPr>
        <p:spPr>
          <a:xfrm>
            <a:off x="1626977" y="970682"/>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78" name="TextShape 6"/>
          <p:cNvSpPr txBox="1"/>
          <p:nvPr/>
        </p:nvSpPr>
        <p:spPr>
          <a:xfrm>
            <a:off x="2279106" y="963592"/>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79" name="TextShape 6"/>
          <p:cNvSpPr txBox="1"/>
          <p:nvPr/>
        </p:nvSpPr>
        <p:spPr>
          <a:xfrm>
            <a:off x="3150974" y="96358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80" name="TextShape 6"/>
          <p:cNvSpPr txBox="1"/>
          <p:nvPr/>
        </p:nvSpPr>
        <p:spPr>
          <a:xfrm>
            <a:off x="3845639" y="9671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81" name="TextShape 6"/>
          <p:cNvSpPr txBox="1"/>
          <p:nvPr/>
        </p:nvSpPr>
        <p:spPr>
          <a:xfrm>
            <a:off x="4561570" y="970672"/>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82" name="TextShape 6"/>
          <p:cNvSpPr txBox="1"/>
          <p:nvPr/>
        </p:nvSpPr>
        <p:spPr>
          <a:xfrm>
            <a:off x="5390900" y="970673"/>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83" name="TextShape 6"/>
          <p:cNvSpPr txBox="1"/>
          <p:nvPr/>
        </p:nvSpPr>
        <p:spPr>
          <a:xfrm>
            <a:off x="6106825" y="963583"/>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84" name="TextShape 3"/>
          <p:cNvSpPr txBox="1"/>
          <p:nvPr/>
        </p:nvSpPr>
        <p:spPr>
          <a:xfrm>
            <a:off x="6065459" y="459583"/>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85" name="TextShape 14"/>
          <p:cNvSpPr txBox="1"/>
          <p:nvPr/>
        </p:nvSpPr>
        <p:spPr>
          <a:xfrm>
            <a:off x="133891" y="1526139"/>
            <a:ext cx="741000" cy="648010"/>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¿Quiénes somos?</a:t>
            </a:r>
            <a:endParaRPr sz="900" dirty="0"/>
          </a:p>
        </p:txBody>
      </p:sp>
      <p:sp>
        <p:nvSpPr>
          <p:cNvPr id="86" name="TextShape 14"/>
          <p:cNvSpPr txBox="1"/>
          <p:nvPr/>
        </p:nvSpPr>
        <p:spPr>
          <a:xfrm>
            <a:off x="895435" y="1533688"/>
            <a:ext cx="958804" cy="627221"/>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Misión, Visión y Filosofía</a:t>
            </a:r>
            <a:endParaRPr sz="900" dirty="0"/>
          </a:p>
        </p:txBody>
      </p:sp>
      <p:sp>
        <p:nvSpPr>
          <p:cNvPr id="87" name="CustomShape 30"/>
          <p:cNvSpPr/>
          <p:nvPr/>
        </p:nvSpPr>
        <p:spPr>
          <a:xfrm>
            <a:off x="124441" y="1521356"/>
            <a:ext cx="778684" cy="652793"/>
          </a:xfrm>
          <a:prstGeom prst="rect">
            <a:avLst/>
          </a:prstGeom>
          <a:noFill/>
          <a:ln w="36000">
            <a:solidFill>
              <a:srgbClr val="C5000B"/>
            </a:solidFill>
            <a:round/>
          </a:ln>
        </p:spPr>
      </p:sp>
      <p:sp>
        <p:nvSpPr>
          <p:cNvPr id="88" name="CustomShape 44"/>
          <p:cNvSpPr/>
          <p:nvPr/>
        </p:nvSpPr>
        <p:spPr>
          <a:xfrm>
            <a:off x="3912064" y="7622242"/>
            <a:ext cx="288000" cy="288000"/>
          </a:xfrm>
          <a:prstGeom prst="ellipse">
            <a:avLst/>
          </a:prstGeom>
          <a:solidFill>
            <a:srgbClr val="729FCF"/>
          </a:solidFill>
          <a:ln>
            <a:solidFill>
              <a:srgbClr val="3465A4"/>
            </a:solidFill>
          </a:ln>
        </p:spPr>
      </p:sp>
      <p:sp>
        <p:nvSpPr>
          <p:cNvPr id="89" name="CustomShape 45"/>
          <p:cNvSpPr/>
          <p:nvPr/>
        </p:nvSpPr>
        <p:spPr>
          <a:xfrm>
            <a:off x="4380424" y="7622602"/>
            <a:ext cx="288000" cy="288000"/>
          </a:xfrm>
          <a:prstGeom prst="ellipse">
            <a:avLst/>
          </a:prstGeom>
          <a:solidFill>
            <a:srgbClr val="729FCF"/>
          </a:solidFill>
          <a:ln>
            <a:solidFill>
              <a:srgbClr val="3465A4"/>
            </a:solidFill>
          </a:ln>
        </p:spPr>
      </p:sp>
      <p:sp>
        <p:nvSpPr>
          <p:cNvPr id="90" name="CustomShape 46"/>
          <p:cNvSpPr/>
          <p:nvPr/>
        </p:nvSpPr>
        <p:spPr>
          <a:xfrm>
            <a:off x="4848784" y="7622962"/>
            <a:ext cx="288000" cy="288000"/>
          </a:xfrm>
          <a:prstGeom prst="ellipse">
            <a:avLst/>
          </a:prstGeom>
          <a:solidFill>
            <a:srgbClr val="729FCF"/>
          </a:solidFill>
          <a:ln>
            <a:solidFill>
              <a:srgbClr val="3465A4"/>
            </a:solidFill>
          </a:ln>
        </p:spPr>
      </p:sp>
      <p:sp>
        <p:nvSpPr>
          <p:cNvPr id="153" name="CustomShape 47"/>
          <p:cNvSpPr/>
          <p:nvPr/>
        </p:nvSpPr>
        <p:spPr>
          <a:xfrm>
            <a:off x="5317144" y="7623322"/>
            <a:ext cx="288000" cy="288000"/>
          </a:xfrm>
          <a:prstGeom prst="ellipse">
            <a:avLst/>
          </a:prstGeom>
          <a:solidFill>
            <a:srgbClr val="729FCF"/>
          </a:solidFill>
          <a:ln>
            <a:solidFill>
              <a:srgbClr val="3465A4"/>
            </a:solidFill>
          </a:ln>
        </p:spPr>
      </p:sp>
      <p:sp>
        <p:nvSpPr>
          <p:cNvPr id="154" name="CustomShape 48"/>
          <p:cNvSpPr/>
          <p:nvPr/>
        </p:nvSpPr>
        <p:spPr>
          <a:xfrm>
            <a:off x="5785504" y="7623682"/>
            <a:ext cx="288000" cy="288000"/>
          </a:xfrm>
          <a:prstGeom prst="ellipse">
            <a:avLst/>
          </a:prstGeom>
          <a:solidFill>
            <a:srgbClr val="729FCF"/>
          </a:solidFill>
          <a:ln>
            <a:solidFill>
              <a:srgbClr val="3465A4"/>
            </a:solidFill>
          </a:ln>
        </p:spPr>
      </p:sp>
      <p:sp>
        <p:nvSpPr>
          <p:cNvPr id="155" name="CustomShape 49"/>
          <p:cNvSpPr/>
          <p:nvPr/>
        </p:nvSpPr>
        <p:spPr>
          <a:xfrm>
            <a:off x="6253864" y="7624042"/>
            <a:ext cx="288000" cy="288000"/>
          </a:xfrm>
          <a:prstGeom prst="ellipse">
            <a:avLst/>
          </a:prstGeom>
          <a:solidFill>
            <a:srgbClr val="729FCF"/>
          </a:solidFill>
          <a:ln>
            <a:solidFill>
              <a:srgbClr val="3465A4"/>
            </a:solidFill>
          </a:ln>
        </p:spPr>
      </p:sp>
      <p:sp>
        <p:nvSpPr>
          <p:cNvPr id="156" name="TextShape 50"/>
          <p:cNvSpPr txBox="1"/>
          <p:nvPr/>
        </p:nvSpPr>
        <p:spPr>
          <a:xfrm>
            <a:off x="4073567" y="8145401"/>
            <a:ext cx="2628000" cy="1152000"/>
          </a:xfrm>
          <a:prstGeom prst="rect">
            <a:avLst/>
          </a:prstGeom>
        </p:spPr>
        <p:txBody>
          <a:bodyPr anchor="b"/>
          <a:lstStyle/>
          <a:p>
            <a:pPr>
              <a:lnSpc>
                <a:spcPct val="100000"/>
              </a:lnSpc>
            </a:pPr>
            <a:r>
              <a:rPr lang="es-MX" sz="1000" dirty="0">
                <a:solidFill>
                  <a:srgbClr val="000000"/>
                </a:solidFill>
                <a:latin typeface="Calibri Light"/>
              </a:rPr>
              <a:t>Contáctenos
Teléfono: </a:t>
            </a:r>
            <a:r>
              <a:rPr lang="es-MX" sz="1000" dirty="0" smtClean="0">
                <a:solidFill>
                  <a:srgbClr val="000000"/>
                </a:solidFill>
                <a:latin typeface="Calibri Light"/>
              </a:rPr>
              <a:t>01(55) 2595 0997</a:t>
            </a:r>
            <a:r>
              <a:rPr lang="es-MX" sz="1000" dirty="0">
                <a:solidFill>
                  <a:srgbClr val="000000"/>
                </a:solidFill>
                <a:latin typeface="Calibri Light"/>
              </a:rPr>
              <a:t>
email: </a:t>
            </a:r>
            <a:r>
              <a:rPr lang="es-MX" sz="1000" dirty="0" smtClean="0">
                <a:solidFill>
                  <a:srgbClr val="000000"/>
                </a:solidFill>
                <a:latin typeface="Calibri Light"/>
              </a:rPr>
              <a:t>info@epsiloningenieria.com.mx</a:t>
            </a:r>
            <a:r>
              <a:rPr lang="es-MX" sz="1000" dirty="0">
                <a:solidFill>
                  <a:srgbClr val="000000"/>
                </a:solidFill>
                <a:latin typeface="Calibri Light"/>
              </a:rPr>
              <a:t>
Domicilio</a:t>
            </a:r>
            <a:r>
              <a:rPr lang="es-MX" sz="1000" dirty="0" smtClean="0">
                <a:solidFill>
                  <a:srgbClr val="000000"/>
                </a:solidFill>
                <a:latin typeface="Calibri Light"/>
              </a:rPr>
              <a:t>: Bartolomé R. Salido N. 129 Colonia </a:t>
            </a:r>
            <a:r>
              <a:rPr lang="es-MX" sz="1000" dirty="0" err="1" smtClean="0">
                <a:solidFill>
                  <a:srgbClr val="000000"/>
                </a:solidFill>
                <a:latin typeface="Calibri Light"/>
              </a:rPr>
              <a:t>Vertiz</a:t>
            </a:r>
            <a:r>
              <a:rPr lang="es-MX" sz="1000" dirty="0" smtClean="0">
                <a:solidFill>
                  <a:srgbClr val="000000"/>
                </a:solidFill>
                <a:latin typeface="Calibri Light"/>
              </a:rPr>
              <a:t> Narvarte. Del. Benito Juárez , Ciudad de </a:t>
            </a:r>
            <a:r>
              <a:rPr lang="es-MX" sz="1000" dirty="0" err="1" smtClean="0">
                <a:solidFill>
                  <a:srgbClr val="000000"/>
                </a:solidFill>
                <a:latin typeface="Calibri Light"/>
              </a:rPr>
              <a:t>Mexico</a:t>
            </a:r>
            <a:endParaRPr sz="1000" dirty="0"/>
          </a:p>
        </p:txBody>
      </p:sp>
      <p:sp>
        <p:nvSpPr>
          <p:cNvPr id="157" name="TextShape 52"/>
          <p:cNvSpPr txBox="1"/>
          <p:nvPr/>
        </p:nvSpPr>
        <p:spPr>
          <a:xfrm>
            <a:off x="-99568" y="9146556"/>
            <a:ext cx="1800000" cy="288000"/>
          </a:xfrm>
          <a:prstGeom prst="rect">
            <a:avLst/>
          </a:prstGeom>
        </p:spPr>
        <p:txBody>
          <a:bodyPr anchor="b"/>
          <a:lstStyle/>
          <a:p>
            <a:pPr algn="ctr">
              <a:lnSpc>
                <a:spcPct val="100000"/>
              </a:lnSpc>
            </a:pPr>
            <a:r>
              <a:rPr lang="es-MX" sz="1000" dirty="0">
                <a:solidFill>
                  <a:srgbClr val="000000"/>
                </a:solidFill>
                <a:latin typeface="Calibri Light"/>
              </a:rPr>
              <a:t>Aviso de Privacidad</a:t>
            </a:r>
            <a:endParaRPr sz="1000" dirty="0"/>
          </a:p>
        </p:txBody>
      </p:sp>
      <p:sp>
        <p:nvSpPr>
          <p:cNvPr id="158" name="TextShape 52"/>
          <p:cNvSpPr txBox="1"/>
          <p:nvPr/>
        </p:nvSpPr>
        <p:spPr>
          <a:xfrm>
            <a:off x="-5920" y="7757112"/>
            <a:ext cx="1800000" cy="288000"/>
          </a:xfrm>
          <a:prstGeom prst="rect">
            <a:avLst/>
          </a:prstGeom>
        </p:spPr>
        <p:txBody>
          <a:bodyPr anchor="b"/>
          <a:lstStyle/>
          <a:p>
            <a:pPr algn="ctr">
              <a:lnSpc>
                <a:spcPct val="100000"/>
              </a:lnSpc>
            </a:pPr>
            <a:r>
              <a:rPr lang="es-MX" sz="1000" dirty="0" smtClean="0">
                <a:solidFill>
                  <a:srgbClr val="000000"/>
                </a:solidFill>
                <a:latin typeface="Calibri Light"/>
              </a:rPr>
              <a:t>Extranet de Proveedores</a:t>
            </a:r>
            <a:endParaRPr sz="1000" dirty="0"/>
          </a:p>
        </p:txBody>
      </p:sp>
      <p:sp>
        <p:nvSpPr>
          <p:cNvPr id="159" name="TextShape 52"/>
          <p:cNvSpPr txBox="1"/>
          <p:nvPr/>
        </p:nvSpPr>
        <p:spPr>
          <a:xfrm>
            <a:off x="147053" y="8233456"/>
            <a:ext cx="1800000" cy="288000"/>
          </a:xfrm>
          <a:prstGeom prst="rect">
            <a:avLst/>
          </a:prstGeom>
        </p:spPr>
        <p:txBody>
          <a:bodyPr anchor="b"/>
          <a:lstStyle/>
          <a:p>
            <a:pPr>
              <a:lnSpc>
                <a:spcPct val="100000"/>
              </a:lnSpc>
            </a:pPr>
            <a:r>
              <a:rPr lang="es-MX" sz="1000" dirty="0" smtClean="0">
                <a:solidFill>
                  <a:srgbClr val="000000"/>
                </a:solidFill>
                <a:latin typeface="Calibri Light"/>
              </a:rPr>
              <a:t>Noticias</a:t>
            </a:r>
            <a:endParaRPr sz="1000" dirty="0"/>
          </a:p>
        </p:txBody>
      </p:sp>
      <p:sp>
        <p:nvSpPr>
          <p:cNvPr id="160" name="TextShape 43"/>
          <p:cNvSpPr txBox="1"/>
          <p:nvPr/>
        </p:nvSpPr>
        <p:spPr>
          <a:xfrm>
            <a:off x="4235853" y="7960354"/>
            <a:ext cx="1800000" cy="288000"/>
          </a:xfrm>
          <a:prstGeom prst="rect">
            <a:avLst/>
          </a:prstGeom>
        </p:spPr>
        <p:txBody>
          <a:bodyPr anchor="b"/>
          <a:lstStyle/>
          <a:p>
            <a:pPr algn="ctr">
              <a:lnSpc>
                <a:spcPct val="100000"/>
              </a:lnSpc>
            </a:pPr>
            <a:r>
              <a:rPr lang="es-MX" sz="1100" dirty="0">
                <a:solidFill>
                  <a:srgbClr val="000000"/>
                </a:solidFill>
                <a:latin typeface="Calibri Light"/>
              </a:rPr>
              <a:t>Espacio de redes sociales</a:t>
            </a:r>
            <a:endParaRPr sz="1100" dirty="0"/>
          </a:p>
        </p:txBody>
      </p:sp>
      <p:sp>
        <p:nvSpPr>
          <p:cNvPr id="161" name="TextShape 3"/>
          <p:cNvSpPr txBox="1"/>
          <p:nvPr/>
        </p:nvSpPr>
        <p:spPr>
          <a:xfrm>
            <a:off x="2280672" y="7720704"/>
            <a:ext cx="1451032" cy="1808305"/>
          </a:xfrm>
          <a:prstGeom prst="rect">
            <a:avLst/>
          </a:prstGeom>
          <a:ln>
            <a:solidFill>
              <a:schemeClr val="tx1"/>
            </a:solidFill>
          </a:ln>
        </p:spPr>
        <p:txBody>
          <a:bodyPr anchor="b"/>
          <a:lstStyle/>
          <a:p>
            <a:pPr algn="ctr">
              <a:lnSpc>
                <a:spcPct val="100000"/>
              </a:lnSpc>
            </a:pPr>
            <a:r>
              <a:rPr lang="es-MX" sz="1100" dirty="0" smtClean="0">
                <a:solidFill>
                  <a:srgbClr val="000000"/>
                </a:solidFill>
                <a:latin typeface="Calibri Light"/>
              </a:rPr>
              <a:t>Pizarrón de </a:t>
            </a:r>
            <a:r>
              <a:rPr lang="es-MX" sz="1100" dirty="0" err="1" smtClean="0">
                <a:solidFill>
                  <a:srgbClr val="000000"/>
                </a:solidFill>
                <a:latin typeface="Calibri Light"/>
              </a:rPr>
              <a:t>twitts</a:t>
            </a: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sz="1100" dirty="0"/>
          </a:p>
        </p:txBody>
      </p:sp>
      <p:sp>
        <p:nvSpPr>
          <p:cNvPr id="64" name="Rectángulo 63"/>
          <p:cNvSpPr/>
          <p:nvPr/>
        </p:nvSpPr>
        <p:spPr>
          <a:xfrm>
            <a:off x="228032" y="155971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5" name="Rectángulo 64"/>
          <p:cNvSpPr/>
          <p:nvPr/>
        </p:nvSpPr>
        <p:spPr>
          <a:xfrm>
            <a:off x="1090296" y="1555706"/>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3838452" y="873774"/>
            <a:ext cx="723415" cy="578748"/>
          </a:xfrm>
          <a:prstGeom prst="rect">
            <a:avLst/>
          </a:prstGeom>
          <a:noFill/>
          <a:ln w="36000">
            <a:solidFill>
              <a:srgbClr val="C5000B"/>
            </a:solidFill>
            <a:round/>
          </a:ln>
        </p:spPr>
      </p:sp>
      <p:sp>
        <p:nvSpPr>
          <p:cNvPr id="43" name="TextShape 14"/>
          <p:cNvSpPr txBox="1"/>
          <p:nvPr/>
        </p:nvSpPr>
        <p:spPr>
          <a:xfrm>
            <a:off x="1011603" y="3508549"/>
            <a:ext cx="2375837" cy="369407"/>
          </a:xfrm>
          <a:prstGeom prst="rect">
            <a:avLst/>
          </a:prstGeom>
          <a:ln>
            <a:solidFill>
              <a:schemeClr val="bg1"/>
            </a:solidFill>
          </a:ln>
        </p:spPr>
        <p:txBody>
          <a:bodyPr anchor="b"/>
          <a:lstStyle/>
          <a:p>
            <a:pPr>
              <a:lnSpc>
                <a:spcPct val="100000"/>
              </a:lnSpc>
            </a:pPr>
            <a:r>
              <a:rPr lang="es-MX" sz="1300" b="1" dirty="0" smtClean="0">
                <a:solidFill>
                  <a:srgbClr val="000000"/>
                </a:solidFill>
                <a:latin typeface="Calibri Light"/>
              </a:rPr>
              <a:t>Velocidad</a:t>
            </a:r>
          </a:p>
          <a:p>
            <a:pPr>
              <a:lnSpc>
                <a:spcPct val="100000"/>
              </a:lnSpc>
            </a:pP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endParaRPr sz="1300" dirty="0"/>
          </a:p>
        </p:txBody>
      </p:sp>
      <p:sp>
        <p:nvSpPr>
          <p:cNvPr id="31" name="TextShape 19"/>
          <p:cNvSpPr txBox="1"/>
          <p:nvPr/>
        </p:nvSpPr>
        <p:spPr>
          <a:xfrm>
            <a:off x="2558077" y="1478436"/>
            <a:ext cx="749999"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NForm</a:t>
            </a:r>
            <a:endParaRPr dirty="0"/>
          </a:p>
        </p:txBody>
      </p:sp>
      <p:sp>
        <p:nvSpPr>
          <p:cNvPr id="32" name="Rectángulo 31"/>
          <p:cNvSpPr/>
          <p:nvPr/>
        </p:nvSpPr>
        <p:spPr>
          <a:xfrm>
            <a:off x="2649323" y="154897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3" name="TextShape 19"/>
          <p:cNvSpPr txBox="1"/>
          <p:nvPr/>
        </p:nvSpPr>
        <p:spPr>
          <a:xfrm>
            <a:off x="3324088" y="1486456"/>
            <a:ext cx="935092"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Liebert</a:t>
            </a:r>
            <a:r>
              <a:rPr lang="es-MX" sz="1200" dirty="0" smtClean="0">
                <a:solidFill>
                  <a:srgbClr val="000000"/>
                </a:solidFill>
                <a:latin typeface="Calibri Light"/>
              </a:rPr>
              <a:t> </a:t>
            </a:r>
            <a:r>
              <a:rPr lang="es-MX" sz="1200" dirty="0" err="1" smtClean="0">
                <a:solidFill>
                  <a:srgbClr val="000000"/>
                </a:solidFill>
                <a:latin typeface="Calibri Light"/>
              </a:rPr>
              <a:t>Site</a:t>
            </a:r>
            <a:r>
              <a:rPr lang="es-MX" sz="1200" dirty="0" smtClean="0">
                <a:solidFill>
                  <a:srgbClr val="000000"/>
                </a:solidFill>
                <a:latin typeface="Calibri Light"/>
              </a:rPr>
              <a:t> </a:t>
            </a:r>
            <a:r>
              <a:rPr lang="es-MX" sz="1200" dirty="0" err="1" smtClean="0">
                <a:solidFill>
                  <a:srgbClr val="000000"/>
                </a:solidFill>
                <a:latin typeface="Calibri Light"/>
              </a:rPr>
              <a:t>Scanweb</a:t>
            </a:r>
            <a:endParaRPr dirty="0"/>
          </a:p>
        </p:txBody>
      </p:sp>
      <p:sp>
        <p:nvSpPr>
          <p:cNvPr id="34" name="Rectángulo 33"/>
          <p:cNvSpPr/>
          <p:nvPr/>
        </p:nvSpPr>
        <p:spPr>
          <a:xfrm>
            <a:off x="3607839" y="152089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5" name="TextShape 19"/>
          <p:cNvSpPr txBox="1"/>
          <p:nvPr/>
        </p:nvSpPr>
        <p:spPr>
          <a:xfrm>
            <a:off x="4270572" y="1482444"/>
            <a:ext cx="651094" cy="695934"/>
          </a:xfrm>
          <a:prstGeom prst="rect">
            <a:avLst/>
          </a:prstGeom>
          <a:ln>
            <a:solidFill>
              <a:schemeClr val="tx1"/>
            </a:solidFill>
          </a:ln>
        </p:spPr>
        <p:txBody>
          <a:bodyPr anchor="b"/>
          <a:lstStyle/>
          <a:p>
            <a:pPr>
              <a:lnSpc>
                <a:spcPct val="100000"/>
              </a:lnSpc>
            </a:pPr>
            <a:r>
              <a:rPr lang="es-MX" sz="1200" dirty="0" err="1" smtClean="0">
                <a:solidFill>
                  <a:srgbClr val="000000"/>
                </a:solidFill>
                <a:latin typeface="Calibri Light"/>
              </a:rPr>
              <a:t>Trellis</a:t>
            </a:r>
            <a:endParaRPr dirty="0"/>
          </a:p>
        </p:txBody>
      </p:sp>
      <p:sp>
        <p:nvSpPr>
          <p:cNvPr id="36" name="Rectángulo 35"/>
          <p:cNvSpPr/>
          <p:nvPr/>
        </p:nvSpPr>
        <p:spPr>
          <a:xfrm>
            <a:off x="4337752" y="151688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8" name="CustomShape 30"/>
          <p:cNvSpPr/>
          <p:nvPr/>
        </p:nvSpPr>
        <p:spPr>
          <a:xfrm>
            <a:off x="4278593" y="1458952"/>
            <a:ext cx="654466" cy="752270"/>
          </a:xfrm>
          <a:prstGeom prst="rect">
            <a:avLst/>
          </a:prstGeom>
          <a:noFill/>
          <a:ln w="36000">
            <a:solidFill>
              <a:srgbClr val="C5000B"/>
            </a:solidFill>
            <a:round/>
          </a:ln>
        </p:spPr>
      </p:sp>
      <p:sp>
        <p:nvSpPr>
          <p:cNvPr id="27" name="Rectángulo 26"/>
          <p:cNvSpPr/>
          <p:nvPr/>
        </p:nvSpPr>
        <p:spPr>
          <a:xfrm>
            <a:off x="364615" y="3536318"/>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28" name="TextShape 14"/>
          <p:cNvSpPr txBox="1"/>
          <p:nvPr/>
        </p:nvSpPr>
        <p:spPr>
          <a:xfrm>
            <a:off x="1021833" y="4016738"/>
            <a:ext cx="2375837" cy="369407"/>
          </a:xfrm>
          <a:prstGeom prst="rect">
            <a:avLst/>
          </a:prstGeom>
          <a:ln>
            <a:solidFill>
              <a:schemeClr val="bg1"/>
            </a:solidFill>
          </a:ln>
        </p:spPr>
        <p:txBody>
          <a:bodyPr anchor="b"/>
          <a:lstStyle/>
          <a:p>
            <a:pPr>
              <a:lnSpc>
                <a:spcPct val="100000"/>
              </a:lnSpc>
            </a:pPr>
            <a:r>
              <a:rPr lang="pt-BR" sz="1300" b="1" dirty="0" err="1" smtClean="0">
                <a:solidFill>
                  <a:srgbClr val="000000"/>
                </a:solidFill>
                <a:latin typeface="Calibri Light"/>
              </a:rPr>
              <a:t>Simplicidad</a:t>
            </a:r>
            <a:endParaRPr lang="pt-BR" sz="1300" b="1" dirty="0">
              <a:solidFill>
                <a:srgbClr val="000000"/>
              </a:solidFill>
              <a:latin typeface="Calibri Light"/>
            </a:endParaRPr>
          </a:p>
          <a:p>
            <a:pPr>
              <a:lnSpc>
                <a:spcPct val="100000"/>
              </a:lnSpc>
            </a:pPr>
            <a:r>
              <a:rPr lang="pt-BR" sz="1300" dirty="0" err="1">
                <a:solidFill>
                  <a:srgbClr val="000000"/>
                </a:solidFill>
                <a:latin typeface="Calibri Light"/>
              </a:rPr>
              <a:t>Lorem</a:t>
            </a:r>
            <a:r>
              <a:rPr lang="pt-BR" sz="1300" dirty="0">
                <a:solidFill>
                  <a:srgbClr val="000000"/>
                </a:solidFill>
                <a:latin typeface="Calibri Light"/>
              </a:rPr>
              <a:t> ipsum </a:t>
            </a:r>
            <a:r>
              <a:rPr lang="pt-BR" sz="1300" dirty="0" err="1">
                <a:solidFill>
                  <a:srgbClr val="000000"/>
                </a:solidFill>
                <a:latin typeface="Calibri Light"/>
              </a:rPr>
              <a:t>lorem</a:t>
            </a:r>
            <a:r>
              <a:rPr lang="pt-BR" sz="1300" dirty="0">
                <a:solidFill>
                  <a:srgbClr val="000000"/>
                </a:solidFill>
                <a:latin typeface="Calibri Light"/>
              </a:rPr>
              <a:t> ipsum</a:t>
            </a:r>
            <a:endParaRPr lang="pt-BR" sz="1300" dirty="0"/>
          </a:p>
        </p:txBody>
      </p:sp>
      <p:sp>
        <p:nvSpPr>
          <p:cNvPr id="29" name="Rectángulo 28"/>
          <p:cNvSpPr/>
          <p:nvPr/>
        </p:nvSpPr>
        <p:spPr>
          <a:xfrm>
            <a:off x="372634" y="4061698"/>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7" name="TextShape 14"/>
          <p:cNvSpPr txBox="1"/>
          <p:nvPr/>
        </p:nvSpPr>
        <p:spPr>
          <a:xfrm>
            <a:off x="1029852" y="4590230"/>
            <a:ext cx="2375837" cy="369407"/>
          </a:xfrm>
          <a:prstGeom prst="rect">
            <a:avLst/>
          </a:prstGeom>
          <a:ln>
            <a:solidFill>
              <a:schemeClr val="bg1"/>
            </a:solidFill>
          </a:ln>
        </p:spPr>
        <p:txBody>
          <a:bodyPr anchor="b"/>
          <a:lstStyle/>
          <a:p>
            <a:pPr>
              <a:lnSpc>
                <a:spcPct val="100000"/>
              </a:lnSpc>
            </a:pPr>
            <a:r>
              <a:rPr lang="pt-BR" sz="1300" b="1" dirty="0" err="1" smtClean="0">
                <a:solidFill>
                  <a:srgbClr val="000000"/>
                </a:solidFill>
                <a:latin typeface="Calibri Light"/>
              </a:rPr>
              <a:t>Escalabilidad</a:t>
            </a:r>
            <a:endParaRPr lang="pt-BR" sz="1300" b="1" dirty="0">
              <a:solidFill>
                <a:srgbClr val="000000"/>
              </a:solidFill>
              <a:latin typeface="Calibri Light"/>
            </a:endParaRPr>
          </a:p>
          <a:p>
            <a:pPr>
              <a:lnSpc>
                <a:spcPct val="100000"/>
              </a:lnSpc>
            </a:pPr>
            <a:r>
              <a:rPr lang="pt-BR" sz="1300" dirty="0" err="1">
                <a:solidFill>
                  <a:srgbClr val="000000"/>
                </a:solidFill>
                <a:latin typeface="Calibri Light"/>
              </a:rPr>
              <a:t>Lorem</a:t>
            </a:r>
            <a:r>
              <a:rPr lang="pt-BR" sz="1300" dirty="0">
                <a:solidFill>
                  <a:srgbClr val="000000"/>
                </a:solidFill>
                <a:latin typeface="Calibri Light"/>
              </a:rPr>
              <a:t> ipsum </a:t>
            </a:r>
            <a:r>
              <a:rPr lang="pt-BR" sz="1300" dirty="0" err="1">
                <a:solidFill>
                  <a:srgbClr val="000000"/>
                </a:solidFill>
                <a:latin typeface="Calibri Light"/>
              </a:rPr>
              <a:t>lorem</a:t>
            </a:r>
            <a:r>
              <a:rPr lang="pt-BR" sz="1300" dirty="0">
                <a:solidFill>
                  <a:srgbClr val="000000"/>
                </a:solidFill>
                <a:latin typeface="Calibri Light"/>
              </a:rPr>
              <a:t> ipsum</a:t>
            </a:r>
            <a:endParaRPr lang="pt-BR" sz="1300" dirty="0"/>
          </a:p>
        </p:txBody>
      </p:sp>
      <p:sp>
        <p:nvSpPr>
          <p:cNvPr id="39" name="Rectángulo 38"/>
          <p:cNvSpPr/>
          <p:nvPr/>
        </p:nvSpPr>
        <p:spPr>
          <a:xfrm>
            <a:off x="356589" y="461113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TextShape 18"/>
          <p:cNvSpPr txBox="1"/>
          <p:nvPr/>
        </p:nvSpPr>
        <p:spPr>
          <a:xfrm>
            <a:off x="4126866" y="3430248"/>
            <a:ext cx="1498511"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1" name="TextShape 14"/>
          <p:cNvSpPr txBox="1"/>
          <p:nvPr/>
        </p:nvSpPr>
        <p:spPr>
          <a:xfrm>
            <a:off x="222611" y="2334011"/>
            <a:ext cx="6433372" cy="863201"/>
          </a:xfrm>
          <a:prstGeom prst="rect">
            <a:avLst/>
          </a:prstGeom>
          <a:ln>
            <a:solidFill>
              <a:schemeClr val="bg1">
                <a:lumMod val="65000"/>
              </a:schemeClr>
            </a:solidFill>
          </a:ln>
        </p:spPr>
        <p:txBody>
          <a:bodyPr anchor="b"/>
          <a:lstStyle/>
          <a:p>
            <a:pPr algn="ctr">
              <a:lnSpc>
                <a:spcPct val="100000"/>
              </a:lnSpc>
            </a:pPr>
            <a:r>
              <a:rPr lang="es-MX" sz="1300" dirty="0" smtClean="0">
                <a:solidFill>
                  <a:srgbClr val="000000"/>
                </a:solidFill>
                <a:latin typeface="Calibri Light"/>
              </a:rPr>
              <a:t>La Plataforma </a:t>
            </a:r>
            <a:r>
              <a:rPr lang="es-MX" sz="1300" dirty="0" err="1" smtClean="0">
                <a:solidFill>
                  <a:srgbClr val="000000"/>
                </a:solidFill>
                <a:latin typeface="Calibri Light"/>
              </a:rPr>
              <a:t>Trellis</a:t>
            </a:r>
            <a:r>
              <a:rPr lang="es-MX" sz="1300" dirty="0" smtClean="0">
                <a:solidFill>
                  <a:srgbClr val="000000"/>
                </a:solidFill>
                <a:latin typeface="Calibri Light"/>
              </a:rPr>
              <a:t> ofrece visibilidad sin precedentes y control sobre su infraestructura crítica.</a:t>
            </a:r>
          </a:p>
          <a:p>
            <a:pPr algn="ctr">
              <a:lnSpc>
                <a:spcPct val="100000"/>
              </a:lnSpc>
            </a:pPr>
            <a:endParaRPr sz="1300" dirty="0"/>
          </a:p>
        </p:txBody>
      </p:sp>
      <p:sp>
        <p:nvSpPr>
          <p:cNvPr id="44" name="TextShape 14"/>
          <p:cNvSpPr txBox="1"/>
          <p:nvPr/>
        </p:nvSpPr>
        <p:spPr>
          <a:xfrm>
            <a:off x="1061935" y="5067484"/>
            <a:ext cx="2375837" cy="369407"/>
          </a:xfrm>
          <a:prstGeom prst="rect">
            <a:avLst/>
          </a:prstGeom>
          <a:ln>
            <a:solidFill>
              <a:schemeClr val="bg1"/>
            </a:solidFill>
          </a:ln>
        </p:spPr>
        <p:txBody>
          <a:bodyPr anchor="b"/>
          <a:lstStyle/>
          <a:p>
            <a:pPr>
              <a:lnSpc>
                <a:spcPct val="100000"/>
              </a:lnSpc>
            </a:pPr>
            <a:r>
              <a:rPr lang="pt-BR" sz="1300" b="1" dirty="0" err="1" smtClean="0">
                <a:solidFill>
                  <a:srgbClr val="000000"/>
                </a:solidFill>
                <a:latin typeface="Calibri Light"/>
              </a:rPr>
              <a:t>Cloud</a:t>
            </a:r>
            <a:r>
              <a:rPr lang="pt-BR" sz="1300" b="1" dirty="0" smtClean="0">
                <a:solidFill>
                  <a:srgbClr val="000000"/>
                </a:solidFill>
                <a:latin typeface="Calibri Light"/>
              </a:rPr>
              <a:t> </a:t>
            </a:r>
            <a:r>
              <a:rPr lang="pt-BR" sz="1300" b="1" dirty="0" err="1" smtClean="0">
                <a:solidFill>
                  <a:srgbClr val="000000"/>
                </a:solidFill>
                <a:latin typeface="Calibri Light"/>
              </a:rPr>
              <a:t>Ready</a:t>
            </a:r>
            <a:endParaRPr lang="pt-BR" sz="1300" b="1" dirty="0">
              <a:solidFill>
                <a:srgbClr val="000000"/>
              </a:solidFill>
              <a:latin typeface="Calibri Light"/>
            </a:endParaRPr>
          </a:p>
          <a:p>
            <a:pPr>
              <a:lnSpc>
                <a:spcPct val="100000"/>
              </a:lnSpc>
            </a:pPr>
            <a:r>
              <a:rPr lang="pt-BR" sz="1300" dirty="0" err="1">
                <a:solidFill>
                  <a:srgbClr val="000000"/>
                </a:solidFill>
                <a:latin typeface="Calibri Light"/>
              </a:rPr>
              <a:t>Lorem</a:t>
            </a:r>
            <a:r>
              <a:rPr lang="pt-BR" sz="1300" dirty="0">
                <a:solidFill>
                  <a:srgbClr val="000000"/>
                </a:solidFill>
                <a:latin typeface="Calibri Light"/>
              </a:rPr>
              <a:t> ipsum </a:t>
            </a:r>
            <a:r>
              <a:rPr lang="pt-BR" sz="1300" dirty="0" err="1">
                <a:solidFill>
                  <a:srgbClr val="000000"/>
                </a:solidFill>
                <a:latin typeface="Calibri Light"/>
              </a:rPr>
              <a:t>lorem</a:t>
            </a:r>
            <a:r>
              <a:rPr lang="pt-BR" sz="1300" dirty="0">
                <a:solidFill>
                  <a:srgbClr val="000000"/>
                </a:solidFill>
                <a:latin typeface="Calibri Light"/>
              </a:rPr>
              <a:t> ipsum</a:t>
            </a:r>
            <a:endParaRPr lang="pt-BR" sz="1300" dirty="0"/>
          </a:p>
        </p:txBody>
      </p:sp>
      <p:sp>
        <p:nvSpPr>
          <p:cNvPr id="45" name="Rectángulo 44"/>
          <p:cNvSpPr/>
          <p:nvPr/>
        </p:nvSpPr>
        <p:spPr>
          <a:xfrm>
            <a:off x="388672" y="5088387"/>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6" name="TextShape 14"/>
          <p:cNvSpPr txBox="1"/>
          <p:nvPr/>
        </p:nvSpPr>
        <p:spPr>
          <a:xfrm>
            <a:off x="576000" y="5779163"/>
            <a:ext cx="2160991" cy="1948282"/>
          </a:xfrm>
          <a:prstGeom prst="rect">
            <a:avLst/>
          </a:prstGeom>
          <a:ln>
            <a:solidFill>
              <a:schemeClr val="bg1">
                <a:lumMod val="65000"/>
              </a:schemeClr>
            </a:solidFill>
          </a:ln>
        </p:spPr>
        <p:txBody>
          <a:bodyPr anchor="b"/>
          <a:lstStyle/>
          <a:p>
            <a:pPr>
              <a:lnSpc>
                <a:spcPct val="100000"/>
              </a:lnSpc>
            </a:pPr>
            <a:r>
              <a:rPr lang="es-MX" sz="1300" b="1" dirty="0" smtClean="0">
                <a:solidFill>
                  <a:srgbClr val="000000"/>
                </a:solidFill>
                <a:latin typeface="Calibri Light"/>
              </a:rPr>
              <a:t>Beneficios:</a:t>
            </a:r>
            <a:r>
              <a:rPr lang="es-MX" sz="1300" dirty="0" smtClean="0">
                <a:solidFill>
                  <a:srgbClr val="000000"/>
                </a:solidFill>
                <a:latin typeface="Calibri Light"/>
              </a:rPr>
              <a:t> </a:t>
            </a:r>
          </a:p>
          <a:p>
            <a:pPr>
              <a:lnSpc>
                <a:spcPct val="100000"/>
              </a:lnSpc>
            </a:pP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sz="1300" dirty="0"/>
          </a:p>
        </p:txBody>
      </p:sp>
      <p:sp>
        <p:nvSpPr>
          <p:cNvPr id="47" name="TextShape 14"/>
          <p:cNvSpPr txBox="1"/>
          <p:nvPr/>
        </p:nvSpPr>
        <p:spPr>
          <a:xfrm>
            <a:off x="3308076" y="5779079"/>
            <a:ext cx="2160991" cy="1948282"/>
          </a:xfrm>
          <a:prstGeom prst="rect">
            <a:avLst/>
          </a:prstGeom>
          <a:ln>
            <a:solidFill>
              <a:schemeClr val="bg1">
                <a:lumMod val="65000"/>
              </a:schemeClr>
            </a:solidFill>
          </a:ln>
        </p:spPr>
        <p:txBody>
          <a:bodyPr anchor="b"/>
          <a:lstStyle/>
          <a:p>
            <a:pPr>
              <a:lnSpc>
                <a:spcPct val="100000"/>
              </a:lnSpc>
            </a:pPr>
            <a:r>
              <a:rPr lang="es-MX" sz="1300" b="1" dirty="0" smtClean="0">
                <a:solidFill>
                  <a:srgbClr val="000000"/>
                </a:solidFill>
                <a:latin typeface="Calibri Light"/>
              </a:rPr>
              <a:t>Capacidades:</a:t>
            </a:r>
            <a:r>
              <a:rPr lang="es-MX" sz="1300" dirty="0" smtClean="0">
                <a:solidFill>
                  <a:srgbClr val="000000"/>
                </a:solidFill>
                <a:latin typeface="Calibri Light"/>
              </a:rPr>
              <a:t> </a:t>
            </a:r>
          </a:p>
          <a:p>
            <a:pPr>
              <a:lnSpc>
                <a:spcPct val="100000"/>
              </a:lnSpc>
            </a:pP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sz="1300" dirty="0"/>
          </a:p>
        </p:txBody>
      </p:sp>
      <p:sp>
        <p:nvSpPr>
          <p:cNvPr id="48" name="TextShape 18"/>
          <p:cNvSpPr txBox="1"/>
          <p:nvPr/>
        </p:nvSpPr>
        <p:spPr>
          <a:xfrm>
            <a:off x="1704074" y="7923909"/>
            <a:ext cx="2766028" cy="170465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de VEA, DECIDA, ACTUE completa</a:t>
            </a: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9" name="TextShape 18"/>
          <p:cNvSpPr txBox="1"/>
          <p:nvPr/>
        </p:nvSpPr>
        <p:spPr>
          <a:xfrm>
            <a:off x="235046" y="9937735"/>
            <a:ext cx="2766028" cy="30113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Capacidades de la plataforma </a:t>
            </a:r>
            <a:r>
              <a:rPr lang="es-MX" sz="1200" dirty="0" err="1" smtClean="0">
                <a:solidFill>
                  <a:srgbClr val="000000"/>
                </a:solidFill>
                <a:latin typeface="Calibri Light"/>
              </a:rPr>
              <a:t>Trellis</a:t>
            </a:r>
            <a:endParaRPr sz="1200" dirty="0"/>
          </a:p>
        </p:txBody>
      </p:sp>
      <p:sp>
        <p:nvSpPr>
          <p:cNvPr id="50" name="TextShape 18"/>
          <p:cNvSpPr txBox="1"/>
          <p:nvPr/>
        </p:nvSpPr>
        <p:spPr>
          <a:xfrm>
            <a:off x="2998301" y="9933722"/>
            <a:ext cx="2766028" cy="30113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Ventajas</a:t>
            </a:r>
            <a:endParaRPr sz="1200" dirty="0"/>
          </a:p>
        </p:txBody>
      </p:sp>
      <p:sp>
        <p:nvSpPr>
          <p:cNvPr id="51" name="TextShape 18"/>
          <p:cNvSpPr txBox="1"/>
          <p:nvPr/>
        </p:nvSpPr>
        <p:spPr>
          <a:xfrm>
            <a:off x="243067" y="10246546"/>
            <a:ext cx="2766028" cy="301138"/>
          </a:xfrm>
          <a:prstGeom prst="rect">
            <a:avLst/>
          </a:prstGeom>
          <a:ln>
            <a:solidFill>
              <a:schemeClr val="tx1"/>
            </a:solidFill>
          </a:ln>
        </p:spPr>
        <p:txBody>
          <a:bodyPr anchor="b"/>
          <a:lstStyle/>
          <a:p>
            <a:pPr algn="ctr">
              <a:lnSpc>
                <a:spcPct val="100000"/>
              </a:lnSpc>
            </a:pPr>
            <a:endParaRPr sz="1200" dirty="0"/>
          </a:p>
        </p:txBody>
      </p:sp>
      <p:sp>
        <p:nvSpPr>
          <p:cNvPr id="52" name="TextShape 18"/>
          <p:cNvSpPr txBox="1"/>
          <p:nvPr/>
        </p:nvSpPr>
        <p:spPr>
          <a:xfrm>
            <a:off x="3006322" y="10242533"/>
            <a:ext cx="2766028" cy="301138"/>
          </a:xfrm>
          <a:prstGeom prst="rect">
            <a:avLst/>
          </a:prstGeom>
          <a:ln>
            <a:solidFill>
              <a:schemeClr val="tx1"/>
            </a:solidFill>
          </a:ln>
        </p:spPr>
        <p:txBody>
          <a:bodyPr anchor="b"/>
          <a:lstStyle/>
          <a:p>
            <a:pPr algn="ctr">
              <a:lnSpc>
                <a:spcPct val="100000"/>
              </a:lnSpc>
            </a:pPr>
            <a:endParaRPr sz="1200" dirty="0"/>
          </a:p>
        </p:txBody>
      </p:sp>
      <p:sp>
        <p:nvSpPr>
          <p:cNvPr id="65" name="TextShape 18"/>
          <p:cNvSpPr txBox="1"/>
          <p:nvPr/>
        </p:nvSpPr>
        <p:spPr>
          <a:xfrm>
            <a:off x="239054" y="10555357"/>
            <a:ext cx="2766028" cy="301138"/>
          </a:xfrm>
          <a:prstGeom prst="rect">
            <a:avLst/>
          </a:prstGeom>
          <a:ln>
            <a:solidFill>
              <a:schemeClr val="tx1"/>
            </a:solidFill>
          </a:ln>
        </p:spPr>
        <p:txBody>
          <a:bodyPr anchor="b"/>
          <a:lstStyle/>
          <a:p>
            <a:pPr algn="ctr">
              <a:lnSpc>
                <a:spcPct val="100000"/>
              </a:lnSpc>
            </a:pPr>
            <a:endParaRPr sz="1200" dirty="0"/>
          </a:p>
        </p:txBody>
      </p:sp>
      <p:sp>
        <p:nvSpPr>
          <p:cNvPr id="66" name="TextShape 18"/>
          <p:cNvSpPr txBox="1"/>
          <p:nvPr/>
        </p:nvSpPr>
        <p:spPr>
          <a:xfrm>
            <a:off x="3002309" y="10551344"/>
            <a:ext cx="2766028" cy="301138"/>
          </a:xfrm>
          <a:prstGeom prst="rect">
            <a:avLst/>
          </a:prstGeom>
          <a:ln>
            <a:solidFill>
              <a:schemeClr val="tx1"/>
            </a:solidFill>
          </a:ln>
        </p:spPr>
        <p:txBody>
          <a:bodyPr anchor="b"/>
          <a:lstStyle/>
          <a:p>
            <a:pPr algn="ctr">
              <a:lnSpc>
                <a:spcPct val="100000"/>
              </a:lnSpc>
            </a:pPr>
            <a:endParaRPr sz="1200" dirty="0"/>
          </a:p>
        </p:txBody>
      </p:sp>
      <p:sp>
        <p:nvSpPr>
          <p:cNvPr id="67" name="TextShape 18"/>
          <p:cNvSpPr txBox="1"/>
          <p:nvPr/>
        </p:nvSpPr>
        <p:spPr>
          <a:xfrm>
            <a:off x="247073" y="10864170"/>
            <a:ext cx="2766028" cy="301138"/>
          </a:xfrm>
          <a:prstGeom prst="rect">
            <a:avLst/>
          </a:prstGeom>
          <a:ln>
            <a:solidFill>
              <a:schemeClr val="tx1"/>
            </a:solidFill>
          </a:ln>
        </p:spPr>
        <p:txBody>
          <a:bodyPr anchor="b"/>
          <a:lstStyle/>
          <a:p>
            <a:pPr algn="ctr">
              <a:lnSpc>
                <a:spcPct val="100000"/>
              </a:lnSpc>
            </a:pPr>
            <a:endParaRPr sz="1200" dirty="0"/>
          </a:p>
        </p:txBody>
      </p:sp>
      <p:sp>
        <p:nvSpPr>
          <p:cNvPr id="69" name="TextShape 18"/>
          <p:cNvSpPr txBox="1"/>
          <p:nvPr/>
        </p:nvSpPr>
        <p:spPr>
          <a:xfrm>
            <a:off x="3010328" y="10860157"/>
            <a:ext cx="2766028" cy="301138"/>
          </a:xfrm>
          <a:prstGeom prst="rect">
            <a:avLst/>
          </a:prstGeom>
          <a:ln>
            <a:solidFill>
              <a:schemeClr val="tx1"/>
            </a:solidFill>
          </a:ln>
        </p:spPr>
        <p:txBody>
          <a:bodyPr anchor="b"/>
          <a:lstStyle/>
          <a:p>
            <a:pPr algn="ctr">
              <a:lnSpc>
                <a:spcPct val="100000"/>
              </a:lnSpc>
            </a:pPr>
            <a:endParaRPr sz="1200" dirty="0"/>
          </a:p>
        </p:txBody>
      </p:sp>
      <p:sp>
        <p:nvSpPr>
          <p:cNvPr id="70" name="TextShape 18"/>
          <p:cNvSpPr txBox="1"/>
          <p:nvPr/>
        </p:nvSpPr>
        <p:spPr>
          <a:xfrm>
            <a:off x="239055" y="11181002"/>
            <a:ext cx="2766028" cy="301138"/>
          </a:xfrm>
          <a:prstGeom prst="rect">
            <a:avLst/>
          </a:prstGeom>
          <a:ln>
            <a:solidFill>
              <a:schemeClr val="tx1"/>
            </a:solidFill>
          </a:ln>
        </p:spPr>
        <p:txBody>
          <a:bodyPr anchor="b"/>
          <a:lstStyle/>
          <a:p>
            <a:pPr algn="ctr">
              <a:lnSpc>
                <a:spcPct val="100000"/>
              </a:lnSpc>
            </a:pPr>
            <a:endParaRPr sz="1200" dirty="0"/>
          </a:p>
        </p:txBody>
      </p:sp>
      <p:sp>
        <p:nvSpPr>
          <p:cNvPr id="71" name="TextShape 18"/>
          <p:cNvSpPr txBox="1"/>
          <p:nvPr/>
        </p:nvSpPr>
        <p:spPr>
          <a:xfrm>
            <a:off x="3002310" y="11176989"/>
            <a:ext cx="2766028" cy="301138"/>
          </a:xfrm>
          <a:prstGeom prst="rect">
            <a:avLst/>
          </a:prstGeom>
          <a:ln>
            <a:solidFill>
              <a:schemeClr val="tx1"/>
            </a:solidFill>
          </a:ln>
        </p:spPr>
        <p:txBody>
          <a:bodyPr anchor="b"/>
          <a:lstStyle/>
          <a:p>
            <a:pPr algn="ctr">
              <a:lnSpc>
                <a:spcPct val="100000"/>
              </a:lnSpc>
            </a:pPr>
            <a:endParaRPr sz="1200" dirty="0"/>
          </a:p>
        </p:txBody>
      </p:sp>
      <p:sp>
        <p:nvSpPr>
          <p:cNvPr id="72" name="TextShape 18"/>
          <p:cNvSpPr txBox="1"/>
          <p:nvPr/>
        </p:nvSpPr>
        <p:spPr>
          <a:xfrm>
            <a:off x="235042" y="11489813"/>
            <a:ext cx="2766028" cy="301138"/>
          </a:xfrm>
          <a:prstGeom prst="rect">
            <a:avLst/>
          </a:prstGeom>
          <a:ln>
            <a:solidFill>
              <a:schemeClr val="tx1"/>
            </a:solidFill>
          </a:ln>
        </p:spPr>
        <p:txBody>
          <a:bodyPr anchor="b"/>
          <a:lstStyle/>
          <a:p>
            <a:pPr algn="ctr">
              <a:lnSpc>
                <a:spcPct val="100000"/>
              </a:lnSpc>
            </a:pPr>
            <a:endParaRPr sz="1200" dirty="0"/>
          </a:p>
        </p:txBody>
      </p:sp>
      <p:sp>
        <p:nvSpPr>
          <p:cNvPr id="73" name="TextShape 18"/>
          <p:cNvSpPr txBox="1"/>
          <p:nvPr/>
        </p:nvSpPr>
        <p:spPr>
          <a:xfrm>
            <a:off x="2998297" y="11485800"/>
            <a:ext cx="2766028" cy="301138"/>
          </a:xfrm>
          <a:prstGeom prst="rect">
            <a:avLst/>
          </a:prstGeom>
          <a:ln>
            <a:solidFill>
              <a:schemeClr val="tx1"/>
            </a:solidFill>
          </a:ln>
        </p:spPr>
        <p:txBody>
          <a:bodyPr anchor="b"/>
          <a:lstStyle/>
          <a:p>
            <a:pPr algn="ctr">
              <a:lnSpc>
                <a:spcPct val="100000"/>
              </a:lnSpc>
            </a:pPr>
            <a:endParaRPr sz="1200" dirty="0"/>
          </a:p>
        </p:txBody>
      </p:sp>
      <p:sp>
        <p:nvSpPr>
          <p:cNvPr id="74" name="TextShape 18"/>
          <p:cNvSpPr txBox="1"/>
          <p:nvPr/>
        </p:nvSpPr>
        <p:spPr>
          <a:xfrm>
            <a:off x="243061" y="11798626"/>
            <a:ext cx="2766028" cy="301138"/>
          </a:xfrm>
          <a:prstGeom prst="rect">
            <a:avLst/>
          </a:prstGeom>
          <a:ln>
            <a:solidFill>
              <a:schemeClr val="tx1"/>
            </a:solidFill>
          </a:ln>
        </p:spPr>
        <p:txBody>
          <a:bodyPr anchor="b"/>
          <a:lstStyle/>
          <a:p>
            <a:pPr algn="ctr">
              <a:lnSpc>
                <a:spcPct val="100000"/>
              </a:lnSpc>
            </a:pPr>
            <a:endParaRPr sz="1200" dirty="0"/>
          </a:p>
        </p:txBody>
      </p:sp>
      <p:sp>
        <p:nvSpPr>
          <p:cNvPr id="75" name="TextShape 18"/>
          <p:cNvSpPr txBox="1"/>
          <p:nvPr/>
        </p:nvSpPr>
        <p:spPr>
          <a:xfrm>
            <a:off x="3006316" y="11794613"/>
            <a:ext cx="2766028" cy="301138"/>
          </a:xfrm>
          <a:prstGeom prst="rect">
            <a:avLst/>
          </a:prstGeom>
          <a:ln>
            <a:solidFill>
              <a:schemeClr val="tx1"/>
            </a:solidFill>
          </a:ln>
        </p:spPr>
        <p:txBody>
          <a:bodyPr anchor="b"/>
          <a:lstStyle/>
          <a:p>
            <a:pPr algn="ctr">
              <a:lnSpc>
                <a:spcPct val="100000"/>
              </a:lnSpc>
            </a:pPr>
            <a:endParaRPr sz="1200" dirty="0"/>
          </a:p>
        </p:txBody>
      </p:sp>
    </p:spTree>
    <p:extLst>
      <p:ext uri="{BB962C8B-B14F-4D97-AF65-F5344CB8AC3E}">
        <p14:creationId xmlns:p14="http://schemas.microsoft.com/office/powerpoint/2010/main" val="10875297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4561260" y="873774"/>
            <a:ext cx="814741" cy="578748"/>
          </a:xfrm>
          <a:prstGeom prst="rect">
            <a:avLst/>
          </a:prstGeom>
          <a:noFill/>
          <a:ln w="36000">
            <a:solidFill>
              <a:srgbClr val="C5000B"/>
            </a:solidFill>
            <a:round/>
          </a:ln>
        </p:spPr>
      </p:sp>
      <p:sp>
        <p:nvSpPr>
          <p:cNvPr id="43" name="TextShape 14"/>
          <p:cNvSpPr txBox="1"/>
          <p:nvPr/>
        </p:nvSpPr>
        <p:spPr>
          <a:xfrm>
            <a:off x="309493" y="2595744"/>
            <a:ext cx="2998583" cy="369407"/>
          </a:xfrm>
          <a:prstGeom prst="rect">
            <a:avLst/>
          </a:prstGeom>
          <a:ln>
            <a:solidFill>
              <a:schemeClr val="bg1"/>
            </a:solidFill>
          </a:ln>
        </p:spPr>
        <p:txBody>
          <a:bodyPr anchor="b"/>
          <a:lstStyle/>
          <a:p>
            <a:pPr>
              <a:lnSpc>
                <a:spcPct val="100000"/>
              </a:lnSpc>
            </a:pPr>
            <a:r>
              <a:rPr lang="es-MX" sz="1300" b="1" dirty="0" smtClean="0">
                <a:solidFill>
                  <a:srgbClr val="000000"/>
                </a:solidFill>
                <a:latin typeface="Calibri Light"/>
              </a:rPr>
              <a:t>Nuestros servicios en conectividad son:</a:t>
            </a:r>
          </a:p>
        </p:txBody>
      </p:sp>
      <p:sp>
        <p:nvSpPr>
          <p:cNvPr id="40" name="TextShape 18"/>
          <p:cNvSpPr txBox="1"/>
          <p:nvPr/>
        </p:nvSpPr>
        <p:spPr>
          <a:xfrm>
            <a:off x="5123864" y="2872086"/>
            <a:ext cx="1498511"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6" name="TextShape 14"/>
          <p:cNvSpPr txBox="1"/>
          <p:nvPr/>
        </p:nvSpPr>
        <p:spPr>
          <a:xfrm>
            <a:off x="576000" y="5779163"/>
            <a:ext cx="2160991" cy="1948282"/>
          </a:xfrm>
          <a:prstGeom prst="rect">
            <a:avLst/>
          </a:prstGeom>
          <a:ln>
            <a:solidFill>
              <a:schemeClr val="bg1">
                <a:lumMod val="65000"/>
              </a:schemeClr>
            </a:solidFill>
          </a:ln>
        </p:spPr>
        <p:txBody>
          <a:bodyPr anchor="b"/>
          <a:lstStyle/>
          <a:p>
            <a:pPr>
              <a:lnSpc>
                <a:spcPct val="100000"/>
              </a:lnSpc>
            </a:pPr>
            <a:r>
              <a:rPr lang="es-MX" sz="1300" b="1" dirty="0" smtClean="0">
                <a:solidFill>
                  <a:srgbClr val="000000"/>
                </a:solidFill>
                <a:latin typeface="Calibri Light"/>
              </a:rPr>
              <a:t>Beneficios:</a:t>
            </a:r>
            <a:r>
              <a:rPr lang="es-MX" sz="1300" dirty="0" smtClean="0">
                <a:solidFill>
                  <a:srgbClr val="000000"/>
                </a:solidFill>
                <a:latin typeface="Calibri Light"/>
              </a:rPr>
              <a:t> </a:t>
            </a:r>
          </a:p>
          <a:p>
            <a:pPr>
              <a:lnSpc>
                <a:spcPct val="100000"/>
              </a:lnSpc>
            </a:pP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sz="1300" dirty="0"/>
          </a:p>
        </p:txBody>
      </p:sp>
      <p:sp>
        <p:nvSpPr>
          <p:cNvPr id="47" name="TextShape 14"/>
          <p:cNvSpPr txBox="1"/>
          <p:nvPr/>
        </p:nvSpPr>
        <p:spPr>
          <a:xfrm>
            <a:off x="3308076" y="5779079"/>
            <a:ext cx="2160991" cy="1948282"/>
          </a:xfrm>
          <a:prstGeom prst="rect">
            <a:avLst/>
          </a:prstGeom>
          <a:ln>
            <a:solidFill>
              <a:schemeClr val="bg1">
                <a:lumMod val="65000"/>
              </a:schemeClr>
            </a:solidFill>
          </a:ln>
        </p:spPr>
        <p:txBody>
          <a:bodyPr anchor="b"/>
          <a:lstStyle/>
          <a:p>
            <a:pPr>
              <a:lnSpc>
                <a:spcPct val="100000"/>
              </a:lnSpc>
            </a:pPr>
            <a:r>
              <a:rPr lang="es-MX" sz="1300" b="1" dirty="0" smtClean="0">
                <a:solidFill>
                  <a:srgbClr val="000000"/>
                </a:solidFill>
                <a:latin typeface="Calibri Light"/>
              </a:rPr>
              <a:t>Capacidades:</a:t>
            </a:r>
            <a:r>
              <a:rPr lang="es-MX" sz="1300" dirty="0" smtClean="0">
                <a:solidFill>
                  <a:srgbClr val="000000"/>
                </a:solidFill>
                <a:latin typeface="Calibri Light"/>
              </a:rPr>
              <a:t> </a:t>
            </a:r>
          </a:p>
          <a:p>
            <a:pPr>
              <a:lnSpc>
                <a:spcPct val="100000"/>
              </a:lnSpc>
            </a:pPr>
            <a:r>
              <a:rPr lang="es-MX" sz="1300" dirty="0" smtClean="0">
                <a:solidFill>
                  <a:srgbClr val="000000"/>
                </a:solidFill>
                <a:latin typeface="Calibri Light"/>
              </a:rPr>
              <a:t>-  </a:t>
            </a:r>
            <a:r>
              <a:rPr lang="es-MX" sz="1300" dirty="0" err="1" smtClean="0">
                <a:solidFill>
                  <a:srgbClr val="000000"/>
                </a:solidFill>
                <a:latin typeface="Calibri Light"/>
              </a:rPr>
              <a:t>Lorem</a:t>
            </a:r>
            <a:r>
              <a:rPr lang="es-MX" sz="1300" dirty="0" smtClean="0">
                <a:solidFill>
                  <a:srgbClr val="000000"/>
                </a:solidFill>
                <a:latin typeface="Calibri Light"/>
              </a:rPr>
              <a:t> </a:t>
            </a:r>
            <a:r>
              <a:rPr lang="es-MX" sz="1300" dirty="0" err="1" smtClean="0">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smtClean="0">
                <a:solidFill>
                  <a:srgbClr val="000000"/>
                </a:solidFill>
                <a:latin typeface="Calibri Light"/>
              </a:rPr>
              <a:t>ipsum</a:t>
            </a:r>
            <a:r>
              <a:rPr lang="es-MX" sz="1300" dirty="0" smtClean="0">
                <a:solidFill>
                  <a:srgbClr val="000000"/>
                </a:solidFill>
                <a:latin typeface="Calibri Light"/>
              </a:rPr>
              <a:t> </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smtClean="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lang="es-MX" sz="1300" dirty="0" smtClean="0">
              <a:solidFill>
                <a:srgbClr val="000000"/>
              </a:solidFill>
              <a:latin typeface="Calibri Light"/>
            </a:endParaRPr>
          </a:p>
          <a:p>
            <a:pPr>
              <a:lnSpc>
                <a:spcPct val="100000"/>
              </a:lnSpc>
            </a:pPr>
            <a:r>
              <a:rPr lang="es-MX" sz="1300" dirty="0">
                <a:solidFill>
                  <a:srgbClr val="000000"/>
                </a:solidFill>
                <a:latin typeface="Calibri Light"/>
              </a:rPr>
              <a:t>- </a:t>
            </a:r>
            <a:r>
              <a:rPr lang="es-MX" sz="1300" dirty="0" err="1">
                <a:solidFill>
                  <a:srgbClr val="000000"/>
                </a:solidFill>
                <a:latin typeface="Calibri Light"/>
              </a:rPr>
              <a:t>Lorem</a:t>
            </a:r>
            <a:r>
              <a:rPr lang="es-MX" sz="1300" dirty="0">
                <a:solidFill>
                  <a:srgbClr val="000000"/>
                </a:solidFill>
                <a:latin typeface="Calibri Light"/>
              </a:rPr>
              <a:t> </a:t>
            </a:r>
            <a:r>
              <a:rPr lang="es-MX" sz="1300" dirty="0" err="1">
                <a:solidFill>
                  <a:srgbClr val="000000"/>
                </a:solidFill>
                <a:latin typeface="Calibri Light"/>
              </a:rPr>
              <a:t>ipsum</a:t>
            </a:r>
            <a:endParaRPr sz="1300" dirty="0"/>
          </a:p>
        </p:txBody>
      </p:sp>
      <p:sp>
        <p:nvSpPr>
          <p:cNvPr id="48" name="TextShape 18"/>
          <p:cNvSpPr txBox="1"/>
          <p:nvPr/>
        </p:nvSpPr>
        <p:spPr>
          <a:xfrm>
            <a:off x="1704074" y="7923909"/>
            <a:ext cx="2766028" cy="170465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de VEA, DECIDA, ACTUE completa</a:t>
            </a: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9" name="TextShape 18"/>
          <p:cNvSpPr txBox="1"/>
          <p:nvPr/>
        </p:nvSpPr>
        <p:spPr>
          <a:xfrm>
            <a:off x="235046" y="9937735"/>
            <a:ext cx="2766028" cy="30113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Capacidades de la plataforma </a:t>
            </a:r>
            <a:r>
              <a:rPr lang="es-MX" sz="1200" dirty="0" err="1" smtClean="0">
                <a:solidFill>
                  <a:srgbClr val="000000"/>
                </a:solidFill>
                <a:latin typeface="Calibri Light"/>
              </a:rPr>
              <a:t>Trellis</a:t>
            </a:r>
            <a:endParaRPr sz="1200" dirty="0"/>
          </a:p>
        </p:txBody>
      </p:sp>
      <p:sp>
        <p:nvSpPr>
          <p:cNvPr id="50" name="TextShape 18"/>
          <p:cNvSpPr txBox="1"/>
          <p:nvPr/>
        </p:nvSpPr>
        <p:spPr>
          <a:xfrm>
            <a:off x="2998301" y="9933722"/>
            <a:ext cx="2766028" cy="30113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Ventajas</a:t>
            </a:r>
            <a:endParaRPr sz="1200" dirty="0"/>
          </a:p>
        </p:txBody>
      </p:sp>
      <p:sp>
        <p:nvSpPr>
          <p:cNvPr id="51" name="TextShape 18"/>
          <p:cNvSpPr txBox="1"/>
          <p:nvPr/>
        </p:nvSpPr>
        <p:spPr>
          <a:xfrm>
            <a:off x="243067" y="10246546"/>
            <a:ext cx="2766028" cy="301138"/>
          </a:xfrm>
          <a:prstGeom prst="rect">
            <a:avLst/>
          </a:prstGeom>
          <a:ln>
            <a:solidFill>
              <a:schemeClr val="tx1"/>
            </a:solidFill>
          </a:ln>
        </p:spPr>
        <p:txBody>
          <a:bodyPr anchor="b"/>
          <a:lstStyle/>
          <a:p>
            <a:pPr algn="ctr">
              <a:lnSpc>
                <a:spcPct val="100000"/>
              </a:lnSpc>
            </a:pPr>
            <a:endParaRPr sz="1200" dirty="0"/>
          </a:p>
        </p:txBody>
      </p:sp>
      <p:sp>
        <p:nvSpPr>
          <p:cNvPr id="52" name="TextShape 18"/>
          <p:cNvSpPr txBox="1"/>
          <p:nvPr/>
        </p:nvSpPr>
        <p:spPr>
          <a:xfrm>
            <a:off x="3006322" y="10242533"/>
            <a:ext cx="2766028" cy="301138"/>
          </a:xfrm>
          <a:prstGeom prst="rect">
            <a:avLst/>
          </a:prstGeom>
          <a:ln>
            <a:solidFill>
              <a:schemeClr val="tx1"/>
            </a:solidFill>
          </a:ln>
        </p:spPr>
        <p:txBody>
          <a:bodyPr anchor="b"/>
          <a:lstStyle/>
          <a:p>
            <a:pPr algn="ctr">
              <a:lnSpc>
                <a:spcPct val="100000"/>
              </a:lnSpc>
            </a:pPr>
            <a:endParaRPr sz="1200" dirty="0"/>
          </a:p>
        </p:txBody>
      </p:sp>
      <p:sp>
        <p:nvSpPr>
          <p:cNvPr id="65" name="TextShape 18"/>
          <p:cNvSpPr txBox="1"/>
          <p:nvPr/>
        </p:nvSpPr>
        <p:spPr>
          <a:xfrm>
            <a:off x="239054" y="10555357"/>
            <a:ext cx="2766028" cy="301138"/>
          </a:xfrm>
          <a:prstGeom prst="rect">
            <a:avLst/>
          </a:prstGeom>
          <a:ln>
            <a:solidFill>
              <a:schemeClr val="tx1"/>
            </a:solidFill>
          </a:ln>
        </p:spPr>
        <p:txBody>
          <a:bodyPr anchor="b"/>
          <a:lstStyle/>
          <a:p>
            <a:pPr algn="ctr">
              <a:lnSpc>
                <a:spcPct val="100000"/>
              </a:lnSpc>
            </a:pPr>
            <a:endParaRPr sz="1200" dirty="0"/>
          </a:p>
        </p:txBody>
      </p:sp>
      <p:sp>
        <p:nvSpPr>
          <p:cNvPr id="66" name="TextShape 18"/>
          <p:cNvSpPr txBox="1"/>
          <p:nvPr/>
        </p:nvSpPr>
        <p:spPr>
          <a:xfrm>
            <a:off x="3002309" y="10551344"/>
            <a:ext cx="2766028" cy="301138"/>
          </a:xfrm>
          <a:prstGeom prst="rect">
            <a:avLst/>
          </a:prstGeom>
          <a:ln>
            <a:solidFill>
              <a:schemeClr val="tx1"/>
            </a:solidFill>
          </a:ln>
        </p:spPr>
        <p:txBody>
          <a:bodyPr anchor="b"/>
          <a:lstStyle/>
          <a:p>
            <a:pPr algn="ctr">
              <a:lnSpc>
                <a:spcPct val="100000"/>
              </a:lnSpc>
            </a:pPr>
            <a:endParaRPr sz="1200" dirty="0"/>
          </a:p>
        </p:txBody>
      </p:sp>
      <p:sp>
        <p:nvSpPr>
          <p:cNvPr id="67" name="TextShape 18"/>
          <p:cNvSpPr txBox="1"/>
          <p:nvPr/>
        </p:nvSpPr>
        <p:spPr>
          <a:xfrm>
            <a:off x="247073" y="10864170"/>
            <a:ext cx="2766028" cy="301138"/>
          </a:xfrm>
          <a:prstGeom prst="rect">
            <a:avLst/>
          </a:prstGeom>
          <a:ln>
            <a:solidFill>
              <a:schemeClr val="tx1"/>
            </a:solidFill>
          </a:ln>
        </p:spPr>
        <p:txBody>
          <a:bodyPr anchor="b"/>
          <a:lstStyle/>
          <a:p>
            <a:pPr algn="ctr">
              <a:lnSpc>
                <a:spcPct val="100000"/>
              </a:lnSpc>
            </a:pPr>
            <a:endParaRPr sz="1200" dirty="0"/>
          </a:p>
        </p:txBody>
      </p:sp>
      <p:sp>
        <p:nvSpPr>
          <p:cNvPr id="69" name="TextShape 18"/>
          <p:cNvSpPr txBox="1"/>
          <p:nvPr/>
        </p:nvSpPr>
        <p:spPr>
          <a:xfrm>
            <a:off x="3010328" y="10860157"/>
            <a:ext cx="2766028" cy="301138"/>
          </a:xfrm>
          <a:prstGeom prst="rect">
            <a:avLst/>
          </a:prstGeom>
          <a:ln>
            <a:solidFill>
              <a:schemeClr val="tx1"/>
            </a:solidFill>
          </a:ln>
        </p:spPr>
        <p:txBody>
          <a:bodyPr anchor="b"/>
          <a:lstStyle/>
          <a:p>
            <a:pPr algn="ctr">
              <a:lnSpc>
                <a:spcPct val="100000"/>
              </a:lnSpc>
            </a:pPr>
            <a:endParaRPr sz="1200" dirty="0"/>
          </a:p>
        </p:txBody>
      </p:sp>
      <p:sp>
        <p:nvSpPr>
          <p:cNvPr id="70" name="TextShape 18"/>
          <p:cNvSpPr txBox="1"/>
          <p:nvPr/>
        </p:nvSpPr>
        <p:spPr>
          <a:xfrm>
            <a:off x="239055" y="11181002"/>
            <a:ext cx="2766028" cy="301138"/>
          </a:xfrm>
          <a:prstGeom prst="rect">
            <a:avLst/>
          </a:prstGeom>
          <a:ln>
            <a:solidFill>
              <a:schemeClr val="tx1"/>
            </a:solidFill>
          </a:ln>
        </p:spPr>
        <p:txBody>
          <a:bodyPr anchor="b"/>
          <a:lstStyle/>
          <a:p>
            <a:pPr algn="ctr">
              <a:lnSpc>
                <a:spcPct val="100000"/>
              </a:lnSpc>
            </a:pPr>
            <a:endParaRPr sz="1200" dirty="0"/>
          </a:p>
        </p:txBody>
      </p:sp>
      <p:sp>
        <p:nvSpPr>
          <p:cNvPr id="71" name="TextShape 18"/>
          <p:cNvSpPr txBox="1"/>
          <p:nvPr/>
        </p:nvSpPr>
        <p:spPr>
          <a:xfrm>
            <a:off x="3002310" y="11176989"/>
            <a:ext cx="2766028" cy="301138"/>
          </a:xfrm>
          <a:prstGeom prst="rect">
            <a:avLst/>
          </a:prstGeom>
          <a:ln>
            <a:solidFill>
              <a:schemeClr val="tx1"/>
            </a:solidFill>
          </a:ln>
        </p:spPr>
        <p:txBody>
          <a:bodyPr anchor="b"/>
          <a:lstStyle/>
          <a:p>
            <a:pPr algn="ctr">
              <a:lnSpc>
                <a:spcPct val="100000"/>
              </a:lnSpc>
            </a:pPr>
            <a:endParaRPr sz="1200" dirty="0"/>
          </a:p>
        </p:txBody>
      </p:sp>
      <p:sp>
        <p:nvSpPr>
          <p:cNvPr id="72" name="TextShape 18"/>
          <p:cNvSpPr txBox="1"/>
          <p:nvPr/>
        </p:nvSpPr>
        <p:spPr>
          <a:xfrm>
            <a:off x="235042" y="11489813"/>
            <a:ext cx="2766028" cy="301138"/>
          </a:xfrm>
          <a:prstGeom prst="rect">
            <a:avLst/>
          </a:prstGeom>
          <a:ln>
            <a:solidFill>
              <a:schemeClr val="tx1"/>
            </a:solidFill>
          </a:ln>
        </p:spPr>
        <p:txBody>
          <a:bodyPr anchor="b"/>
          <a:lstStyle/>
          <a:p>
            <a:pPr algn="ctr">
              <a:lnSpc>
                <a:spcPct val="100000"/>
              </a:lnSpc>
            </a:pPr>
            <a:endParaRPr sz="1200" dirty="0"/>
          </a:p>
        </p:txBody>
      </p:sp>
      <p:sp>
        <p:nvSpPr>
          <p:cNvPr id="73" name="TextShape 18"/>
          <p:cNvSpPr txBox="1"/>
          <p:nvPr/>
        </p:nvSpPr>
        <p:spPr>
          <a:xfrm>
            <a:off x="2998297" y="11485800"/>
            <a:ext cx="2766028" cy="301138"/>
          </a:xfrm>
          <a:prstGeom prst="rect">
            <a:avLst/>
          </a:prstGeom>
          <a:ln>
            <a:solidFill>
              <a:schemeClr val="tx1"/>
            </a:solidFill>
          </a:ln>
        </p:spPr>
        <p:txBody>
          <a:bodyPr anchor="b"/>
          <a:lstStyle/>
          <a:p>
            <a:pPr algn="ctr">
              <a:lnSpc>
                <a:spcPct val="100000"/>
              </a:lnSpc>
            </a:pPr>
            <a:endParaRPr sz="1200" dirty="0"/>
          </a:p>
        </p:txBody>
      </p:sp>
      <p:sp>
        <p:nvSpPr>
          <p:cNvPr id="74" name="TextShape 18"/>
          <p:cNvSpPr txBox="1"/>
          <p:nvPr/>
        </p:nvSpPr>
        <p:spPr>
          <a:xfrm>
            <a:off x="243061" y="11798626"/>
            <a:ext cx="2766028" cy="301138"/>
          </a:xfrm>
          <a:prstGeom prst="rect">
            <a:avLst/>
          </a:prstGeom>
          <a:ln>
            <a:solidFill>
              <a:schemeClr val="tx1"/>
            </a:solidFill>
          </a:ln>
        </p:spPr>
        <p:txBody>
          <a:bodyPr anchor="b"/>
          <a:lstStyle/>
          <a:p>
            <a:pPr algn="ctr">
              <a:lnSpc>
                <a:spcPct val="100000"/>
              </a:lnSpc>
            </a:pPr>
            <a:endParaRPr sz="1200" dirty="0"/>
          </a:p>
        </p:txBody>
      </p:sp>
      <p:sp>
        <p:nvSpPr>
          <p:cNvPr id="75" name="TextShape 18"/>
          <p:cNvSpPr txBox="1"/>
          <p:nvPr/>
        </p:nvSpPr>
        <p:spPr>
          <a:xfrm>
            <a:off x="3006316" y="11794613"/>
            <a:ext cx="2766028" cy="301138"/>
          </a:xfrm>
          <a:prstGeom prst="rect">
            <a:avLst/>
          </a:prstGeom>
          <a:ln>
            <a:solidFill>
              <a:schemeClr val="tx1"/>
            </a:solidFill>
          </a:ln>
        </p:spPr>
        <p:txBody>
          <a:bodyPr anchor="b"/>
          <a:lstStyle/>
          <a:p>
            <a:pPr algn="ctr">
              <a:lnSpc>
                <a:spcPct val="100000"/>
              </a:lnSpc>
            </a:pPr>
            <a:endParaRPr sz="1200" dirty="0"/>
          </a:p>
        </p:txBody>
      </p:sp>
      <p:sp>
        <p:nvSpPr>
          <p:cNvPr id="77" name="TextShape 14"/>
          <p:cNvSpPr txBox="1"/>
          <p:nvPr/>
        </p:nvSpPr>
        <p:spPr>
          <a:xfrm>
            <a:off x="189003" y="1504438"/>
            <a:ext cx="6433372" cy="967828"/>
          </a:xfrm>
          <a:prstGeom prst="rect">
            <a:avLst/>
          </a:prstGeom>
          <a:ln>
            <a:solidFill>
              <a:schemeClr val="bg1">
                <a:lumMod val="65000"/>
              </a:schemeClr>
            </a:solidFill>
          </a:ln>
        </p:spPr>
        <p:txBody>
          <a:bodyPr anchor="b"/>
          <a:lstStyle/>
          <a:p>
            <a:pPr algn="ctr">
              <a:lnSpc>
                <a:spcPct val="100000"/>
              </a:lnSpc>
            </a:pPr>
            <a:r>
              <a:rPr lang="es-MX" sz="1100" dirty="0" smtClean="0">
                <a:solidFill>
                  <a:srgbClr val="000000"/>
                </a:solidFill>
                <a:latin typeface="Calibri Light"/>
              </a:rPr>
              <a:t>Contamos con especialistas expertos en diseño, instalación y operación</a:t>
            </a:r>
          </a:p>
          <a:p>
            <a:pPr algn="ctr">
              <a:lnSpc>
                <a:spcPct val="100000"/>
              </a:lnSpc>
            </a:pPr>
            <a:r>
              <a:rPr lang="es-MX" sz="1100" dirty="0" smtClean="0">
                <a:solidFill>
                  <a:srgbClr val="000000"/>
                </a:solidFill>
                <a:latin typeface="Calibri Light"/>
              </a:rPr>
              <a:t>De redes para el manejo de cableado de cobre con soluciones</a:t>
            </a:r>
          </a:p>
          <a:p>
            <a:pPr algn="ctr">
              <a:lnSpc>
                <a:spcPct val="100000"/>
              </a:lnSpc>
            </a:pPr>
            <a:r>
              <a:rPr lang="es-MX" sz="1100" dirty="0" smtClean="0">
                <a:solidFill>
                  <a:srgbClr val="000000"/>
                </a:solidFill>
                <a:latin typeface="Calibri Light"/>
              </a:rPr>
              <a:t>De categoría.</a:t>
            </a:r>
          </a:p>
          <a:p>
            <a:pPr algn="ctr">
              <a:lnSpc>
                <a:spcPct val="100000"/>
              </a:lnSpc>
            </a:pPr>
            <a:r>
              <a:rPr lang="es-MX" sz="1100" dirty="0" smtClean="0">
                <a:solidFill>
                  <a:srgbClr val="000000"/>
                </a:solidFill>
                <a:latin typeface="Calibri Light"/>
              </a:rPr>
              <a:t>Manejo de fibra óptica que cubren las necesidades actuales de los</a:t>
            </a:r>
          </a:p>
          <a:p>
            <a:pPr algn="ctr">
              <a:lnSpc>
                <a:spcPct val="100000"/>
              </a:lnSpc>
            </a:pPr>
            <a:r>
              <a:rPr lang="es-MX" sz="1100" dirty="0" smtClean="0">
                <a:solidFill>
                  <a:srgbClr val="000000"/>
                </a:solidFill>
                <a:latin typeface="Calibri Light"/>
              </a:rPr>
              <a:t>Centros de Datos.</a:t>
            </a:r>
            <a:endParaRPr sz="1300" dirty="0"/>
          </a:p>
        </p:txBody>
      </p:sp>
      <p:sp>
        <p:nvSpPr>
          <p:cNvPr id="78" name="TextShape 14"/>
          <p:cNvSpPr txBox="1"/>
          <p:nvPr/>
        </p:nvSpPr>
        <p:spPr>
          <a:xfrm>
            <a:off x="1092617" y="3093514"/>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Cableado horizontal/</a:t>
            </a:r>
            <a:br>
              <a:rPr lang="es-MX" sz="1300" dirty="0" smtClean="0">
                <a:solidFill>
                  <a:srgbClr val="000000"/>
                </a:solidFill>
                <a:latin typeface="Calibri Light"/>
              </a:rPr>
            </a:br>
            <a:r>
              <a:rPr lang="es-MX" sz="1300" dirty="0" smtClean="0">
                <a:solidFill>
                  <a:srgbClr val="000000"/>
                </a:solidFill>
                <a:latin typeface="Calibri Light"/>
              </a:rPr>
              <a:t>vertical</a:t>
            </a:r>
            <a:endParaRPr sz="1300" dirty="0"/>
          </a:p>
        </p:txBody>
      </p:sp>
      <p:sp>
        <p:nvSpPr>
          <p:cNvPr id="79" name="Rectángulo 78"/>
          <p:cNvSpPr/>
          <p:nvPr/>
        </p:nvSpPr>
        <p:spPr>
          <a:xfrm>
            <a:off x="445629" y="312128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0" name="TextShape 14"/>
          <p:cNvSpPr txBox="1"/>
          <p:nvPr/>
        </p:nvSpPr>
        <p:spPr>
          <a:xfrm>
            <a:off x="1092617" y="3530551"/>
            <a:ext cx="2375837" cy="369407"/>
          </a:xfrm>
          <a:prstGeom prst="rect">
            <a:avLst/>
          </a:prstGeom>
          <a:ln>
            <a:solidFill>
              <a:schemeClr val="bg1"/>
            </a:solidFill>
          </a:ln>
        </p:spPr>
        <p:txBody>
          <a:bodyPr anchor="b"/>
          <a:lstStyle/>
          <a:p>
            <a:pPr>
              <a:lnSpc>
                <a:spcPct val="100000"/>
              </a:lnSpc>
            </a:pPr>
            <a:r>
              <a:rPr lang="es-MX" sz="1300" dirty="0" err="1" smtClean="0">
                <a:solidFill>
                  <a:srgbClr val="000000"/>
                </a:solidFill>
                <a:latin typeface="Calibri Light"/>
              </a:rPr>
              <a:t>Area</a:t>
            </a:r>
            <a:r>
              <a:rPr lang="es-MX" sz="1300" dirty="0" smtClean="0">
                <a:solidFill>
                  <a:srgbClr val="000000"/>
                </a:solidFill>
                <a:latin typeface="Calibri Light"/>
              </a:rPr>
              <a:t> de trabajo</a:t>
            </a:r>
            <a:endParaRPr sz="1300" dirty="0"/>
          </a:p>
        </p:txBody>
      </p:sp>
      <p:sp>
        <p:nvSpPr>
          <p:cNvPr id="81" name="Rectángulo 80"/>
          <p:cNvSpPr/>
          <p:nvPr/>
        </p:nvSpPr>
        <p:spPr>
          <a:xfrm>
            <a:off x="453648" y="3646663"/>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2" name="TextShape 14"/>
          <p:cNvSpPr txBox="1"/>
          <p:nvPr/>
        </p:nvSpPr>
        <p:spPr>
          <a:xfrm>
            <a:off x="3500543" y="3132701"/>
            <a:ext cx="2375837" cy="369407"/>
          </a:xfrm>
          <a:prstGeom prst="rect">
            <a:avLst/>
          </a:prstGeom>
          <a:ln>
            <a:solidFill>
              <a:schemeClr val="bg1"/>
            </a:solidFill>
          </a:ln>
        </p:spPr>
        <p:txBody>
          <a:bodyPr anchor="b"/>
          <a:lstStyle/>
          <a:p>
            <a:pPr>
              <a:lnSpc>
                <a:spcPct val="100000"/>
              </a:lnSpc>
            </a:pPr>
            <a:r>
              <a:rPr lang="es-MX" sz="1300" dirty="0" err="1" smtClean="0">
                <a:solidFill>
                  <a:srgbClr val="000000"/>
                </a:solidFill>
                <a:latin typeface="Calibri Light"/>
              </a:rPr>
              <a:t>Backbone</a:t>
            </a:r>
            <a:endParaRPr sz="1300" dirty="0"/>
          </a:p>
        </p:txBody>
      </p:sp>
      <p:sp>
        <p:nvSpPr>
          <p:cNvPr id="83" name="Rectángulo 82"/>
          <p:cNvSpPr/>
          <p:nvPr/>
        </p:nvSpPr>
        <p:spPr>
          <a:xfrm>
            <a:off x="2853555" y="3160470"/>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4" name="TextShape 14"/>
          <p:cNvSpPr txBox="1"/>
          <p:nvPr/>
        </p:nvSpPr>
        <p:spPr>
          <a:xfrm>
            <a:off x="3500543" y="3639410"/>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Cuarto </a:t>
            </a:r>
            <a:r>
              <a:rPr lang="es-MX" sz="1300" smtClean="0">
                <a:solidFill>
                  <a:srgbClr val="000000"/>
                </a:solidFill>
                <a:latin typeface="Calibri Light"/>
              </a:rPr>
              <a:t>de </a:t>
            </a:r>
            <a:br>
              <a:rPr lang="es-MX" sz="1300" smtClean="0">
                <a:solidFill>
                  <a:srgbClr val="000000"/>
                </a:solidFill>
                <a:latin typeface="Calibri Light"/>
              </a:rPr>
            </a:br>
            <a:r>
              <a:rPr lang="es-MX" sz="1300" smtClean="0">
                <a:solidFill>
                  <a:srgbClr val="000000"/>
                </a:solidFill>
                <a:latin typeface="Calibri Light"/>
              </a:rPr>
              <a:t>Telecomunicaciones</a:t>
            </a:r>
            <a:endParaRPr sz="1300" dirty="0"/>
          </a:p>
        </p:txBody>
      </p:sp>
      <p:sp>
        <p:nvSpPr>
          <p:cNvPr id="85" name="Rectángulo 84"/>
          <p:cNvSpPr/>
          <p:nvPr/>
        </p:nvSpPr>
        <p:spPr>
          <a:xfrm>
            <a:off x="2861574" y="3685850"/>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6" name="TextShape 14"/>
          <p:cNvSpPr txBox="1"/>
          <p:nvPr/>
        </p:nvSpPr>
        <p:spPr>
          <a:xfrm>
            <a:off x="1105679" y="4048713"/>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Cuarto de equipos</a:t>
            </a:r>
            <a:endParaRPr sz="1300" dirty="0"/>
          </a:p>
        </p:txBody>
      </p:sp>
      <p:sp>
        <p:nvSpPr>
          <p:cNvPr id="87" name="Rectángulo 86"/>
          <p:cNvSpPr/>
          <p:nvPr/>
        </p:nvSpPr>
        <p:spPr>
          <a:xfrm>
            <a:off x="466710" y="416482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8" name="TextShape 14"/>
          <p:cNvSpPr txBox="1"/>
          <p:nvPr/>
        </p:nvSpPr>
        <p:spPr>
          <a:xfrm>
            <a:off x="3513605" y="4157572"/>
            <a:ext cx="2375837"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Instalaciones de </a:t>
            </a:r>
            <a:br>
              <a:rPr lang="es-MX" sz="1300" dirty="0" smtClean="0">
                <a:solidFill>
                  <a:srgbClr val="000000"/>
                </a:solidFill>
                <a:latin typeface="Calibri Light"/>
              </a:rPr>
            </a:br>
            <a:r>
              <a:rPr lang="es-MX" sz="1300" dirty="0" smtClean="0">
                <a:solidFill>
                  <a:srgbClr val="000000"/>
                </a:solidFill>
                <a:latin typeface="Calibri Light"/>
              </a:rPr>
              <a:t>entrada</a:t>
            </a:r>
            <a:endParaRPr sz="1300" dirty="0"/>
          </a:p>
        </p:txBody>
      </p:sp>
      <p:sp>
        <p:nvSpPr>
          <p:cNvPr id="89" name="Rectángulo 88"/>
          <p:cNvSpPr/>
          <p:nvPr/>
        </p:nvSpPr>
        <p:spPr>
          <a:xfrm>
            <a:off x="2874636" y="4204012"/>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90" name="Rectángulo 89"/>
          <p:cNvSpPr/>
          <p:nvPr/>
        </p:nvSpPr>
        <p:spPr>
          <a:xfrm>
            <a:off x="471059" y="4700408"/>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92" name="TextShape 14"/>
          <p:cNvSpPr txBox="1"/>
          <p:nvPr/>
        </p:nvSpPr>
        <p:spPr>
          <a:xfrm>
            <a:off x="1092614" y="4592997"/>
            <a:ext cx="3026540"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Administración (ANSI/TIA/EIA-606)</a:t>
            </a:r>
            <a:endParaRPr sz="1300" dirty="0"/>
          </a:p>
        </p:txBody>
      </p:sp>
    </p:spTree>
    <p:extLst>
      <p:ext uri="{BB962C8B-B14F-4D97-AF65-F5344CB8AC3E}">
        <p14:creationId xmlns:p14="http://schemas.microsoft.com/office/powerpoint/2010/main" val="29404196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5403470" y="873774"/>
            <a:ext cx="703355" cy="578748"/>
          </a:xfrm>
          <a:prstGeom prst="rect">
            <a:avLst/>
          </a:prstGeom>
          <a:noFill/>
          <a:ln w="36000">
            <a:solidFill>
              <a:srgbClr val="C5000B"/>
            </a:solidFill>
            <a:round/>
          </a:ln>
        </p:spPr>
      </p:sp>
      <p:sp>
        <p:nvSpPr>
          <p:cNvPr id="43" name="TextShape 14"/>
          <p:cNvSpPr txBox="1"/>
          <p:nvPr/>
        </p:nvSpPr>
        <p:spPr>
          <a:xfrm>
            <a:off x="309493" y="2595744"/>
            <a:ext cx="2998583" cy="369407"/>
          </a:xfrm>
          <a:prstGeom prst="rect">
            <a:avLst/>
          </a:prstGeom>
          <a:ln>
            <a:solidFill>
              <a:schemeClr val="bg1"/>
            </a:solidFill>
          </a:ln>
        </p:spPr>
        <p:txBody>
          <a:bodyPr anchor="b"/>
          <a:lstStyle/>
          <a:p>
            <a:pPr>
              <a:lnSpc>
                <a:spcPct val="100000"/>
              </a:lnSpc>
            </a:pPr>
            <a:r>
              <a:rPr lang="es-MX" sz="1300" b="1" dirty="0" smtClean="0">
                <a:solidFill>
                  <a:srgbClr val="000000"/>
                </a:solidFill>
                <a:latin typeface="Calibri Light"/>
              </a:rPr>
              <a:t>Nuestros servicios en racks son:</a:t>
            </a:r>
          </a:p>
        </p:txBody>
      </p:sp>
      <p:sp>
        <p:nvSpPr>
          <p:cNvPr id="40" name="TextShape 18"/>
          <p:cNvSpPr txBox="1"/>
          <p:nvPr/>
        </p:nvSpPr>
        <p:spPr>
          <a:xfrm>
            <a:off x="5099800" y="3557892"/>
            <a:ext cx="1498511" cy="1911794"/>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p>
          <a:p>
            <a:pPr algn="ctr">
              <a:lnSpc>
                <a:spcPct val="100000"/>
              </a:lnSpc>
            </a:pP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6" name="TextShape 14"/>
          <p:cNvSpPr txBox="1"/>
          <p:nvPr/>
        </p:nvSpPr>
        <p:spPr>
          <a:xfrm>
            <a:off x="365138" y="3547152"/>
            <a:ext cx="2160991" cy="1948282"/>
          </a:xfrm>
          <a:prstGeom prst="rect">
            <a:avLst/>
          </a:prstGeom>
          <a:ln>
            <a:solidFill>
              <a:schemeClr val="bg1">
                <a:lumMod val="65000"/>
              </a:schemeClr>
            </a:solidFill>
          </a:ln>
        </p:spPr>
        <p:txBody>
          <a:bodyPr anchor="b"/>
          <a:lstStyle/>
          <a:p>
            <a:pPr algn="ctr">
              <a:lnSpc>
                <a:spcPct val="100000"/>
              </a:lnSpc>
            </a:pPr>
            <a:r>
              <a:rPr lang="es-MX" sz="1300" dirty="0" smtClean="0">
                <a:solidFill>
                  <a:srgbClr val="000000"/>
                </a:solidFill>
                <a:latin typeface="Calibri Light"/>
              </a:rPr>
              <a:t>Imagen </a:t>
            </a:r>
            <a:endParaRPr sz="1300" dirty="0"/>
          </a:p>
        </p:txBody>
      </p:sp>
      <p:sp>
        <p:nvSpPr>
          <p:cNvPr id="48" name="TextShape 18"/>
          <p:cNvSpPr txBox="1"/>
          <p:nvPr/>
        </p:nvSpPr>
        <p:spPr>
          <a:xfrm>
            <a:off x="1704074" y="7923909"/>
            <a:ext cx="2766028" cy="170465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de VEA, DECIDA, ACTUE completa</a:t>
            </a:r>
            <a:endParaRPr lang="es-MX" sz="1200" dirty="0">
              <a:solidFill>
                <a:srgbClr val="000000"/>
              </a:solidFill>
              <a:latin typeface="Calibri Light"/>
            </a:endParaRPr>
          </a:p>
          <a:p>
            <a:pPr algn="ctr">
              <a:lnSpc>
                <a:spcPct val="100000"/>
              </a:lnSpc>
            </a:pPr>
            <a:endParaRPr lang="es-MX" sz="1200" dirty="0" smtClean="0">
              <a:solidFill>
                <a:srgbClr val="000000"/>
              </a:solidFill>
              <a:latin typeface="Calibri Light"/>
            </a:endParaRPr>
          </a:p>
          <a:p>
            <a:pPr algn="ctr">
              <a:lnSpc>
                <a:spcPct val="100000"/>
              </a:lnSpc>
            </a:pPr>
            <a:endParaRPr sz="1200" dirty="0"/>
          </a:p>
        </p:txBody>
      </p:sp>
      <p:sp>
        <p:nvSpPr>
          <p:cNvPr id="49" name="TextShape 18"/>
          <p:cNvSpPr txBox="1"/>
          <p:nvPr/>
        </p:nvSpPr>
        <p:spPr>
          <a:xfrm>
            <a:off x="235046" y="9937735"/>
            <a:ext cx="2766028" cy="30113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Capacidades de la plataforma </a:t>
            </a:r>
            <a:r>
              <a:rPr lang="es-MX" sz="1200" dirty="0" err="1" smtClean="0">
                <a:solidFill>
                  <a:srgbClr val="000000"/>
                </a:solidFill>
                <a:latin typeface="Calibri Light"/>
              </a:rPr>
              <a:t>Trellis</a:t>
            </a:r>
            <a:endParaRPr sz="1200" dirty="0"/>
          </a:p>
        </p:txBody>
      </p:sp>
      <p:sp>
        <p:nvSpPr>
          <p:cNvPr id="50" name="TextShape 18"/>
          <p:cNvSpPr txBox="1"/>
          <p:nvPr/>
        </p:nvSpPr>
        <p:spPr>
          <a:xfrm>
            <a:off x="2998301" y="9933722"/>
            <a:ext cx="2766028" cy="301138"/>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Ventajas</a:t>
            </a:r>
            <a:endParaRPr sz="1200" dirty="0"/>
          </a:p>
        </p:txBody>
      </p:sp>
      <p:sp>
        <p:nvSpPr>
          <p:cNvPr id="51" name="TextShape 18"/>
          <p:cNvSpPr txBox="1"/>
          <p:nvPr/>
        </p:nvSpPr>
        <p:spPr>
          <a:xfrm>
            <a:off x="243067" y="10246546"/>
            <a:ext cx="2766028" cy="301138"/>
          </a:xfrm>
          <a:prstGeom prst="rect">
            <a:avLst/>
          </a:prstGeom>
          <a:ln>
            <a:solidFill>
              <a:schemeClr val="tx1"/>
            </a:solidFill>
          </a:ln>
        </p:spPr>
        <p:txBody>
          <a:bodyPr anchor="b"/>
          <a:lstStyle/>
          <a:p>
            <a:pPr algn="ctr">
              <a:lnSpc>
                <a:spcPct val="100000"/>
              </a:lnSpc>
            </a:pPr>
            <a:endParaRPr sz="1200" dirty="0"/>
          </a:p>
        </p:txBody>
      </p:sp>
      <p:sp>
        <p:nvSpPr>
          <p:cNvPr id="52" name="TextShape 18"/>
          <p:cNvSpPr txBox="1"/>
          <p:nvPr/>
        </p:nvSpPr>
        <p:spPr>
          <a:xfrm>
            <a:off x="3006322" y="10242533"/>
            <a:ext cx="2766028" cy="301138"/>
          </a:xfrm>
          <a:prstGeom prst="rect">
            <a:avLst/>
          </a:prstGeom>
          <a:ln>
            <a:solidFill>
              <a:schemeClr val="tx1"/>
            </a:solidFill>
          </a:ln>
        </p:spPr>
        <p:txBody>
          <a:bodyPr anchor="b"/>
          <a:lstStyle/>
          <a:p>
            <a:pPr algn="ctr">
              <a:lnSpc>
                <a:spcPct val="100000"/>
              </a:lnSpc>
            </a:pPr>
            <a:endParaRPr sz="1200" dirty="0"/>
          </a:p>
        </p:txBody>
      </p:sp>
      <p:sp>
        <p:nvSpPr>
          <p:cNvPr id="65" name="TextShape 18"/>
          <p:cNvSpPr txBox="1"/>
          <p:nvPr/>
        </p:nvSpPr>
        <p:spPr>
          <a:xfrm>
            <a:off x="239054" y="10555357"/>
            <a:ext cx="2766028" cy="301138"/>
          </a:xfrm>
          <a:prstGeom prst="rect">
            <a:avLst/>
          </a:prstGeom>
          <a:ln>
            <a:solidFill>
              <a:schemeClr val="tx1"/>
            </a:solidFill>
          </a:ln>
        </p:spPr>
        <p:txBody>
          <a:bodyPr anchor="b"/>
          <a:lstStyle/>
          <a:p>
            <a:pPr algn="ctr">
              <a:lnSpc>
                <a:spcPct val="100000"/>
              </a:lnSpc>
            </a:pPr>
            <a:endParaRPr sz="1200" dirty="0"/>
          </a:p>
        </p:txBody>
      </p:sp>
      <p:sp>
        <p:nvSpPr>
          <p:cNvPr id="66" name="TextShape 18"/>
          <p:cNvSpPr txBox="1"/>
          <p:nvPr/>
        </p:nvSpPr>
        <p:spPr>
          <a:xfrm>
            <a:off x="3002309" y="10551344"/>
            <a:ext cx="2766028" cy="301138"/>
          </a:xfrm>
          <a:prstGeom prst="rect">
            <a:avLst/>
          </a:prstGeom>
          <a:ln>
            <a:solidFill>
              <a:schemeClr val="tx1"/>
            </a:solidFill>
          </a:ln>
        </p:spPr>
        <p:txBody>
          <a:bodyPr anchor="b"/>
          <a:lstStyle/>
          <a:p>
            <a:pPr algn="ctr">
              <a:lnSpc>
                <a:spcPct val="100000"/>
              </a:lnSpc>
            </a:pPr>
            <a:endParaRPr sz="1200" dirty="0"/>
          </a:p>
        </p:txBody>
      </p:sp>
      <p:sp>
        <p:nvSpPr>
          <p:cNvPr id="67" name="TextShape 18"/>
          <p:cNvSpPr txBox="1"/>
          <p:nvPr/>
        </p:nvSpPr>
        <p:spPr>
          <a:xfrm>
            <a:off x="247073" y="10864170"/>
            <a:ext cx="2766028" cy="301138"/>
          </a:xfrm>
          <a:prstGeom prst="rect">
            <a:avLst/>
          </a:prstGeom>
          <a:ln>
            <a:solidFill>
              <a:schemeClr val="tx1"/>
            </a:solidFill>
          </a:ln>
        </p:spPr>
        <p:txBody>
          <a:bodyPr anchor="b"/>
          <a:lstStyle/>
          <a:p>
            <a:pPr algn="ctr">
              <a:lnSpc>
                <a:spcPct val="100000"/>
              </a:lnSpc>
            </a:pPr>
            <a:endParaRPr sz="1200" dirty="0"/>
          </a:p>
        </p:txBody>
      </p:sp>
      <p:sp>
        <p:nvSpPr>
          <p:cNvPr id="69" name="TextShape 18"/>
          <p:cNvSpPr txBox="1"/>
          <p:nvPr/>
        </p:nvSpPr>
        <p:spPr>
          <a:xfrm>
            <a:off x="3010328" y="10860157"/>
            <a:ext cx="2766028" cy="301138"/>
          </a:xfrm>
          <a:prstGeom prst="rect">
            <a:avLst/>
          </a:prstGeom>
          <a:ln>
            <a:solidFill>
              <a:schemeClr val="tx1"/>
            </a:solidFill>
          </a:ln>
        </p:spPr>
        <p:txBody>
          <a:bodyPr anchor="b"/>
          <a:lstStyle/>
          <a:p>
            <a:pPr algn="ctr">
              <a:lnSpc>
                <a:spcPct val="100000"/>
              </a:lnSpc>
            </a:pPr>
            <a:endParaRPr sz="1200" dirty="0"/>
          </a:p>
        </p:txBody>
      </p:sp>
      <p:sp>
        <p:nvSpPr>
          <p:cNvPr id="70" name="TextShape 18"/>
          <p:cNvSpPr txBox="1"/>
          <p:nvPr/>
        </p:nvSpPr>
        <p:spPr>
          <a:xfrm>
            <a:off x="239055" y="11181002"/>
            <a:ext cx="2766028" cy="301138"/>
          </a:xfrm>
          <a:prstGeom prst="rect">
            <a:avLst/>
          </a:prstGeom>
          <a:ln>
            <a:solidFill>
              <a:schemeClr val="tx1"/>
            </a:solidFill>
          </a:ln>
        </p:spPr>
        <p:txBody>
          <a:bodyPr anchor="b"/>
          <a:lstStyle/>
          <a:p>
            <a:pPr algn="ctr">
              <a:lnSpc>
                <a:spcPct val="100000"/>
              </a:lnSpc>
            </a:pPr>
            <a:endParaRPr sz="1200" dirty="0"/>
          </a:p>
        </p:txBody>
      </p:sp>
      <p:sp>
        <p:nvSpPr>
          <p:cNvPr id="71" name="TextShape 18"/>
          <p:cNvSpPr txBox="1"/>
          <p:nvPr/>
        </p:nvSpPr>
        <p:spPr>
          <a:xfrm>
            <a:off x="3002310" y="11176989"/>
            <a:ext cx="2766028" cy="301138"/>
          </a:xfrm>
          <a:prstGeom prst="rect">
            <a:avLst/>
          </a:prstGeom>
          <a:ln>
            <a:solidFill>
              <a:schemeClr val="tx1"/>
            </a:solidFill>
          </a:ln>
        </p:spPr>
        <p:txBody>
          <a:bodyPr anchor="b"/>
          <a:lstStyle/>
          <a:p>
            <a:pPr algn="ctr">
              <a:lnSpc>
                <a:spcPct val="100000"/>
              </a:lnSpc>
            </a:pPr>
            <a:endParaRPr sz="1200" dirty="0"/>
          </a:p>
        </p:txBody>
      </p:sp>
      <p:sp>
        <p:nvSpPr>
          <p:cNvPr id="72" name="TextShape 18"/>
          <p:cNvSpPr txBox="1"/>
          <p:nvPr/>
        </p:nvSpPr>
        <p:spPr>
          <a:xfrm>
            <a:off x="235042" y="11489813"/>
            <a:ext cx="2766028" cy="301138"/>
          </a:xfrm>
          <a:prstGeom prst="rect">
            <a:avLst/>
          </a:prstGeom>
          <a:ln>
            <a:solidFill>
              <a:schemeClr val="tx1"/>
            </a:solidFill>
          </a:ln>
        </p:spPr>
        <p:txBody>
          <a:bodyPr anchor="b"/>
          <a:lstStyle/>
          <a:p>
            <a:pPr algn="ctr">
              <a:lnSpc>
                <a:spcPct val="100000"/>
              </a:lnSpc>
            </a:pPr>
            <a:endParaRPr sz="1200" dirty="0"/>
          </a:p>
        </p:txBody>
      </p:sp>
      <p:sp>
        <p:nvSpPr>
          <p:cNvPr id="73" name="TextShape 18"/>
          <p:cNvSpPr txBox="1"/>
          <p:nvPr/>
        </p:nvSpPr>
        <p:spPr>
          <a:xfrm>
            <a:off x="2998297" y="11485800"/>
            <a:ext cx="2766028" cy="301138"/>
          </a:xfrm>
          <a:prstGeom prst="rect">
            <a:avLst/>
          </a:prstGeom>
          <a:ln>
            <a:solidFill>
              <a:schemeClr val="tx1"/>
            </a:solidFill>
          </a:ln>
        </p:spPr>
        <p:txBody>
          <a:bodyPr anchor="b"/>
          <a:lstStyle/>
          <a:p>
            <a:pPr algn="ctr">
              <a:lnSpc>
                <a:spcPct val="100000"/>
              </a:lnSpc>
            </a:pPr>
            <a:endParaRPr sz="1200" dirty="0"/>
          </a:p>
        </p:txBody>
      </p:sp>
      <p:sp>
        <p:nvSpPr>
          <p:cNvPr id="74" name="TextShape 18"/>
          <p:cNvSpPr txBox="1"/>
          <p:nvPr/>
        </p:nvSpPr>
        <p:spPr>
          <a:xfrm>
            <a:off x="243061" y="11798626"/>
            <a:ext cx="2766028" cy="301138"/>
          </a:xfrm>
          <a:prstGeom prst="rect">
            <a:avLst/>
          </a:prstGeom>
          <a:ln>
            <a:solidFill>
              <a:schemeClr val="tx1"/>
            </a:solidFill>
          </a:ln>
        </p:spPr>
        <p:txBody>
          <a:bodyPr anchor="b"/>
          <a:lstStyle/>
          <a:p>
            <a:pPr algn="ctr">
              <a:lnSpc>
                <a:spcPct val="100000"/>
              </a:lnSpc>
            </a:pPr>
            <a:endParaRPr sz="1200" dirty="0"/>
          </a:p>
        </p:txBody>
      </p:sp>
      <p:sp>
        <p:nvSpPr>
          <p:cNvPr id="75" name="TextShape 18"/>
          <p:cNvSpPr txBox="1"/>
          <p:nvPr/>
        </p:nvSpPr>
        <p:spPr>
          <a:xfrm>
            <a:off x="3006316" y="11794613"/>
            <a:ext cx="2766028" cy="301138"/>
          </a:xfrm>
          <a:prstGeom prst="rect">
            <a:avLst/>
          </a:prstGeom>
          <a:ln>
            <a:solidFill>
              <a:schemeClr val="tx1"/>
            </a:solidFill>
          </a:ln>
        </p:spPr>
        <p:txBody>
          <a:bodyPr anchor="b"/>
          <a:lstStyle/>
          <a:p>
            <a:pPr algn="ctr">
              <a:lnSpc>
                <a:spcPct val="100000"/>
              </a:lnSpc>
            </a:pPr>
            <a:endParaRPr sz="1200" dirty="0"/>
          </a:p>
        </p:txBody>
      </p:sp>
      <p:sp>
        <p:nvSpPr>
          <p:cNvPr id="77" name="TextShape 14"/>
          <p:cNvSpPr txBox="1"/>
          <p:nvPr/>
        </p:nvSpPr>
        <p:spPr>
          <a:xfrm>
            <a:off x="189003" y="1504438"/>
            <a:ext cx="6433372" cy="967828"/>
          </a:xfrm>
          <a:prstGeom prst="rect">
            <a:avLst/>
          </a:prstGeom>
          <a:ln>
            <a:solidFill>
              <a:schemeClr val="bg1">
                <a:lumMod val="65000"/>
              </a:schemeClr>
            </a:solidFill>
          </a:ln>
        </p:spPr>
        <p:txBody>
          <a:bodyPr anchor="b"/>
          <a:lstStyle/>
          <a:p>
            <a:pPr algn="ctr">
              <a:lnSpc>
                <a:spcPct val="100000"/>
              </a:lnSpc>
            </a:pPr>
            <a:r>
              <a:rPr lang="es-MX" sz="1100" dirty="0" smtClean="0">
                <a:solidFill>
                  <a:srgbClr val="000000"/>
                </a:solidFill>
                <a:latin typeface="Calibri Light"/>
              </a:rPr>
              <a:t>Un sistema de racks diseñado para superar los retos que enfrenta</a:t>
            </a:r>
          </a:p>
          <a:p>
            <a:pPr algn="ctr">
              <a:lnSpc>
                <a:spcPct val="100000"/>
              </a:lnSpc>
            </a:pPr>
            <a:r>
              <a:rPr lang="es-MX" sz="1100" dirty="0" smtClean="0">
                <a:solidFill>
                  <a:srgbClr val="000000"/>
                </a:solidFill>
                <a:latin typeface="Calibri Light"/>
              </a:rPr>
              <a:t>Su Centro de Datos hoy. Disponible en ocho</a:t>
            </a:r>
          </a:p>
          <a:p>
            <a:pPr algn="ctr">
              <a:lnSpc>
                <a:spcPct val="100000"/>
              </a:lnSpc>
            </a:pPr>
            <a:r>
              <a:rPr lang="es-MX" sz="1100" dirty="0" smtClean="0">
                <a:solidFill>
                  <a:srgbClr val="000000"/>
                </a:solidFill>
                <a:latin typeface="Calibri Light"/>
              </a:rPr>
              <a:t>Tamaños estándar para cumplir las necesidades del sitio.</a:t>
            </a:r>
          </a:p>
          <a:p>
            <a:pPr algn="ctr">
              <a:lnSpc>
                <a:spcPct val="100000"/>
              </a:lnSpc>
            </a:pPr>
            <a:r>
              <a:rPr lang="es-MX" sz="1100" dirty="0" smtClean="0">
                <a:solidFill>
                  <a:srgbClr val="000000"/>
                </a:solidFill>
                <a:latin typeface="Calibri Light"/>
              </a:rPr>
              <a:t>Con instalación de fábrica de las PDU en rack para una rápida implementación</a:t>
            </a:r>
            <a:endParaRPr sz="1300" dirty="0"/>
          </a:p>
        </p:txBody>
      </p:sp>
      <p:sp>
        <p:nvSpPr>
          <p:cNvPr id="76" name="TextShape 14"/>
          <p:cNvSpPr txBox="1"/>
          <p:nvPr/>
        </p:nvSpPr>
        <p:spPr>
          <a:xfrm>
            <a:off x="895032" y="3097063"/>
            <a:ext cx="1078150" cy="369407"/>
          </a:xfrm>
          <a:prstGeom prst="rect">
            <a:avLst/>
          </a:prstGeom>
          <a:ln>
            <a:solidFill>
              <a:schemeClr val="bg1"/>
            </a:solidFill>
          </a:ln>
        </p:spPr>
        <p:txBody>
          <a:bodyPr anchor="b"/>
          <a:lstStyle/>
          <a:p>
            <a:pPr>
              <a:lnSpc>
                <a:spcPct val="100000"/>
              </a:lnSpc>
            </a:pPr>
            <a:r>
              <a:rPr lang="es-MX" sz="1300" b="1" dirty="0" err="1" smtClean="0">
                <a:solidFill>
                  <a:srgbClr val="000000"/>
                </a:solidFill>
                <a:latin typeface="Calibri Light"/>
              </a:rPr>
              <a:t>Liebert</a:t>
            </a:r>
            <a:r>
              <a:rPr lang="es-MX" sz="1300" b="1" dirty="0" smtClean="0">
                <a:solidFill>
                  <a:srgbClr val="000000"/>
                </a:solidFill>
                <a:latin typeface="Calibri Light"/>
              </a:rPr>
              <a:t> DCF</a:t>
            </a:r>
          </a:p>
        </p:txBody>
      </p:sp>
      <p:sp>
        <p:nvSpPr>
          <p:cNvPr id="91" name="TextShape 14"/>
          <p:cNvSpPr txBox="1"/>
          <p:nvPr/>
        </p:nvSpPr>
        <p:spPr>
          <a:xfrm>
            <a:off x="3152957" y="3105082"/>
            <a:ext cx="1078150" cy="369407"/>
          </a:xfrm>
          <a:prstGeom prst="rect">
            <a:avLst/>
          </a:prstGeom>
          <a:ln>
            <a:solidFill>
              <a:schemeClr val="bg1"/>
            </a:solidFill>
          </a:ln>
        </p:spPr>
        <p:txBody>
          <a:bodyPr anchor="b"/>
          <a:lstStyle/>
          <a:p>
            <a:pPr>
              <a:lnSpc>
                <a:spcPct val="100000"/>
              </a:lnSpc>
            </a:pPr>
            <a:r>
              <a:rPr lang="es-MX" sz="1300" b="1" dirty="0" err="1" smtClean="0">
                <a:solidFill>
                  <a:srgbClr val="000000"/>
                </a:solidFill>
                <a:latin typeface="Calibri Light"/>
              </a:rPr>
              <a:t>Liebert</a:t>
            </a:r>
            <a:r>
              <a:rPr lang="es-MX" sz="1300" b="1" dirty="0" smtClean="0">
                <a:solidFill>
                  <a:srgbClr val="000000"/>
                </a:solidFill>
                <a:latin typeface="Calibri Light"/>
              </a:rPr>
              <a:t> MCR</a:t>
            </a:r>
          </a:p>
        </p:txBody>
      </p:sp>
      <p:sp>
        <p:nvSpPr>
          <p:cNvPr id="93" name="TextShape 14"/>
          <p:cNvSpPr txBox="1"/>
          <p:nvPr/>
        </p:nvSpPr>
        <p:spPr>
          <a:xfrm>
            <a:off x="2695257" y="3579235"/>
            <a:ext cx="2160991" cy="1948282"/>
          </a:xfrm>
          <a:prstGeom prst="rect">
            <a:avLst/>
          </a:prstGeom>
          <a:ln>
            <a:solidFill>
              <a:schemeClr val="bg1">
                <a:lumMod val="65000"/>
              </a:schemeClr>
            </a:solidFill>
          </a:ln>
        </p:spPr>
        <p:txBody>
          <a:bodyPr anchor="b"/>
          <a:lstStyle/>
          <a:p>
            <a:pPr algn="ctr">
              <a:lnSpc>
                <a:spcPct val="100000"/>
              </a:lnSpc>
            </a:pPr>
            <a:r>
              <a:rPr lang="es-MX" sz="1300" dirty="0" smtClean="0">
                <a:solidFill>
                  <a:srgbClr val="000000"/>
                </a:solidFill>
                <a:latin typeface="Calibri Light"/>
              </a:rPr>
              <a:t>Imagen </a:t>
            </a:r>
            <a:endParaRPr sz="1300" dirty="0"/>
          </a:p>
        </p:txBody>
      </p:sp>
      <p:sp>
        <p:nvSpPr>
          <p:cNvPr id="94" name="TextShape 14"/>
          <p:cNvSpPr txBox="1"/>
          <p:nvPr/>
        </p:nvSpPr>
        <p:spPr>
          <a:xfrm>
            <a:off x="349600" y="5535462"/>
            <a:ext cx="1918400"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 </a:t>
            </a:r>
            <a:r>
              <a:rPr lang="es-MX" sz="1300" u="sng" dirty="0" smtClean="0">
                <a:solidFill>
                  <a:srgbClr val="000000"/>
                </a:solidFill>
                <a:latin typeface="Calibri Light"/>
              </a:rPr>
              <a:t>Más información</a:t>
            </a:r>
          </a:p>
        </p:txBody>
      </p:sp>
      <p:sp>
        <p:nvSpPr>
          <p:cNvPr id="95" name="TextShape 14"/>
          <p:cNvSpPr txBox="1"/>
          <p:nvPr/>
        </p:nvSpPr>
        <p:spPr>
          <a:xfrm>
            <a:off x="2619559" y="5543482"/>
            <a:ext cx="1918400" cy="369407"/>
          </a:xfrm>
          <a:prstGeom prst="rect">
            <a:avLst/>
          </a:prstGeom>
          <a:ln>
            <a:solidFill>
              <a:schemeClr val="bg1"/>
            </a:solidFill>
          </a:ln>
        </p:spPr>
        <p:txBody>
          <a:bodyPr anchor="b"/>
          <a:lstStyle/>
          <a:p>
            <a:pPr>
              <a:lnSpc>
                <a:spcPct val="100000"/>
              </a:lnSpc>
            </a:pPr>
            <a:r>
              <a:rPr lang="es-MX" sz="1300" dirty="0" smtClean="0">
                <a:solidFill>
                  <a:srgbClr val="000000"/>
                </a:solidFill>
                <a:latin typeface="Calibri Light"/>
              </a:rPr>
              <a:t>- </a:t>
            </a:r>
            <a:r>
              <a:rPr lang="es-MX" sz="1300" u="sng" dirty="0" smtClean="0">
                <a:solidFill>
                  <a:srgbClr val="000000"/>
                </a:solidFill>
                <a:latin typeface="Calibri Light"/>
              </a:rPr>
              <a:t>Más información</a:t>
            </a:r>
          </a:p>
        </p:txBody>
      </p:sp>
    </p:spTree>
    <p:extLst>
      <p:ext uri="{BB962C8B-B14F-4D97-AF65-F5344CB8AC3E}">
        <p14:creationId xmlns:p14="http://schemas.microsoft.com/office/powerpoint/2010/main" val="15825754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TextShape 26"/>
          <p:cNvSpPr txBox="1"/>
          <p:nvPr/>
        </p:nvSpPr>
        <p:spPr>
          <a:xfrm>
            <a:off x="418743" y="3058738"/>
            <a:ext cx="2340000" cy="1044000"/>
          </a:xfrm>
          <a:prstGeom prst="rect">
            <a:avLst/>
          </a:prstGeom>
        </p:spPr>
        <p:txBody>
          <a:bodyPr anchor="b"/>
          <a:lstStyle/>
          <a:p>
            <a:pPr algn="ctr">
              <a:lnSpc>
                <a:spcPct val="100000"/>
              </a:lnSpc>
            </a:pPr>
            <a:r>
              <a:rPr lang="es-MX" sz="1200" dirty="0">
                <a:solidFill>
                  <a:srgbClr val="000000"/>
                </a:solidFill>
                <a:latin typeface="Calibri Light"/>
              </a:rPr>
              <a:t>Desarrollar soluciones integrales de DISEÑO, CONSTRUCCIÓN Y MANTENIMIENTO de Data Centers para lograr la confiabilidad de los sistemas de información de nuestros Clientes, incorporando experiencia, tecnología e innovación”</a:t>
            </a:r>
            <a:endParaRPr sz="1200" dirty="0"/>
          </a:p>
        </p:txBody>
      </p:sp>
      <p:sp>
        <p:nvSpPr>
          <p:cNvPr id="179" name="TextShape 27"/>
          <p:cNvSpPr txBox="1"/>
          <p:nvPr/>
        </p:nvSpPr>
        <p:spPr>
          <a:xfrm>
            <a:off x="3706794" y="2991916"/>
            <a:ext cx="2811851" cy="1044000"/>
          </a:xfrm>
          <a:prstGeom prst="rect">
            <a:avLst/>
          </a:prstGeom>
        </p:spPr>
        <p:txBody>
          <a:bodyPr anchor="b"/>
          <a:lstStyle/>
          <a:p>
            <a:pPr algn="ctr">
              <a:lnSpc>
                <a:spcPct val="100000"/>
              </a:lnSpc>
            </a:pPr>
            <a:r>
              <a:rPr lang="es-MX" sz="1200" dirty="0">
                <a:solidFill>
                  <a:srgbClr val="000000"/>
                </a:solidFill>
                <a:latin typeface="Calibri Light"/>
              </a:rPr>
              <a:t>“Visualizamos ser una empresa líder en el DISEÑO, CONSTRUCCIÓN Y MANTENIMIENTO de Data Centers, manteniéndonos a la vanguardia de la innovación en los aspectos administrativos y tecnológicos, en términos de la realización de negocios redituables para la generación de riqueza, de desarrollo y bienestar de nuestra empresa y su comunidad”.</a:t>
            </a:r>
            <a:endParaRPr sz="1200" dirty="0"/>
          </a:p>
        </p:txBody>
      </p:sp>
      <p:sp>
        <p:nvSpPr>
          <p:cNvPr id="183" name="TextShape 31"/>
          <p:cNvSpPr txBox="1"/>
          <p:nvPr/>
        </p:nvSpPr>
        <p:spPr>
          <a:xfrm>
            <a:off x="2358000" y="3896210"/>
            <a:ext cx="1800000" cy="288000"/>
          </a:xfrm>
          <a:prstGeom prst="rect">
            <a:avLst/>
          </a:prstGeom>
        </p:spPr>
        <p:txBody>
          <a:bodyPr anchor="b"/>
          <a:lstStyle/>
          <a:p>
            <a:pPr>
              <a:lnSpc>
                <a:spcPct val="100000"/>
              </a:lnSpc>
            </a:pPr>
            <a:r>
              <a:rPr lang="es-MX" sz="1500" dirty="0">
                <a:solidFill>
                  <a:srgbClr val="000000"/>
                </a:solidFill>
                <a:latin typeface="Calibri Light"/>
              </a:rPr>
              <a:t>Nuestra Filosofía</a:t>
            </a:r>
            <a:endParaRPr dirty="0"/>
          </a:p>
        </p:txBody>
      </p:sp>
      <p:sp>
        <p:nvSpPr>
          <p:cNvPr id="184" name="TextShape 32"/>
          <p:cNvSpPr txBox="1"/>
          <p:nvPr/>
        </p:nvSpPr>
        <p:spPr>
          <a:xfrm>
            <a:off x="515084" y="4187079"/>
            <a:ext cx="1440000" cy="720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Los clientes se convierten en amigos</a:t>
            </a:r>
            <a:endParaRPr dirty="0"/>
          </a:p>
        </p:txBody>
      </p:sp>
      <p:sp>
        <p:nvSpPr>
          <p:cNvPr id="185" name="TextShape 33"/>
          <p:cNvSpPr txBox="1"/>
          <p:nvPr/>
        </p:nvSpPr>
        <p:spPr>
          <a:xfrm>
            <a:off x="2448000" y="4224504"/>
            <a:ext cx="144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Responsabilidad</a:t>
            </a:r>
            <a:endParaRPr/>
          </a:p>
        </p:txBody>
      </p:sp>
      <p:sp>
        <p:nvSpPr>
          <p:cNvPr id="186" name="TextShape 34"/>
          <p:cNvSpPr txBox="1"/>
          <p:nvPr/>
        </p:nvSpPr>
        <p:spPr>
          <a:xfrm>
            <a:off x="4428000" y="4224504"/>
            <a:ext cx="144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Respeto</a:t>
            </a:r>
            <a:endParaRPr/>
          </a:p>
        </p:txBody>
      </p:sp>
      <p:sp>
        <p:nvSpPr>
          <p:cNvPr id="187" name="TextShape 35"/>
          <p:cNvSpPr txBox="1"/>
          <p:nvPr/>
        </p:nvSpPr>
        <p:spPr>
          <a:xfrm>
            <a:off x="504000" y="5088504"/>
            <a:ext cx="144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Equidad</a:t>
            </a:r>
            <a:endParaRPr/>
          </a:p>
        </p:txBody>
      </p:sp>
      <p:sp>
        <p:nvSpPr>
          <p:cNvPr id="188" name="TextShape 36"/>
          <p:cNvSpPr txBox="1"/>
          <p:nvPr/>
        </p:nvSpPr>
        <p:spPr>
          <a:xfrm>
            <a:off x="2448000" y="5088504"/>
            <a:ext cx="144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Integridad</a:t>
            </a:r>
            <a:endParaRPr/>
          </a:p>
        </p:txBody>
      </p:sp>
      <p:sp>
        <p:nvSpPr>
          <p:cNvPr id="189" name="TextShape 37"/>
          <p:cNvSpPr txBox="1"/>
          <p:nvPr/>
        </p:nvSpPr>
        <p:spPr>
          <a:xfrm>
            <a:off x="4428000" y="5088504"/>
            <a:ext cx="1440000" cy="720000"/>
          </a:xfrm>
          <a:prstGeom prst="rect">
            <a:avLst/>
          </a:prstGeom>
          <a:ln>
            <a:solidFill>
              <a:schemeClr val="tx1"/>
            </a:solidFill>
          </a:ln>
        </p:spPr>
        <p:txBody>
          <a:bodyPr anchor="b"/>
          <a:lstStyle/>
          <a:p>
            <a:pPr algn="ctr">
              <a:lnSpc>
                <a:spcPct val="100000"/>
              </a:lnSpc>
            </a:pPr>
            <a:r>
              <a:rPr lang="es-MX" sz="1500">
                <a:solidFill>
                  <a:srgbClr val="000000"/>
                </a:solidFill>
                <a:latin typeface="Calibri Light"/>
              </a:rPr>
              <a:t>Pasión por ganar</a:t>
            </a:r>
            <a:endParaRPr/>
          </a:p>
        </p:txBody>
      </p:sp>
      <p:sp>
        <p:nvSpPr>
          <p:cNvPr id="48" name="TextShape 1"/>
          <p:cNvSpPr txBox="1"/>
          <p:nvPr/>
        </p:nvSpPr>
        <p:spPr>
          <a:xfrm>
            <a:off x="144000" y="144000"/>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49" name="TextShape 4"/>
          <p:cNvSpPr txBox="1"/>
          <p:nvPr/>
        </p:nvSpPr>
        <p:spPr>
          <a:xfrm>
            <a:off x="4694234" y="464512"/>
            <a:ext cx="1331330" cy="197461"/>
          </a:xfrm>
          <a:prstGeom prst="rect">
            <a:avLst/>
          </a:prstGeom>
          <a:ln>
            <a:solidFill>
              <a:schemeClr val="tx1"/>
            </a:solidFill>
          </a:ln>
        </p:spPr>
        <p:txBody>
          <a:bodyPr anchor="b"/>
          <a:lstStyle/>
          <a:p>
            <a:pPr algn="ctr">
              <a:lnSpc>
                <a:spcPct val="100000"/>
              </a:lnSpc>
            </a:pPr>
            <a:endParaRPr dirty="0"/>
          </a:p>
        </p:txBody>
      </p:sp>
      <p:sp>
        <p:nvSpPr>
          <p:cNvPr id="50" name="TextShape 6"/>
          <p:cNvSpPr txBox="1"/>
          <p:nvPr/>
        </p:nvSpPr>
        <p:spPr>
          <a:xfrm>
            <a:off x="623973" y="967139"/>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1" name="TextShape 14"/>
          <p:cNvSpPr txBox="1"/>
          <p:nvPr/>
        </p:nvSpPr>
        <p:spPr>
          <a:xfrm>
            <a:off x="90000" y="972000"/>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2" name="TextShape 6"/>
          <p:cNvSpPr txBox="1"/>
          <p:nvPr/>
        </p:nvSpPr>
        <p:spPr>
          <a:xfrm>
            <a:off x="1626977" y="970682"/>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3" name="TextShape 6"/>
          <p:cNvSpPr txBox="1"/>
          <p:nvPr/>
        </p:nvSpPr>
        <p:spPr>
          <a:xfrm>
            <a:off x="2279106" y="963592"/>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4" name="TextShape 6"/>
          <p:cNvSpPr txBox="1"/>
          <p:nvPr/>
        </p:nvSpPr>
        <p:spPr>
          <a:xfrm>
            <a:off x="3150974" y="96358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55" name="TextShape 6"/>
          <p:cNvSpPr txBox="1"/>
          <p:nvPr/>
        </p:nvSpPr>
        <p:spPr>
          <a:xfrm>
            <a:off x="3845639" y="9671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56" name="TextShape 6"/>
          <p:cNvSpPr txBox="1"/>
          <p:nvPr/>
        </p:nvSpPr>
        <p:spPr>
          <a:xfrm>
            <a:off x="4561570" y="970672"/>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57" name="TextShape 6"/>
          <p:cNvSpPr txBox="1"/>
          <p:nvPr/>
        </p:nvSpPr>
        <p:spPr>
          <a:xfrm>
            <a:off x="5390900" y="970673"/>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58" name="TextShape 6"/>
          <p:cNvSpPr txBox="1"/>
          <p:nvPr/>
        </p:nvSpPr>
        <p:spPr>
          <a:xfrm>
            <a:off x="6106825" y="963583"/>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59" name="TextShape 3"/>
          <p:cNvSpPr txBox="1"/>
          <p:nvPr/>
        </p:nvSpPr>
        <p:spPr>
          <a:xfrm>
            <a:off x="6065459" y="459583"/>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3" name="TextShape 14"/>
          <p:cNvSpPr txBox="1"/>
          <p:nvPr/>
        </p:nvSpPr>
        <p:spPr>
          <a:xfrm>
            <a:off x="741043" y="2290738"/>
            <a:ext cx="1358513" cy="237861"/>
          </a:xfrm>
          <a:prstGeom prst="rect">
            <a:avLst/>
          </a:prstGeom>
          <a:solidFill>
            <a:schemeClr val="bg1"/>
          </a:solidFill>
          <a:ln>
            <a:solidFill>
              <a:schemeClr val="tx1"/>
            </a:solidFill>
          </a:ln>
        </p:spPr>
        <p:txBody>
          <a:bodyPr anchor="b"/>
          <a:lstStyle/>
          <a:p>
            <a:pPr algn="ctr">
              <a:lnSpc>
                <a:spcPct val="100000"/>
              </a:lnSpc>
            </a:pPr>
            <a:r>
              <a:rPr lang="es-MX" sz="900" dirty="0" smtClean="0">
                <a:solidFill>
                  <a:srgbClr val="000000"/>
                </a:solidFill>
                <a:latin typeface="Calibri Light"/>
              </a:rPr>
              <a:t>MISION</a:t>
            </a:r>
            <a:endParaRPr sz="900" dirty="0"/>
          </a:p>
        </p:txBody>
      </p:sp>
      <p:sp>
        <p:nvSpPr>
          <p:cNvPr id="64" name="TextShape 14"/>
          <p:cNvSpPr txBox="1"/>
          <p:nvPr/>
        </p:nvSpPr>
        <p:spPr>
          <a:xfrm>
            <a:off x="4608000" y="1820397"/>
            <a:ext cx="1358513" cy="237861"/>
          </a:xfrm>
          <a:prstGeom prst="rect">
            <a:avLst/>
          </a:prstGeom>
          <a:solidFill>
            <a:schemeClr val="bg1"/>
          </a:solidFill>
          <a:ln>
            <a:solidFill>
              <a:schemeClr val="tx1"/>
            </a:solidFill>
          </a:ln>
        </p:spPr>
        <p:txBody>
          <a:bodyPr anchor="b"/>
          <a:lstStyle/>
          <a:p>
            <a:pPr algn="ctr">
              <a:lnSpc>
                <a:spcPct val="100000"/>
              </a:lnSpc>
            </a:pPr>
            <a:r>
              <a:rPr lang="es-MX" sz="900" dirty="0" smtClean="0">
                <a:solidFill>
                  <a:srgbClr val="000000"/>
                </a:solidFill>
                <a:latin typeface="Calibri Light"/>
              </a:rPr>
              <a:t>VISION</a:t>
            </a:r>
            <a:endParaRPr sz="900" dirty="0"/>
          </a:p>
        </p:txBody>
      </p:sp>
      <p:sp>
        <p:nvSpPr>
          <p:cNvPr id="65" name="CustomShape 44"/>
          <p:cNvSpPr/>
          <p:nvPr/>
        </p:nvSpPr>
        <p:spPr>
          <a:xfrm>
            <a:off x="3989392" y="6267397"/>
            <a:ext cx="288000" cy="288000"/>
          </a:xfrm>
          <a:prstGeom prst="ellipse">
            <a:avLst/>
          </a:prstGeom>
          <a:solidFill>
            <a:srgbClr val="729FCF"/>
          </a:solidFill>
          <a:ln>
            <a:solidFill>
              <a:srgbClr val="3465A4"/>
            </a:solidFill>
          </a:ln>
        </p:spPr>
      </p:sp>
      <p:sp>
        <p:nvSpPr>
          <p:cNvPr id="66" name="CustomShape 45"/>
          <p:cNvSpPr/>
          <p:nvPr/>
        </p:nvSpPr>
        <p:spPr>
          <a:xfrm>
            <a:off x="4457752" y="6267757"/>
            <a:ext cx="288000" cy="288000"/>
          </a:xfrm>
          <a:prstGeom prst="ellipse">
            <a:avLst/>
          </a:prstGeom>
          <a:solidFill>
            <a:srgbClr val="729FCF"/>
          </a:solidFill>
          <a:ln>
            <a:solidFill>
              <a:srgbClr val="3465A4"/>
            </a:solidFill>
          </a:ln>
        </p:spPr>
      </p:sp>
      <p:sp>
        <p:nvSpPr>
          <p:cNvPr id="67" name="CustomShape 46"/>
          <p:cNvSpPr/>
          <p:nvPr/>
        </p:nvSpPr>
        <p:spPr>
          <a:xfrm>
            <a:off x="4926112" y="6268117"/>
            <a:ext cx="288000" cy="288000"/>
          </a:xfrm>
          <a:prstGeom prst="ellipse">
            <a:avLst/>
          </a:prstGeom>
          <a:solidFill>
            <a:srgbClr val="729FCF"/>
          </a:solidFill>
          <a:ln>
            <a:solidFill>
              <a:srgbClr val="3465A4"/>
            </a:solidFill>
          </a:ln>
        </p:spPr>
      </p:sp>
      <p:sp>
        <p:nvSpPr>
          <p:cNvPr id="68" name="CustomShape 47"/>
          <p:cNvSpPr/>
          <p:nvPr/>
        </p:nvSpPr>
        <p:spPr>
          <a:xfrm>
            <a:off x="5394472" y="6268477"/>
            <a:ext cx="288000" cy="288000"/>
          </a:xfrm>
          <a:prstGeom prst="ellipse">
            <a:avLst/>
          </a:prstGeom>
          <a:solidFill>
            <a:srgbClr val="729FCF"/>
          </a:solidFill>
          <a:ln>
            <a:solidFill>
              <a:srgbClr val="3465A4"/>
            </a:solidFill>
          </a:ln>
        </p:spPr>
      </p:sp>
      <p:sp>
        <p:nvSpPr>
          <p:cNvPr id="69" name="CustomShape 48"/>
          <p:cNvSpPr/>
          <p:nvPr/>
        </p:nvSpPr>
        <p:spPr>
          <a:xfrm>
            <a:off x="5862832" y="6268837"/>
            <a:ext cx="288000" cy="288000"/>
          </a:xfrm>
          <a:prstGeom prst="ellipse">
            <a:avLst/>
          </a:prstGeom>
          <a:solidFill>
            <a:srgbClr val="729FCF"/>
          </a:solidFill>
          <a:ln>
            <a:solidFill>
              <a:srgbClr val="3465A4"/>
            </a:solidFill>
          </a:ln>
        </p:spPr>
      </p:sp>
      <p:sp>
        <p:nvSpPr>
          <p:cNvPr id="70" name="CustomShape 49"/>
          <p:cNvSpPr/>
          <p:nvPr/>
        </p:nvSpPr>
        <p:spPr>
          <a:xfrm>
            <a:off x="6331192" y="6269197"/>
            <a:ext cx="288000" cy="288000"/>
          </a:xfrm>
          <a:prstGeom prst="ellipse">
            <a:avLst/>
          </a:prstGeom>
          <a:solidFill>
            <a:srgbClr val="729FCF"/>
          </a:solidFill>
          <a:ln>
            <a:solidFill>
              <a:srgbClr val="3465A4"/>
            </a:solidFill>
          </a:ln>
        </p:spPr>
      </p:sp>
      <p:sp>
        <p:nvSpPr>
          <p:cNvPr id="71" name="TextShape 50"/>
          <p:cNvSpPr txBox="1"/>
          <p:nvPr/>
        </p:nvSpPr>
        <p:spPr>
          <a:xfrm>
            <a:off x="4150895" y="6790556"/>
            <a:ext cx="2628000" cy="1152000"/>
          </a:xfrm>
          <a:prstGeom prst="rect">
            <a:avLst/>
          </a:prstGeom>
        </p:spPr>
        <p:txBody>
          <a:bodyPr anchor="b"/>
          <a:lstStyle/>
          <a:p>
            <a:pPr>
              <a:lnSpc>
                <a:spcPct val="100000"/>
              </a:lnSpc>
            </a:pPr>
            <a:r>
              <a:rPr lang="es-MX" sz="1000" dirty="0">
                <a:solidFill>
                  <a:srgbClr val="000000"/>
                </a:solidFill>
                <a:latin typeface="Calibri Light"/>
              </a:rPr>
              <a:t>Contáctenos
Teléfono: </a:t>
            </a:r>
            <a:r>
              <a:rPr lang="es-MX" sz="1000" dirty="0" smtClean="0">
                <a:solidFill>
                  <a:srgbClr val="000000"/>
                </a:solidFill>
                <a:latin typeface="Calibri Light"/>
              </a:rPr>
              <a:t>01(55) 2595 0997</a:t>
            </a:r>
            <a:r>
              <a:rPr lang="es-MX" sz="1000" dirty="0">
                <a:solidFill>
                  <a:srgbClr val="000000"/>
                </a:solidFill>
                <a:latin typeface="Calibri Light"/>
              </a:rPr>
              <a:t>
email: </a:t>
            </a:r>
            <a:r>
              <a:rPr lang="es-MX" sz="1000" dirty="0" smtClean="0">
                <a:solidFill>
                  <a:srgbClr val="000000"/>
                </a:solidFill>
                <a:latin typeface="Calibri Light"/>
              </a:rPr>
              <a:t>info@epsiloningenieria.com.mx</a:t>
            </a:r>
            <a:r>
              <a:rPr lang="es-MX" sz="1000" dirty="0">
                <a:solidFill>
                  <a:srgbClr val="000000"/>
                </a:solidFill>
                <a:latin typeface="Calibri Light"/>
              </a:rPr>
              <a:t>
Domicilio</a:t>
            </a:r>
            <a:r>
              <a:rPr lang="es-MX" sz="1000" dirty="0" smtClean="0">
                <a:solidFill>
                  <a:srgbClr val="000000"/>
                </a:solidFill>
                <a:latin typeface="Calibri Light"/>
              </a:rPr>
              <a:t>: Bartolomé R. Salido N. 129 Colonia </a:t>
            </a:r>
            <a:r>
              <a:rPr lang="es-MX" sz="1000" dirty="0" err="1" smtClean="0">
                <a:solidFill>
                  <a:srgbClr val="000000"/>
                </a:solidFill>
                <a:latin typeface="Calibri Light"/>
              </a:rPr>
              <a:t>Vertiz</a:t>
            </a:r>
            <a:r>
              <a:rPr lang="es-MX" sz="1000" dirty="0" smtClean="0">
                <a:solidFill>
                  <a:srgbClr val="000000"/>
                </a:solidFill>
                <a:latin typeface="Calibri Light"/>
              </a:rPr>
              <a:t> Narvarte. Del. Benito Juárez , Ciudad de </a:t>
            </a:r>
            <a:r>
              <a:rPr lang="es-MX" sz="1000" dirty="0" err="1" smtClean="0">
                <a:solidFill>
                  <a:srgbClr val="000000"/>
                </a:solidFill>
                <a:latin typeface="Calibri Light"/>
              </a:rPr>
              <a:t>Mexico</a:t>
            </a:r>
            <a:endParaRPr sz="1000" dirty="0"/>
          </a:p>
        </p:txBody>
      </p:sp>
      <p:sp>
        <p:nvSpPr>
          <p:cNvPr id="72" name="TextShape 52"/>
          <p:cNvSpPr txBox="1"/>
          <p:nvPr/>
        </p:nvSpPr>
        <p:spPr>
          <a:xfrm>
            <a:off x="-22240" y="7791711"/>
            <a:ext cx="1800000" cy="288000"/>
          </a:xfrm>
          <a:prstGeom prst="rect">
            <a:avLst/>
          </a:prstGeom>
        </p:spPr>
        <p:txBody>
          <a:bodyPr anchor="b"/>
          <a:lstStyle/>
          <a:p>
            <a:pPr algn="ctr">
              <a:lnSpc>
                <a:spcPct val="100000"/>
              </a:lnSpc>
            </a:pPr>
            <a:r>
              <a:rPr lang="es-MX" sz="1000" dirty="0">
                <a:solidFill>
                  <a:srgbClr val="000000"/>
                </a:solidFill>
                <a:latin typeface="Calibri Light"/>
              </a:rPr>
              <a:t>Aviso de Privacidad</a:t>
            </a:r>
            <a:endParaRPr sz="1000" dirty="0"/>
          </a:p>
        </p:txBody>
      </p:sp>
      <p:sp>
        <p:nvSpPr>
          <p:cNvPr id="73" name="TextShape 52"/>
          <p:cNvSpPr txBox="1"/>
          <p:nvPr/>
        </p:nvSpPr>
        <p:spPr>
          <a:xfrm>
            <a:off x="71408" y="6402267"/>
            <a:ext cx="1800000" cy="288000"/>
          </a:xfrm>
          <a:prstGeom prst="rect">
            <a:avLst/>
          </a:prstGeom>
        </p:spPr>
        <p:txBody>
          <a:bodyPr anchor="b"/>
          <a:lstStyle/>
          <a:p>
            <a:pPr algn="ctr">
              <a:lnSpc>
                <a:spcPct val="100000"/>
              </a:lnSpc>
            </a:pPr>
            <a:r>
              <a:rPr lang="es-MX" sz="1000" dirty="0" smtClean="0">
                <a:solidFill>
                  <a:srgbClr val="000000"/>
                </a:solidFill>
                <a:latin typeface="Calibri Light"/>
              </a:rPr>
              <a:t>Extranet de Proveedores</a:t>
            </a:r>
            <a:endParaRPr sz="1000" dirty="0"/>
          </a:p>
        </p:txBody>
      </p:sp>
      <p:sp>
        <p:nvSpPr>
          <p:cNvPr id="74" name="TextShape 52"/>
          <p:cNvSpPr txBox="1"/>
          <p:nvPr/>
        </p:nvSpPr>
        <p:spPr>
          <a:xfrm>
            <a:off x="224381" y="6878611"/>
            <a:ext cx="1800000" cy="288000"/>
          </a:xfrm>
          <a:prstGeom prst="rect">
            <a:avLst/>
          </a:prstGeom>
        </p:spPr>
        <p:txBody>
          <a:bodyPr anchor="b"/>
          <a:lstStyle/>
          <a:p>
            <a:pPr>
              <a:lnSpc>
                <a:spcPct val="100000"/>
              </a:lnSpc>
            </a:pPr>
            <a:r>
              <a:rPr lang="es-MX" sz="1000" dirty="0" smtClean="0">
                <a:solidFill>
                  <a:srgbClr val="000000"/>
                </a:solidFill>
                <a:latin typeface="Calibri Light"/>
              </a:rPr>
              <a:t>Noticias</a:t>
            </a:r>
            <a:endParaRPr sz="1000" dirty="0"/>
          </a:p>
        </p:txBody>
      </p:sp>
      <p:sp>
        <p:nvSpPr>
          <p:cNvPr id="75" name="TextShape 43"/>
          <p:cNvSpPr txBox="1"/>
          <p:nvPr/>
        </p:nvSpPr>
        <p:spPr>
          <a:xfrm>
            <a:off x="4313181" y="6605509"/>
            <a:ext cx="1800000" cy="288000"/>
          </a:xfrm>
          <a:prstGeom prst="rect">
            <a:avLst/>
          </a:prstGeom>
        </p:spPr>
        <p:txBody>
          <a:bodyPr anchor="b"/>
          <a:lstStyle/>
          <a:p>
            <a:pPr algn="ctr">
              <a:lnSpc>
                <a:spcPct val="100000"/>
              </a:lnSpc>
            </a:pPr>
            <a:r>
              <a:rPr lang="es-MX" sz="1100" dirty="0">
                <a:solidFill>
                  <a:srgbClr val="000000"/>
                </a:solidFill>
                <a:latin typeface="Calibri Light"/>
              </a:rPr>
              <a:t>Espacio de redes sociales</a:t>
            </a:r>
            <a:endParaRPr sz="1100" dirty="0"/>
          </a:p>
        </p:txBody>
      </p:sp>
      <p:sp>
        <p:nvSpPr>
          <p:cNvPr id="76" name="TextShape 3"/>
          <p:cNvSpPr txBox="1"/>
          <p:nvPr/>
        </p:nvSpPr>
        <p:spPr>
          <a:xfrm>
            <a:off x="2358000" y="6365859"/>
            <a:ext cx="1451032" cy="1808305"/>
          </a:xfrm>
          <a:prstGeom prst="rect">
            <a:avLst/>
          </a:prstGeom>
          <a:ln>
            <a:solidFill>
              <a:schemeClr val="tx1"/>
            </a:solidFill>
          </a:ln>
        </p:spPr>
        <p:txBody>
          <a:bodyPr anchor="b"/>
          <a:lstStyle/>
          <a:p>
            <a:pPr algn="ctr">
              <a:lnSpc>
                <a:spcPct val="100000"/>
              </a:lnSpc>
            </a:pPr>
            <a:r>
              <a:rPr lang="es-MX" sz="1100" dirty="0" smtClean="0">
                <a:solidFill>
                  <a:srgbClr val="000000"/>
                </a:solidFill>
                <a:latin typeface="Calibri Light"/>
              </a:rPr>
              <a:t>Pizarrón de </a:t>
            </a:r>
            <a:r>
              <a:rPr lang="es-MX" sz="1100" dirty="0" err="1" smtClean="0">
                <a:solidFill>
                  <a:srgbClr val="000000"/>
                </a:solidFill>
                <a:latin typeface="Calibri Light"/>
              </a:rPr>
              <a:t>twitts</a:t>
            </a: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lang="es-MX" sz="1100" dirty="0" smtClean="0">
              <a:solidFill>
                <a:srgbClr val="000000"/>
              </a:solidFill>
              <a:latin typeface="Calibri Light"/>
            </a:endParaRPr>
          </a:p>
          <a:p>
            <a:pPr algn="ctr">
              <a:lnSpc>
                <a:spcPct val="100000"/>
              </a:lnSpc>
            </a:pPr>
            <a:endParaRPr lang="es-MX" sz="1100" dirty="0">
              <a:solidFill>
                <a:srgbClr val="000000"/>
              </a:solidFill>
              <a:latin typeface="Calibri Light"/>
            </a:endParaRPr>
          </a:p>
          <a:p>
            <a:pPr algn="ctr">
              <a:lnSpc>
                <a:spcPct val="100000"/>
              </a:lnSpc>
            </a:pPr>
            <a:endParaRPr sz="1100" dirty="0"/>
          </a:p>
        </p:txBody>
      </p:sp>
      <p:sp>
        <p:nvSpPr>
          <p:cNvPr id="40" name="TextShape 14"/>
          <p:cNvSpPr txBox="1"/>
          <p:nvPr/>
        </p:nvSpPr>
        <p:spPr>
          <a:xfrm>
            <a:off x="133891" y="1526139"/>
            <a:ext cx="741000" cy="648010"/>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¿Quiénes somos?</a:t>
            </a:r>
            <a:endParaRPr sz="900" dirty="0"/>
          </a:p>
        </p:txBody>
      </p:sp>
      <p:sp>
        <p:nvSpPr>
          <p:cNvPr id="41" name="TextShape 14"/>
          <p:cNvSpPr txBox="1"/>
          <p:nvPr/>
        </p:nvSpPr>
        <p:spPr>
          <a:xfrm>
            <a:off x="895435" y="1533688"/>
            <a:ext cx="958804" cy="627221"/>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Misión, Visión y Filosofía</a:t>
            </a:r>
            <a:endParaRPr sz="900" dirty="0"/>
          </a:p>
        </p:txBody>
      </p:sp>
      <p:sp>
        <p:nvSpPr>
          <p:cNvPr id="42" name="CustomShape 30"/>
          <p:cNvSpPr/>
          <p:nvPr/>
        </p:nvSpPr>
        <p:spPr>
          <a:xfrm>
            <a:off x="870400" y="1521356"/>
            <a:ext cx="983839" cy="652793"/>
          </a:xfrm>
          <a:prstGeom prst="rect">
            <a:avLst/>
          </a:prstGeom>
          <a:noFill/>
          <a:ln w="36000">
            <a:solidFill>
              <a:srgbClr val="C5000B"/>
            </a:solidFill>
            <a:round/>
          </a:ln>
        </p:spPr>
      </p:sp>
      <p:sp>
        <p:nvSpPr>
          <p:cNvPr id="43" name="Rectángulo 42"/>
          <p:cNvSpPr/>
          <p:nvPr/>
        </p:nvSpPr>
        <p:spPr>
          <a:xfrm>
            <a:off x="228032" y="155971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4" name="Rectángulo 43"/>
          <p:cNvSpPr/>
          <p:nvPr/>
        </p:nvSpPr>
        <p:spPr>
          <a:xfrm>
            <a:off x="1090296" y="1555706"/>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 name="TextShape 2"/>
          <p:cNvSpPr txBox="1"/>
          <p:nvPr/>
        </p:nvSpPr>
        <p:spPr>
          <a:xfrm>
            <a:off x="144000" y="1477342"/>
            <a:ext cx="6408000" cy="1127180"/>
          </a:xfrm>
          <a:prstGeom prst="rect">
            <a:avLst/>
          </a:prstGeom>
          <a:ln>
            <a:solidFill>
              <a:schemeClr val="tx1"/>
            </a:solidFill>
          </a:ln>
        </p:spPr>
        <p:txBody>
          <a:bodyPr anchor="b"/>
          <a:lstStyle/>
          <a:p>
            <a:pPr algn="ctr">
              <a:lnSpc>
                <a:spcPct val="100000"/>
              </a:lnSpc>
            </a:pPr>
            <a:r>
              <a:rPr lang="es-MX" sz="1500" dirty="0" smtClean="0">
                <a:solidFill>
                  <a:srgbClr val="000000"/>
                </a:solidFill>
                <a:latin typeface="Calibri Light"/>
              </a:rPr>
              <a:t>		             Banner </a:t>
            </a:r>
            <a:r>
              <a:rPr lang="es-MX" sz="1500" dirty="0">
                <a:solidFill>
                  <a:srgbClr val="000000"/>
                </a:solidFill>
                <a:latin typeface="Calibri Light"/>
              </a:rPr>
              <a:t>de la sección administrable</a:t>
            </a:r>
            <a:endParaRPr dirty="0"/>
          </a:p>
        </p:txBody>
      </p:sp>
      <p:sp>
        <p:nvSpPr>
          <p:cNvPr id="203" name="TextShape 14"/>
          <p:cNvSpPr txBox="1"/>
          <p:nvPr/>
        </p:nvSpPr>
        <p:spPr>
          <a:xfrm>
            <a:off x="288000" y="3264441"/>
            <a:ext cx="4248000" cy="288000"/>
          </a:xfrm>
          <a:prstGeom prst="rect">
            <a:avLst/>
          </a:prstGeom>
        </p:spPr>
        <p:txBody>
          <a:bodyPr anchor="b"/>
          <a:lstStyle/>
          <a:p>
            <a:pPr>
              <a:lnSpc>
                <a:spcPct val="100000"/>
              </a:lnSpc>
            </a:pPr>
            <a:r>
              <a:rPr lang="es-MX" sz="1500">
                <a:solidFill>
                  <a:srgbClr val="000000"/>
                </a:solidFill>
                <a:latin typeface="Calibri Light"/>
              </a:rPr>
              <a:t>Centro de Datos Arquitectura y Construcción</a:t>
            </a:r>
            <a:endParaRPr/>
          </a:p>
        </p:txBody>
      </p:sp>
      <p:sp>
        <p:nvSpPr>
          <p:cNvPr id="206" name="TextShape 17"/>
          <p:cNvSpPr txBox="1"/>
          <p:nvPr/>
        </p:nvSpPr>
        <p:spPr>
          <a:xfrm>
            <a:off x="216000" y="3624441"/>
            <a:ext cx="4873358" cy="2304000"/>
          </a:xfrm>
          <a:prstGeom prst="rect">
            <a:avLst/>
          </a:prstGeom>
        </p:spPr>
        <p:txBody>
          <a:bodyPr anchor="b"/>
          <a:lstStyle/>
          <a:p>
            <a:pPr>
              <a:lnSpc>
                <a:spcPct val="100000"/>
              </a:lnSpc>
            </a:pPr>
            <a:r>
              <a:rPr lang="es-MX" sz="1000" dirty="0" err="1">
                <a:solidFill>
                  <a:srgbClr val="000000"/>
                </a:solidFill>
                <a:latin typeface="Calibri Light"/>
              </a:rPr>
              <a:t>Chillers</a:t>
            </a:r>
            <a:r>
              <a:rPr lang="es-MX" sz="1000" dirty="0">
                <a:solidFill>
                  <a:srgbClr val="000000"/>
                </a:solidFill>
                <a:latin typeface="Calibri Light"/>
              </a:rPr>
              <a:t>
Condensadores
Tanques de </a:t>
            </a:r>
            <a:r>
              <a:rPr lang="es-MX" sz="1000" dirty="0" err="1">
                <a:solidFill>
                  <a:srgbClr val="000000"/>
                </a:solidFill>
                <a:latin typeface="Calibri Light"/>
              </a:rPr>
              <a:t>Diesel</a:t>
            </a:r>
            <a:r>
              <a:rPr lang="es-MX" sz="1000" dirty="0">
                <a:solidFill>
                  <a:srgbClr val="000000"/>
                </a:solidFill>
                <a:latin typeface="Calibri Light"/>
              </a:rPr>
              <a:t>
Planta de emergencia
Subestación compacta SF6
Aire de precisión
Tablero transferencia
PDU
UPS
Smart </a:t>
            </a:r>
            <a:r>
              <a:rPr lang="es-MX" sz="1000" dirty="0" err="1">
                <a:solidFill>
                  <a:srgbClr val="000000"/>
                </a:solidFill>
                <a:latin typeface="Calibri Light"/>
              </a:rPr>
              <a:t>Solution</a:t>
            </a:r>
            <a:r>
              <a:rPr lang="es-MX" sz="1000" dirty="0">
                <a:solidFill>
                  <a:srgbClr val="000000"/>
                </a:solidFill>
                <a:latin typeface="Calibri Light"/>
              </a:rPr>
              <a:t> pasillos conf.
</a:t>
            </a:r>
            <a:r>
              <a:rPr lang="es-MX" sz="1000" dirty="0" err="1">
                <a:solidFill>
                  <a:srgbClr val="000000"/>
                </a:solidFill>
                <a:latin typeface="Calibri Light"/>
              </a:rPr>
              <a:t>Electrodutos</a:t>
            </a:r>
            <a:r>
              <a:rPr lang="es-MX" sz="1000" dirty="0">
                <a:solidFill>
                  <a:srgbClr val="000000"/>
                </a:solidFill>
                <a:latin typeface="Calibri Light"/>
              </a:rPr>
              <a:t>
Racks
Sistemas contra incendios</a:t>
            </a:r>
            <a:r>
              <a:rPr lang="es-MX" sz="1500" dirty="0">
                <a:solidFill>
                  <a:srgbClr val="000000"/>
                </a:solidFill>
                <a:latin typeface="Calibri Light"/>
              </a:rPr>
              <a:t>
</a:t>
            </a:r>
            <a:endParaRPr dirty="0"/>
          </a:p>
        </p:txBody>
      </p:sp>
      <p:sp>
        <p:nvSpPr>
          <p:cNvPr id="207" name="TextShape 18"/>
          <p:cNvSpPr txBox="1"/>
          <p:nvPr/>
        </p:nvSpPr>
        <p:spPr>
          <a:xfrm>
            <a:off x="2376000" y="3552441"/>
            <a:ext cx="4032000" cy="2304000"/>
          </a:xfrm>
          <a:prstGeom prst="rect">
            <a:avLst/>
          </a:prstGeom>
          <a:ln>
            <a:solidFill>
              <a:schemeClr val="tx1"/>
            </a:solidFill>
          </a:ln>
        </p:spPr>
        <p:txBody>
          <a:bodyPr anchor="b"/>
          <a:lstStyle/>
          <a:p>
            <a:pPr algn="ctr">
              <a:lnSpc>
                <a:spcPct val="100000"/>
              </a:lnSpc>
            </a:pPr>
            <a:r>
              <a:rPr lang="es-MX" sz="1500" dirty="0">
                <a:solidFill>
                  <a:srgbClr val="000000"/>
                </a:solidFill>
                <a:latin typeface="Calibri Light"/>
              </a:rPr>
              <a:t>Imagen</a:t>
            </a:r>
            <a:endParaRPr dirty="0"/>
          </a:p>
        </p:txBody>
      </p:sp>
      <p:sp>
        <p:nvSpPr>
          <p:cNvPr id="208" name="TextShape 19"/>
          <p:cNvSpPr txBox="1"/>
          <p:nvPr/>
        </p:nvSpPr>
        <p:spPr>
          <a:xfrm>
            <a:off x="144000" y="1488408"/>
            <a:ext cx="648000" cy="694074"/>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Diseño</a:t>
            </a:r>
            <a:endParaRPr dirty="0"/>
          </a:p>
        </p:txBody>
      </p:sp>
      <p:sp>
        <p:nvSpPr>
          <p:cNvPr id="209" name="TextShape 20"/>
          <p:cNvSpPr txBox="1"/>
          <p:nvPr/>
        </p:nvSpPr>
        <p:spPr>
          <a:xfrm>
            <a:off x="792000" y="1487975"/>
            <a:ext cx="1037274" cy="694507"/>
          </a:xfrm>
          <a:prstGeom prst="rect">
            <a:avLst/>
          </a:prstGeom>
          <a:ln>
            <a:solidFill>
              <a:schemeClr val="tx1"/>
            </a:solidFill>
          </a:ln>
        </p:spPr>
        <p:txBody>
          <a:bodyPr anchor="b"/>
          <a:lstStyle/>
          <a:p>
            <a:pPr algn="ctr">
              <a:lnSpc>
                <a:spcPct val="100000"/>
              </a:lnSpc>
            </a:pPr>
            <a:r>
              <a:rPr lang="es-MX" sz="1200">
                <a:solidFill>
                  <a:srgbClr val="000000"/>
                </a:solidFill>
                <a:latin typeface="Calibri Light"/>
              </a:rPr>
              <a:t>Construcción</a:t>
            </a:r>
            <a:endParaRPr/>
          </a:p>
        </p:txBody>
      </p:sp>
      <p:sp>
        <p:nvSpPr>
          <p:cNvPr id="210" name="TextShape 21"/>
          <p:cNvSpPr txBox="1"/>
          <p:nvPr/>
        </p:nvSpPr>
        <p:spPr>
          <a:xfrm>
            <a:off x="1829274" y="1486943"/>
            <a:ext cx="1302726" cy="695539"/>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Puesta en </a:t>
            </a:r>
            <a:r>
              <a:rPr lang="es-MX" sz="1200" dirty="0" smtClean="0">
                <a:solidFill>
                  <a:srgbClr val="000000"/>
                </a:solidFill>
                <a:latin typeface="Calibri Light"/>
              </a:rPr>
              <a:t>marcha</a:t>
            </a:r>
            <a:endParaRPr dirty="0"/>
          </a:p>
        </p:txBody>
      </p:sp>
      <p:sp>
        <p:nvSpPr>
          <p:cNvPr id="211" name="TextShape 22"/>
          <p:cNvSpPr txBox="1"/>
          <p:nvPr/>
        </p:nvSpPr>
        <p:spPr>
          <a:xfrm>
            <a:off x="3136271" y="1497212"/>
            <a:ext cx="1033003" cy="685271"/>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Soluciones inteligentes</a:t>
            </a:r>
            <a:endParaRPr dirty="0"/>
          </a:p>
        </p:txBody>
      </p:sp>
      <p:sp>
        <p:nvSpPr>
          <p:cNvPr id="212" name="TextShape 23"/>
          <p:cNvSpPr txBox="1"/>
          <p:nvPr/>
        </p:nvSpPr>
        <p:spPr>
          <a:xfrm>
            <a:off x="4171358" y="1484421"/>
            <a:ext cx="1219542" cy="698062"/>
          </a:xfrm>
          <a:prstGeom prst="rect">
            <a:avLst/>
          </a:prstGeom>
          <a:ln>
            <a:solidFill>
              <a:schemeClr val="tx1"/>
            </a:solidFill>
          </a:ln>
        </p:spPr>
        <p:txBody>
          <a:bodyPr anchor="b"/>
          <a:lstStyle/>
          <a:p>
            <a:pPr algn="ctr">
              <a:lnSpc>
                <a:spcPct val="100000"/>
              </a:lnSpc>
            </a:pPr>
            <a:r>
              <a:rPr lang="es-MX" sz="1200">
                <a:solidFill>
                  <a:srgbClr val="000000"/>
                </a:solidFill>
                <a:latin typeface="Calibri Light"/>
              </a:rPr>
              <a:t>Instituciones de certificación</a:t>
            </a:r>
            <a:endParaRPr/>
          </a:p>
        </p:txBody>
      </p:sp>
      <p:sp>
        <p:nvSpPr>
          <p:cNvPr id="213" name="TextShape 24"/>
          <p:cNvSpPr txBox="1"/>
          <p:nvPr/>
        </p:nvSpPr>
        <p:spPr>
          <a:xfrm>
            <a:off x="5390900" y="1494407"/>
            <a:ext cx="1039358" cy="688076"/>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Instituciones reguladoras</a:t>
            </a:r>
            <a:endParaRPr dirty="0"/>
          </a:p>
        </p:txBody>
      </p:sp>
      <p:sp>
        <p:nvSpPr>
          <p:cNvPr id="215" name="TextShape 26"/>
          <p:cNvSpPr txBox="1"/>
          <p:nvPr/>
        </p:nvSpPr>
        <p:spPr>
          <a:xfrm>
            <a:off x="288000" y="5856441"/>
            <a:ext cx="4248000" cy="288000"/>
          </a:xfrm>
          <a:prstGeom prst="rect">
            <a:avLst/>
          </a:prstGeom>
        </p:spPr>
        <p:txBody>
          <a:bodyPr anchor="b"/>
          <a:lstStyle/>
          <a:p>
            <a:pPr>
              <a:lnSpc>
                <a:spcPct val="100000"/>
              </a:lnSpc>
            </a:pPr>
            <a:r>
              <a:rPr lang="es-MX" sz="1500">
                <a:solidFill>
                  <a:srgbClr val="000000"/>
                </a:solidFill>
                <a:latin typeface="Calibri Light"/>
              </a:rPr>
              <a:t>Diseño</a:t>
            </a:r>
            <a:endParaRPr/>
          </a:p>
        </p:txBody>
      </p:sp>
      <p:sp>
        <p:nvSpPr>
          <p:cNvPr id="216" name="TextShape 27"/>
          <p:cNvSpPr txBox="1"/>
          <p:nvPr/>
        </p:nvSpPr>
        <p:spPr>
          <a:xfrm>
            <a:off x="144000" y="5904000"/>
            <a:ext cx="6264000" cy="72000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217" name="TextShape 28"/>
          <p:cNvSpPr txBox="1"/>
          <p:nvPr/>
        </p:nvSpPr>
        <p:spPr>
          <a:xfrm>
            <a:off x="288000" y="6588360"/>
            <a:ext cx="4248000" cy="288000"/>
          </a:xfrm>
          <a:prstGeom prst="rect">
            <a:avLst/>
          </a:prstGeom>
        </p:spPr>
        <p:txBody>
          <a:bodyPr anchor="b"/>
          <a:lstStyle/>
          <a:p>
            <a:pPr>
              <a:lnSpc>
                <a:spcPct val="100000"/>
              </a:lnSpc>
            </a:pPr>
            <a:r>
              <a:rPr lang="es-MX" sz="1500">
                <a:solidFill>
                  <a:srgbClr val="000000"/>
                </a:solidFill>
                <a:latin typeface="Calibri Light"/>
              </a:rPr>
              <a:t>Construcción</a:t>
            </a:r>
            <a:endParaRPr/>
          </a:p>
        </p:txBody>
      </p:sp>
      <p:sp>
        <p:nvSpPr>
          <p:cNvPr id="218" name="TextShape 29"/>
          <p:cNvSpPr txBox="1"/>
          <p:nvPr/>
        </p:nvSpPr>
        <p:spPr>
          <a:xfrm>
            <a:off x="144000" y="6840360"/>
            <a:ext cx="6264000" cy="72000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219" name="TextShape 30"/>
          <p:cNvSpPr txBox="1"/>
          <p:nvPr/>
        </p:nvSpPr>
        <p:spPr>
          <a:xfrm>
            <a:off x="288000" y="7524720"/>
            <a:ext cx="4248000" cy="288000"/>
          </a:xfrm>
          <a:prstGeom prst="rect">
            <a:avLst/>
          </a:prstGeom>
        </p:spPr>
        <p:txBody>
          <a:bodyPr anchor="b"/>
          <a:lstStyle/>
          <a:p>
            <a:pPr>
              <a:lnSpc>
                <a:spcPct val="100000"/>
              </a:lnSpc>
            </a:pPr>
            <a:r>
              <a:rPr lang="es-MX" sz="1500">
                <a:solidFill>
                  <a:srgbClr val="000000"/>
                </a:solidFill>
                <a:latin typeface="Calibri Light"/>
              </a:rPr>
              <a:t>Puesta en marcha</a:t>
            </a:r>
            <a:endParaRPr/>
          </a:p>
        </p:txBody>
      </p:sp>
      <p:sp>
        <p:nvSpPr>
          <p:cNvPr id="220" name="TextShape 31"/>
          <p:cNvSpPr txBox="1"/>
          <p:nvPr/>
        </p:nvSpPr>
        <p:spPr>
          <a:xfrm>
            <a:off x="144000" y="7776720"/>
            <a:ext cx="6264000" cy="72000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221" name="TextShape 32"/>
          <p:cNvSpPr txBox="1"/>
          <p:nvPr/>
        </p:nvSpPr>
        <p:spPr>
          <a:xfrm>
            <a:off x="288000" y="8497080"/>
            <a:ext cx="4248000" cy="288000"/>
          </a:xfrm>
          <a:prstGeom prst="rect">
            <a:avLst/>
          </a:prstGeom>
        </p:spPr>
        <p:txBody>
          <a:bodyPr anchor="b"/>
          <a:lstStyle/>
          <a:p>
            <a:pPr>
              <a:lnSpc>
                <a:spcPct val="100000"/>
              </a:lnSpc>
            </a:pPr>
            <a:r>
              <a:rPr lang="es-MX" sz="1500">
                <a:solidFill>
                  <a:srgbClr val="000000"/>
                </a:solidFill>
                <a:latin typeface="Calibri Light"/>
              </a:rPr>
              <a:t>Soluciones inteligentes</a:t>
            </a:r>
            <a:endParaRPr/>
          </a:p>
        </p:txBody>
      </p:sp>
      <p:sp>
        <p:nvSpPr>
          <p:cNvPr id="222" name="TextShape 33"/>
          <p:cNvSpPr txBox="1"/>
          <p:nvPr/>
        </p:nvSpPr>
        <p:spPr>
          <a:xfrm>
            <a:off x="144000" y="8749080"/>
            <a:ext cx="6264000" cy="72000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223" name="TextShape 34"/>
          <p:cNvSpPr txBox="1"/>
          <p:nvPr/>
        </p:nvSpPr>
        <p:spPr>
          <a:xfrm>
            <a:off x="288000" y="9433440"/>
            <a:ext cx="4248000" cy="288000"/>
          </a:xfrm>
          <a:prstGeom prst="rect">
            <a:avLst/>
          </a:prstGeom>
        </p:spPr>
        <p:txBody>
          <a:bodyPr anchor="b"/>
          <a:lstStyle/>
          <a:p>
            <a:pPr>
              <a:lnSpc>
                <a:spcPct val="100000"/>
              </a:lnSpc>
            </a:pPr>
            <a:r>
              <a:rPr lang="es-MX" sz="1500">
                <a:solidFill>
                  <a:srgbClr val="000000"/>
                </a:solidFill>
                <a:latin typeface="Calibri Light"/>
              </a:rPr>
              <a:t>Soluciones inteligentes</a:t>
            </a:r>
            <a:endParaRPr/>
          </a:p>
        </p:txBody>
      </p:sp>
      <p:sp>
        <p:nvSpPr>
          <p:cNvPr id="224" name="TextShape 35"/>
          <p:cNvSpPr txBox="1"/>
          <p:nvPr/>
        </p:nvSpPr>
        <p:spPr>
          <a:xfrm>
            <a:off x="144000" y="9685440"/>
            <a:ext cx="6264000" cy="72000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225" name="TextShape 36"/>
          <p:cNvSpPr txBox="1"/>
          <p:nvPr/>
        </p:nvSpPr>
        <p:spPr>
          <a:xfrm>
            <a:off x="288000" y="10369800"/>
            <a:ext cx="4248000" cy="288000"/>
          </a:xfrm>
          <a:prstGeom prst="rect">
            <a:avLst/>
          </a:prstGeom>
        </p:spPr>
        <p:txBody>
          <a:bodyPr anchor="b"/>
          <a:lstStyle/>
          <a:p>
            <a:pPr>
              <a:lnSpc>
                <a:spcPct val="100000"/>
              </a:lnSpc>
            </a:pPr>
            <a:r>
              <a:rPr lang="es-MX" sz="1500">
                <a:solidFill>
                  <a:srgbClr val="000000"/>
                </a:solidFill>
                <a:latin typeface="Calibri Light"/>
              </a:rPr>
              <a:t>Instituciones certificadoras</a:t>
            </a:r>
            <a:endParaRPr/>
          </a:p>
        </p:txBody>
      </p:sp>
      <p:sp>
        <p:nvSpPr>
          <p:cNvPr id="226" name="TextShape 37"/>
          <p:cNvSpPr txBox="1"/>
          <p:nvPr/>
        </p:nvSpPr>
        <p:spPr>
          <a:xfrm>
            <a:off x="144000" y="10621800"/>
            <a:ext cx="6264000" cy="72000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227" name="TextShape 38"/>
          <p:cNvSpPr txBox="1"/>
          <p:nvPr/>
        </p:nvSpPr>
        <p:spPr>
          <a:xfrm>
            <a:off x="288000" y="11306160"/>
            <a:ext cx="4248000" cy="288000"/>
          </a:xfrm>
          <a:prstGeom prst="rect">
            <a:avLst/>
          </a:prstGeom>
        </p:spPr>
        <p:txBody>
          <a:bodyPr anchor="b"/>
          <a:lstStyle/>
          <a:p>
            <a:pPr>
              <a:lnSpc>
                <a:spcPct val="100000"/>
              </a:lnSpc>
            </a:pPr>
            <a:r>
              <a:rPr lang="es-MX" sz="1500">
                <a:solidFill>
                  <a:srgbClr val="000000"/>
                </a:solidFill>
                <a:latin typeface="Calibri Light"/>
              </a:rPr>
              <a:t>Instituciones reguladoras</a:t>
            </a:r>
            <a:endParaRPr/>
          </a:p>
        </p:txBody>
      </p:sp>
      <p:sp>
        <p:nvSpPr>
          <p:cNvPr id="228" name="TextShape 39"/>
          <p:cNvSpPr txBox="1"/>
          <p:nvPr/>
        </p:nvSpPr>
        <p:spPr>
          <a:xfrm>
            <a:off x="144000" y="11558160"/>
            <a:ext cx="6264000" cy="465840"/>
          </a:xfrm>
          <a:prstGeom prst="rect">
            <a:avLst/>
          </a:prstGeom>
        </p:spPr>
        <p:txBody>
          <a:bodyPr anchor="b"/>
          <a:lstStyle/>
          <a:p>
            <a:pPr algn="ctr">
              <a:lnSpc>
                <a:spcPct val="100000"/>
              </a:lnSpc>
            </a:pPr>
            <a:r>
              <a:rPr lang="es-MX" sz="1500">
                <a:solidFill>
                  <a:srgbClr val="000000"/>
                </a:solidFill>
                <a:latin typeface="Calibri Light"/>
              </a:rPr>
              <a:t>Bloque de información como está actualmente</a:t>
            </a:r>
            <a:endParaRPr/>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601956" y="873774"/>
            <a:ext cx="1032944" cy="578748"/>
          </a:xfrm>
          <a:prstGeom prst="rect">
            <a:avLst/>
          </a:prstGeom>
          <a:noFill/>
          <a:ln w="36000">
            <a:solidFill>
              <a:srgbClr val="C5000B"/>
            </a:solidFill>
            <a:round/>
          </a:ln>
        </p:spPr>
      </p:sp>
      <p:sp>
        <p:nvSpPr>
          <p:cNvPr id="39" name="Rectángulo 38"/>
          <p:cNvSpPr/>
          <p:nvPr/>
        </p:nvSpPr>
        <p:spPr>
          <a:xfrm>
            <a:off x="230973"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Rectángulo 39"/>
          <p:cNvSpPr/>
          <p:nvPr/>
        </p:nvSpPr>
        <p:spPr>
          <a:xfrm>
            <a:off x="1045115" y="149683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1" name="Rectángulo 40"/>
          <p:cNvSpPr/>
          <p:nvPr/>
        </p:nvSpPr>
        <p:spPr>
          <a:xfrm>
            <a:off x="2148006" y="150485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2" name="Rectángulo 41"/>
          <p:cNvSpPr/>
          <p:nvPr/>
        </p:nvSpPr>
        <p:spPr>
          <a:xfrm>
            <a:off x="3407317" y="1500842"/>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3" name="Rectángulo 42"/>
          <p:cNvSpPr/>
          <p:nvPr/>
        </p:nvSpPr>
        <p:spPr>
          <a:xfrm>
            <a:off x="4498177" y="149682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4" name="Rectángulo 43"/>
          <p:cNvSpPr/>
          <p:nvPr/>
        </p:nvSpPr>
        <p:spPr>
          <a:xfrm>
            <a:off x="5653217" y="149682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5" name="CustomShape 30"/>
          <p:cNvSpPr/>
          <p:nvPr/>
        </p:nvSpPr>
        <p:spPr>
          <a:xfrm>
            <a:off x="116684" y="1459314"/>
            <a:ext cx="677400" cy="723167"/>
          </a:xfrm>
          <a:prstGeom prst="rect">
            <a:avLst/>
          </a:prstGeom>
          <a:noFill/>
          <a:ln w="36000">
            <a:solidFill>
              <a:srgbClr val="C5000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500" dirty="0" smtClean="0">
                <a:solidFill>
                  <a:srgbClr val="000000"/>
                </a:solidFill>
                <a:latin typeface="Calibri Light"/>
              </a:rPr>
              <a:t>		             </a:t>
            </a:r>
            <a:r>
              <a:rPr lang="es-MX" sz="1500" dirty="0" smtClean="0">
                <a:solidFill>
                  <a:srgbClr val="000000"/>
                </a:solidFill>
                <a:latin typeface="Calibri Light"/>
              </a:rPr>
              <a:t>                    Banner </a:t>
            </a:r>
            <a:r>
              <a:rPr lang="es-MX" sz="1500" dirty="0">
                <a:solidFill>
                  <a:srgbClr val="000000"/>
                </a:solidFill>
                <a:latin typeface="Calibri Light"/>
              </a:rPr>
              <a:t>de la sección </a:t>
            </a:r>
            <a:r>
              <a:rPr lang="es-MX" sz="1500" dirty="0" smtClean="0">
                <a:solidFill>
                  <a:srgbClr val="000000"/>
                </a:solidFill>
                <a:latin typeface="Calibri Light"/>
              </a:rPr>
              <a:t>y dice que es un             </a:t>
            </a:r>
            <a:br>
              <a:rPr lang="es-MX" sz="1500" dirty="0" smtClean="0">
                <a:solidFill>
                  <a:srgbClr val="000000"/>
                </a:solidFill>
                <a:latin typeface="Calibri Light"/>
              </a:rPr>
            </a:br>
            <a:r>
              <a:rPr lang="es-MX" sz="1500" dirty="0" smtClean="0">
                <a:solidFill>
                  <a:srgbClr val="000000"/>
                </a:solidFill>
                <a:latin typeface="Calibri Light"/>
              </a:rPr>
              <a:t>                                                         UPS</a:t>
            </a:r>
            <a:endParaRPr dirty="0"/>
          </a:p>
        </p:txBody>
      </p:sp>
      <p:sp>
        <p:nvSpPr>
          <p:cNvPr id="207" name="TextShape 18"/>
          <p:cNvSpPr txBox="1"/>
          <p:nvPr/>
        </p:nvSpPr>
        <p:spPr>
          <a:xfrm>
            <a:off x="679264" y="3494138"/>
            <a:ext cx="756000"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Centro de Datos</a:t>
            </a:r>
            <a:endParaRPr sz="1200" dirty="0"/>
          </a:p>
        </p:txBody>
      </p:sp>
      <p:sp>
        <p:nvSpPr>
          <p:cNvPr id="215" name="TextShape 26"/>
          <p:cNvSpPr txBox="1"/>
          <p:nvPr/>
        </p:nvSpPr>
        <p:spPr>
          <a:xfrm>
            <a:off x="90000" y="2954826"/>
            <a:ext cx="4248000" cy="288000"/>
          </a:xfrm>
          <a:prstGeom prst="rect">
            <a:avLst/>
          </a:prstGeom>
        </p:spPr>
        <p:txBody>
          <a:bodyPr anchor="b"/>
          <a:lstStyle/>
          <a:p>
            <a:pPr>
              <a:lnSpc>
                <a:spcPct val="100000"/>
              </a:lnSpc>
            </a:pPr>
            <a:r>
              <a:rPr lang="es-MX" sz="1500" dirty="0" smtClean="0">
                <a:solidFill>
                  <a:srgbClr val="000000"/>
                </a:solidFill>
                <a:latin typeface="Calibri Light"/>
              </a:rPr>
              <a:t>Tenemos la </a:t>
            </a:r>
            <a:br>
              <a:rPr lang="es-MX" sz="1500" dirty="0" smtClean="0">
                <a:solidFill>
                  <a:srgbClr val="000000"/>
                </a:solidFill>
                <a:latin typeface="Calibri Light"/>
              </a:rPr>
            </a:br>
            <a:r>
              <a:rPr lang="es-MX" sz="1500" dirty="0" smtClean="0">
                <a:solidFill>
                  <a:srgbClr val="000000"/>
                </a:solidFill>
                <a:latin typeface="Calibri Light"/>
              </a:rPr>
              <a:t>solución para:</a:t>
            </a:r>
            <a:endParaRPr dirty="0"/>
          </a:p>
        </p:txBody>
      </p:sp>
      <p:sp>
        <p:nvSpPr>
          <p:cNvPr id="227" name="TextShape 38"/>
          <p:cNvSpPr txBox="1"/>
          <p:nvPr/>
        </p:nvSpPr>
        <p:spPr>
          <a:xfrm>
            <a:off x="100517" y="6611721"/>
            <a:ext cx="4248000" cy="288000"/>
          </a:xfrm>
          <a:prstGeom prst="rect">
            <a:avLst/>
          </a:prstGeom>
        </p:spPr>
        <p:txBody>
          <a:bodyPr anchor="b"/>
          <a:lstStyle/>
          <a:p>
            <a:pPr>
              <a:lnSpc>
                <a:spcPct val="100000"/>
              </a:lnSpc>
            </a:pPr>
            <a:r>
              <a:rPr lang="es-MX" sz="1500" dirty="0" smtClean="0">
                <a:solidFill>
                  <a:srgbClr val="000000"/>
                </a:solidFill>
                <a:latin typeface="Calibri Light"/>
              </a:rPr>
              <a:t>Tipos de UPS</a:t>
            </a:r>
            <a:endParaRPr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1636669" y="873774"/>
            <a:ext cx="646230" cy="578748"/>
          </a:xfrm>
          <a:prstGeom prst="rect">
            <a:avLst/>
          </a:prstGeom>
          <a:noFill/>
          <a:ln w="36000">
            <a:solidFill>
              <a:srgbClr val="C5000B"/>
            </a:solidFill>
            <a:round/>
          </a:ln>
        </p:spPr>
      </p:sp>
      <p:sp>
        <p:nvSpPr>
          <p:cNvPr id="39" name="TextShape 19"/>
          <p:cNvSpPr txBox="1"/>
          <p:nvPr/>
        </p:nvSpPr>
        <p:spPr>
          <a:xfrm>
            <a:off x="332235" y="1490468"/>
            <a:ext cx="509976" cy="505048"/>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UPS</a:t>
            </a:r>
            <a:endParaRPr dirty="0"/>
          </a:p>
        </p:txBody>
      </p:sp>
      <p:sp>
        <p:nvSpPr>
          <p:cNvPr id="40" name="TextShape 19"/>
          <p:cNvSpPr txBox="1"/>
          <p:nvPr/>
        </p:nvSpPr>
        <p:spPr>
          <a:xfrm>
            <a:off x="855669" y="1475414"/>
            <a:ext cx="740013" cy="52010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Baterías</a:t>
            </a:r>
            <a:endParaRPr dirty="0"/>
          </a:p>
        </p:txBody>
      </p:sp>
      <p:sp>
        <p:nvSpPr>
          <p:cNvPr id="41" name="TextShape 19"/>
          <p:cNvSpPr txBox="1"/>
          <p:nvPr/>
        </p:nvSpPr>
        <p:spPr>
          <a:xfrm>
            <a:off x="1609140" y="1482564"/>
            <a:ext cx="602018" cy="5129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PDU</a:t>
            </a:r>
            <a:endParaRPr dirty="0"/>
          </a:p>
        </p:txBody>
      </p:sp>
      <p:sp>
        <p:nvSpPr>
          <p:cNvPr id="42" name="TextShape 19"/>
          <p:cNvSpPr txBox="1"/>
          <p:nvPr/>
        </p:nvSpPr>
        <p:spPr>
          <a:xfrm>
            <a:off x="2220942" y="1477183"/>
            <a:ext cx="765692" cy="507699"/>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Plantas eléctricas</a:t>
            </a:r>
            <a:endParaRPr dirty="0"/>
          </a:p>
        </p:txBody>
      </p:sp>
      <p:sp>
        <p:nvSpPr>
          <p:cNvPr id="43" name="TextShape 19"/>
          <p:cNvSpPr txBox="1"/>
          <p:nvPr/>
        </p:nvSpPr>
        <p:spPr>
          <a:xfrm>
            <a:off x="2998666" y="1486292"/>
            <a:ext cx="846973" cy="498590"/>
          </a:xfrm>
          <a:prstGeom prst="rect">
            <a:avLst/>
          </a:prstGeom>
          <a:ln>
            <a:solidFill>
              <a:schemeClr val="tx1"/>
            </a:solidFill>
          </a:ln>
        </p:spPr>
        <p:txBody>
          <a:bodyPr anchor="b"/>
          <a:lstStyle/>
          <a:p>
            <a:pPr>
              <a:lnSpc>
                <a:spcPct val="100000"/>
              </a:lnSpc>
            </a:pPr>
            <a:r>
              <a:rPr lang="es-MX" sz="900" dirty="0" err="1" smtClean="0">
                <a:solidFill>
                  <a:srgbClr val="000000"/>
                </a:solidFill>
                <a:latin typeface="Calibri Light"/>
              </a:rPr>
              <a:t>Switch</a:t>
            </a:r>
            <a:r>
              <a:rPr lang="es-MX" sz="900" dirty="0" smtClean="0">
                <a:solidFill>
                  <a:srgbClr val="000000"/>
                </a:solidFill>
                <a:latin typeface="Calibri Light"/>
              </a:rPr>
              <a:t> de transferencia de energía</a:t>
            </a:r>
            <a:endParaRPr sz="900" dirty="0"/>
          </a:p>
        </p:txBody>
      </p:sp>
      <p:sp>
        <p:nvSpPr>
          <p:cNvPr id="44" name="TextShape 19"/>
          <p:cNvSpPr txBox="1"/>
          <p:nvPr/>
        </p:nvSpPr>
        <p:spPr>
          <a:xfrm>
            <a:off x="3858819" y="1492880"/>
            <a:ext cx="599198" cy="4884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PUE</a:t>
            </a:r>
            <a:endParaRPr sz="1200" dirty="0"/>
          </a:p>
        </p:txBody>
      </p:sp>
      <p:sp>
        <p:nvSpPr>
          <p:cNvPr id="45" name="TextShape 19"/>
          <p:cNvSpPr txBox="1"/>
          <p:nvPr/>
        </p:nvSpPr>
        <p:spPr>
          <a:xfrm>
            <a:off x="1641411" y="3186591"/>
            <a:ext cx="1836000" cy="288000"/>
          </a:xfrm>
          <a:prstGeom prst="rect">
            <a:avLst/>
          </a:prstGeom>
          <a:solidFill>
            <a:schemeClr val="bg1"/>
          </a:solidFill>
          <a:ln>
            <a:solidFill>
              <a:schemeClr val="tx1"/>
            </a:solidFill>
          </a:ln>
        </p:spPr>
        <p:txBody>
          <a:bodyPr anchor="b"/>
          <a:lstStyle/>
          <a:p>
            <a:pPr>
              <a:lnSpc>
                <a:spcPct val="100000"/>
              </a:lnSpc>
            </a:pPr>
            <a:r>
              <a:rPr lang="es-MX" sz="900" dirty="0" smtClean="0">
                <a:solidFill>
                  <a:srgbClr val="000000"/>
                </a:solidFill>
                <a:latin typeface="Calibri Light"/>
              </a:rPr>
              <a:t>Sistema de seguridad electrónicos</a:t>
            </a:r>
            <a:endParaRPr sz="900" dirty="0"/>
          </a:p>
        </p:txBody>
      </p:sp>
      <p:sp>
        <p:nvSpPr>
          <p:cNvPr id="46" name="CustomShape 30"/>
          <p:cNvSpPr/>
          <p:nvPr/>
        </p:nvSpPr>
        <p:spPr>
          <a:xfrm>
            <a:off x="311872" y="1485215"/>
            <a:ext cx="543797" cy="519461"/>
          </a:xfrm>
          <a:prstGeom prst="rect">
            <a:avLst/>
          </a:prstGeom>
          <a:noFill/>
          <a:ln w="36000">
            <a:solidFill>
              <a:srgbClr val="C5000B"/>
            </a:solidFill>
            <a:round/>
          </a:ln>
        </p:spPr>
      </p:sp>
      <p:sp>
        <p:nvSpPr>
          <p:cNvPr id="47" name="TextShape 18"/>
          <p:cNvSpPr txBox="1"/>
          <p:nvPr/>
        </p:nvSpPr>
        <p:spPr>
          <a:xfrm>
            <a:off x="1842316" y="3514189"/>
            <a:ext cx="900379"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Salud y cuidado</a:t>
            </a:r>
            <a:endParaRPr sz="1200" dirty="0"/>
          </a:p>
        </p:txBody>
      </p:sp>
      <p:sp>
        <p:nvSpPr>
          <p:cNvPr id="48" name="TextShape 18"/>
          <p:cNvSpPr txBox="1"/>
          <p:nvPr/>
        </p:nvSpPr>
        <p:spPr>
          <a:xfrm>
            <a:off x="3282098" y="3510176"/>
            <a:ext cx="954910"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Hoteles</a:t>
            </a:r>
            <a:endParaRPr sz="1200" dirty="0"/>
          </a:p>
        </p:txBody>
      </p:sp>
      <p:sp>
        <p:nvSpPr>
          <p:cNvPr id="49" name="TextShape 18"/>
          <p:cNvSpPr txBox="1"/>
          <p:nvPr/>
        </p:nvSpPr>
        <p:spPr>
          <a:xfrm>
            <a:off x="4770005" y="3542258"/>
            <a:ext cx="948501"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Manufactureras</a:t>
            </a:r>
            <a:endParaRPr sz="1200" dirty="0"/>
          </a:p>
        </p:txBody>
      </p:sp>
      <p:sp>
        <p:nvSpPr>
          <p:cNvPr id="50" name="TextShape 26"/>
          <p:cNvSpPr txBox="1"/>
          <p:nvPr/>
        </p:nvSpPr>
        <p:spPr>
          <a:xfrm>
            <a:off x="678069" y="4369138"/>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51" name="TextShape 26"/>
          <p:cNvSpPr txBox="1"/>
          <p:nvPr/>
        </p:nvSpPr>
        <p:spPr>
          <a:xfrm>
            <a:off x="1949406" y="4365125"/>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52" name="TextShape 26"/>
          <p:cNvSpPr txBox="1"/>
          <p:nvPr/>
        </p:nvSpPr>
        <p:spPr>
          <a:xfrm>
            <a:off x="3341057" y="4361113"/>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65" name="TextShape 26"/>
          <p:cNvSpPr txBox="1"/>
          <p:nvPr/>
        </p:nvSpPr>
        <p:spPr>
          <a:xfrm>
            <a:off x="4816930" y="4393196"/>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66" name="TextShape 26"/>
          <p:cNvSpPr txBox="1"/>
          <p:nvPr/>
        </p:nvSpPr>
        <p:spPr>
          <a:xfrm>
            <a:off x="674057" y="4533570"/>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67" name="TextShape 26"/>
          <p:cNvSpPr txBox="1"/>
          <p:nvPr/>
        </p:nvSpPr>
        <p:spPr>
          <a:xfrm>
            <a:off x="1897269" y="4529560"/>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69" name="TextShape 26"/>
          <p:cNvSpPr txBox="1"/>
          <p:nvPr/>
        </p:nvSpPr>
        <p:spPr>
          <a:xfrm>
            <a:off x="3361112" y="4501484"/>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70" name="TextShape 26"/>
          <p:cNvSpPr txBox="1"/>
          <p:nvPr/>
        </p:nvSpPr>
        <p:spPr>
          <a:xfrm>
            <a:off x="4800891" y="4497472"/>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71" name="TextShape 18"/>
          <p:cNvSpPr txBox="1"/>
          <p:nvPr/>
        </p:nvSpPr>
        <p:spPr>
          <a:xfrm>
            <a:off x="699313" y="4970009"/>
            <a:ext cx="756000"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Trifásicos</a:t>
            </a:r>
            <a:endParaRPr sz="1200" dirty="0"/>
          </a:p>
        </p:txBody>
      </p:sp>
      <p:sp>
        <p:nvSpPr>
          <p:cNvPr id="72" name="TextShape 18"/>
          <p:cNvSpPr txBox="1"/>
          <p:nvPr/>
        </p:nvSpPr>
        <p:spPr>
          <a:xfrm>
            <a:off x="1862365" y="4990060"/>
            <a:ext cx="900379"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Punto de venta</a:t>
            </a:r>
            <a:endParaRPr sz="1200" dirty="0"/>
          </a:p>
        </p:txBody>
      </p:sp>
      <p:sp>
        <p:nvSpPr>
          <p:cNvPr id="73" name="TextShape 18"/>
          <p:cNvSpPr txBox="1"/>
          <p:nvPr/>
        </p:nvSpPr>
        <p:spPr>
          <a:xfrm>
            <a:off x="3302147" y="4986047"/>
            <a:ext cx="954910"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Oficinas</a:t>
            </a:r>
            <a:endParaRPr sz="1200" dirty="0"/>
          </a:p>
        </p:txBody>
      </p:sp>
      <p:sp>
        <p:nvSpPr>
          <p:cNvPr id="74" name="TextShape 18"/>
          <p:cNvSpPr txBox="1"/>
          <p:nvPr/>
        </p:nvSpPr>
        <p:spPr>
          <a:xfrm>
            <a:off x="4790054" y="5018129"/>
            <a:ext cx="948501" cy="832118"/>
          </a:xfrm>
          <a:prstGeom prst="rect">
            <a:avLst/>
          </a:prstGeom>
          <a:ln>
            <a:solidFill>
              <a:srgbClr val="00B050"/>
            </a:solidFill>
          </a:ln>
        </p:spPr>
        <p:txBody>
          <a:bodyPr anchor="b"/>
          <a:lstStyle/>
          <a:p>
            <a:pPr algn="ctr">
              <a:lnSpc>
                <a:spcPct val="100000"/>
              </a:lnSpc>
            </a:pPr>
            <a:r>
              <a:rPr lang="es-MX" sz="1200" dirty="0" smtClean="0">
                <a:solidFill>
                  <a:srgbClr val="000000"/>
                </a:solidFill>
                <a:latin typeface="Calibri Light"/>
              </a:rPr>
              <a:t>Otro….</a:t>
            </a:r>
            <a:endParaRPr sz="1200" dirty="0"/>
          </a:p>
        </p:txBody>
      </p:sp>
      <p:sp>
        <p:nvSpPr>
          <p:cNvPr id="75" name="TextShape 26"/>
          <p:cNvSpPr txBox="1"/>
          <p:nvPr/>
        </p:nvSpPr>
        <p:spPr>
          <a:xfrm>
            <a:off x="698118" y="5845009"/>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76" name="TextShape 26"/>
          <p:cNvSpPr txBox="1"/>
          <p:nvPr/>
        </p:nvSpPr>
        <p:spPr>
          <a:xfrm>
            <a:off x="1969455" y="5840996"/>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77" name="TextShape 26"/>
          <p:cNvSpPr txBox="1"/>
          <p:nvPr/>
        </p:nvSpPr>
        <p:spPr>
          <a:xfrm>
            <a:off x="3361106" y="5836984"/>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78" name="TextShape 26"/>
          <p:cNvSpPr txBox="1"/>
          <p:nvPr/>
        </p:nvSpPr>
        <p:spPr>
          <a:xfrm>
            <a:off x="4836979" y="5869067"/>
            <a:ext cx="901576" cy="209118"/>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Más </a:t>
            </a:r>
            <a:r>
              <a:rPr lang="es-MX" sz="1000" dirty="0" err="1" smtClean="0">
                <a:solidFill>
                  <a:srgbClr val="000000"/>
                </a:solidFill>
                <a:latin typeface="Calibri Light"/>
              </a:rPr>
              <a:t>info</a:t>
            </a:r>
            <a:r>
              <a:rPr lang="es-MX" sz="1000" dirty="0" smtClean="0">
                <a:solidFill>
                  <a:srgbClr val="000000"/>
                </a:solidFill>
                <a:latin typeface="Calibri Light"/>
              </a:rPr>
              <a:t>.</a:t>
            </a:r>
            <a:endParaRPr sz="1000" dirty="0"/>
          </a:p>
        </p:txBody>
      </p:sp>
      <p:sp>
        <p:nvSpPr>
          <p:cNvPr id="79" name="TextShape 26"/>
          <p:cNvSpPr txBox="1"/>
          <p:nvPr/>
        </p:nvSpPr>
        <p:spPr>
          <a:xfrm>
            <a:off x="694106" y="6009441"/>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80" name="TextShape 26"/>
          <p:cNvSpPr txBox="1"/>
          <p:nvPr/>
        </p:nvSpPr>
        <p:spPr>
          <a:xfrm>
            <a:off x="1917318" y="6005431"/>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81" name="TextShape 26"/>
          <p:cNvSpPr txBox="1"/>
          <p:nvPr/>
        </p:nvSpPr>
        <p:spPr>
          <a:xfrm>
            <a:off x="3381161" y="5977355"/>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82" name="TextShape 26"/>
          <p:cNvSpPr txBox="1"/>
          <p:nvPr/>
        </p:nvSpPr>
        <p:spPr>
          <a:xfrm>
            <a:off x="4820940" y="5973343"/>
            <a:ext cx="901576" cy="441046"/>
          </a:xfrm>
          <a:prstGeom prst="rect">
            <a:avLst/>
          </a:prstGeom>
          <a:ln>
            <a:solidFill>
              <a:srgbClr val="00B050"/>
            </a:solidFill>
          </a:ln>
        </p:spPr>
        <p:txBody>
          <a:bodyPr anchor="b"/>
          <a:lstStyle/>
          <a:p>
            <a:pPr>
              <a:lnSpc>
                <a:spcPct val="100000"/>
              </a:lnSpc>
            </a:pPr>
            <a:r>
              <a:rPr lang="es-MX" sz="1000" dirty="0" smtClean="0">
                <a:solidFill>
                  <a:srgbClr val="000000"/>
                </a:solidFill>
                <a:latin typeface="Calibri Light"/>
              </a:rPr>
              <a:t>- Contacte un asesor</a:t>
            </a:r>
            <a:endParaRPr sz="1000" dirty="0"/>
          </a:p>
        </p:txBody>
      </p:sp>
      <p:sp>
        <p:nvSpPr>
          <p:cNvPr id="83" name="TextShape 18"/>
          <p:cNvSpPr txBox="1"/>
          <p:nvPr/>
        </p:nvSpPr>
        <p:spPr>
          <a:xfrm>
            <a:off x="332235" y="7024859"/>
            <a:ext cx="1062918"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Línea Interactiva</a:t>
            </a:r>
            <a:endParaRPr sz="1200" dirty="0"/>
          </a:p>
        </p:txBody>
      </p:sp>
      <p:sp>
        <p:nvSpPr>
          <p:cNvPr id="84" name="TextShape 18"/>
          <p:cNvSpPr txBox="1"/>
          <p:nvPr/>
        </p:nvSpPr>
        <p:spPr>
          <a:xfrm>
            <a:off x="352286" y="7646490"/>
            <a:ext cx="1062918"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Doble conversión en línea</a:t>
            </a:r>
            <a:endParaRPr sz="1200" dirty="0"/>
          </a:p>
        </p:txBody>
      </p:sp>
      <p:sp>
        <p:nvSpPr>
          <p:cNvPr id="85" name="TextShape 18"/>
          <p:cNvSpPr txBox="1"/>
          <p:nvPr/>
        </p:nvSpPr>
        <p:spPr>
          <a:xfrm>
            <a:off x="348274" y="8280156"/>
            <a:ext cx="1062918"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Delta conversión de línea</a:t>
            </a:r>
            <a:endParaRPr sz="1200" dirty="0"/>
          </a:p>
        </p:txBody>
      </p:sp>
      <p:sp>
        <p:nvSpPr>
          <p:cNvPr id="86" name="TextShape 18"/>
          <p:cNvSpPr txBox="1"/>
          <p:nvPr/>
        </p:nvSpPr>
        <p:spPr>
          <a:xfrm>
            <a:off x="1496492" y="7008186"/>
            <a:ext cx="4911507" cy="182390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con </a:t>
            </a:r>
            <a:r>
              <a:rPr lang="es-MX" sz="1200" dirty="0" err="1" smtClean="0">
                <a:solidFill>
                  <a:srgbClr val="000000"/>
                </a:solidFill>
                <a:latin typeface="Calibri Light"/>
              </a:rPr>
              <a:t>bullets</a:t>
            </a:r>
            <a:r>
              <a:rPr lang="es-MX" sz="1200" dirty="0" smtClean="0">
                <a:solidFill>
                  <a:srgbClr val="000000"/>
                </a:solidFill>
                <a:latin typeface="Calibri Light"/>
              </a:rPr>
              <a:t> de cada tipo (se cambian al hacer </a:t>
            </a:r>
            <a:r>
              <a:rPr lang="es-MX" sz="1200" dirty="0" err="1" smtClean="0">
                <a:solidFill>
                  <a:srgbClr val="000000"/>
                </a:solidFill>
                <a:latin typeface="Calibri Light"/>
              </a:rPr>
              <a:t>click</a:t>
            </a:r>
            <a:r>
              <a:rPr lang="es-MX" sz="1200" dirty="0" smtClean="0">
                <a:solidFill>
                  <a:srgbClr val="000000"/>
                </a:solidFill>
                <a:latin typeface="Calibri Light"/>
              </a:rPr>
              <a:t> u </a:t>
            </a:r>
            <a:r>
              <a:rPr lang="es-MX" sz="1200" dirty="0" err="1" smtClean="0">
                <a:solidFill>
                  <a:srgbClr val="000000"/>
                </a:solidFill>
                <a:latin typeface="Calibri Light"/>
              </a:rPr>
              <a:t>over</a:t>
            </a:r>
            <a:r>
              <a:rPr lang="es-MX" sz="1200" dirty="0" smtClean="0">
                <a:solidFill>
                  <a:srgbClr val="000000"/>
                </a:solidFill>
                <a:latin typeface="Calibri Light"/>
              </a:rPr>
              <a:t> en cad</a:t>
            </a:r>
            <a:r>
              <a:rPr lang="es-MX" sz="1200" dirty="0" smtClean="0">
                <a:solidFill>
                  <a:srgbClr val="000000"/>
                </a:solidFill>
                <a:latin typeface="Calibri Light"/>
              </a:rPr>
              <a:t>a uno</a:t>
            </a:r>
            <a:r>
              <a:rPr lang="es-MX" sz="1200" dirty="0" smtClean="0">
                <a:solidFill>
                  <a:srgbClr val="000000"/>
                </a:solidFill>
                <a:latin typeface="Calibri Light"/>
              </a:rPr>
              <a:t>)</a:t>
            </a:r>
            <a:endParaRPr sz="1200" dirty="0"/>
          </a:p>
        </p:txBody>
      </p:sp>
      <p:sp>
        <p:nvSpPr>
          <p:cNvPr id="87" name="TextShape 38"/>
          <p:cNvSpPr txBox="1"/>
          <p:nvPr/>
        </p:nvSpPr>
        <p:spPr>
          <a:xfrm>
            <a:off x="210017" y="9000733"/>
            <a:ext cx="4248000" cy="288000"/>
          </a:xfrm>
          <a:prstGeom prst="rect">
            <a:avLst/>
          </a:prstGeom>
        </p:spPr>
        <p:txBody>
          <a:bodyPr anchor="b"/>
          <a:lstStyle/>
          <a:p>
            <a:pPr>
              <a:lnSpc>
                <a:spcPct val="100000"/>
              </a:lnSpc>
            </a:pPr>
            <a:r>
              <a:rPr lang="es-MX" sz="1500" dirty="0" smtClean="0">
                <a:solidFill>
                  <a:srgbClr val="FF0000"/>
                </a:solidFill>
                <a:latin typeface="Calibri Light"/>
              </a:rPr>
              <a:t>¿Qué protegen los UPS?</a:t>
            </a:r>
            <a:endParaRPr dirty="0">
              <a:solidFill>
                <a:srgbClr val="FF0000"/>
              </a:solidFill>
            </a:endParaRPr>
          </a:p>
        </p:txBody>
      </p:sp>
      <p:sp>
        <p:nvSpPr>
          <p:cNvPr id="88" name="TextShape 18"/>
          <p:cNvSpPr txBox="1"/>
          <p:nvPr/>
        </p:nvSpPr>
        <p:spPr>
          <a:xfrm>
            <a:off x="224235" y="9346393"/>
            <a:ext cx="1062918" cy="1271571"/>
          </a:xfrm>
          <a:prstGeom prst="rect">
            <a:avLst/>
          </a:prstGeom>
          <a:ln>
            <a:solidFill>
              <a:srgbClr val="FF0000"/>
            </a:solidFill>
          </a:ln>
        </p:spPr>
        <p:txBody>
          <a:bodyPr anchor="b"/>
          <a:lstStyle/>
          <a:p>
            <a:pPr algn="ctr">
              <a:lnSpc>
                <a:spcPct val="100000"/>
              </a:lnSpc>
            </a:pPr>
            <a:r>
              <a:rPr lang="es-MX" sz="1200" dirty="0" smtClean="0">
                <a:solidFill>
                  <a:srgbClr val="000000"/>
                </a:solidFill>
                <a:latin typeface="Calibri Light"/>
              </a:rPr>
              <a:t>Voltajes altos y bajos</a:t>
            </a:r>
            <a:endParaRPr sz="1200" dirty="0"/>
          </a:p>
        </p:txBody>
      </p:sp>
      <p:sp>
        <p:nvSpPr>
          <p:cNvPr id="89" name="TextShape 18"/>
          <p:cNvSpPr txBox="1"/>
          <p:nvPr/>
        </p:nvSpPr>
        <p:spPr>
          <a:xfrm>
            <a:off x="1575633" y="9344883"/>
            <a:ext cx="1062918" cy="1295222"/>
          </a:xfrm>
          <a:prstGeom prst="rect">
            <a:avLst/>
          </a:prstGeom>
          <a:ln>
            <a:solidFill>
              <a:srgbClr val="FF0000"/>
            </a:solidFill>
          </a:ln>
        </p:spPr>
        <p:txBody>
          <a:bodyPr anchor="b"/>
          <a:lstStyle/>
          <a:p>
            <a:pPr algn="ctr">
              <a:lnSpc>
                <a:spcPct val="100000"/>
              </a:lnSpc>
            </a:pPr>
            <a:r>
              <a:rPr lang="es-MX" sz="1200" dirty="0" smtClean="0">
                <a:solidFill>
                  <a:srgbClr val="000000"/>
                </a:solidFill>
                <a:latin typeface="Calibri Light"/>
              </a:rPr>
              <a:t>Pérdida de energía (ausencia de corriente eléctrica) o intermitentes</a:t>
            </a:r>
            <a:endParaRPr sz="1200" dirty="0"/>
          </a:p>
        </p:txBody>
      </p:sp>
      <p:sp>
        <p:nvSpPr>
          <p:cNvPr id="90" name="TextShape 18"/>
          <p:cNvSpPr txBox="1"/>
          <p:nvPr/>
        </p:nvSpPr>
        <p:spPr>
          <a:xfrm>
            <a:off x="2986634" y="9317302"/>
            <a:ext cx="1062918" cy="1308627"/>
          </a:xfrm>
          <a:prstGeom prst="rect">
            <a:avLst/>
          </a:prstGeom>
          <a:ln>
            <a:solidFill>
              <a:srgbClr val="FF0000"/>
            </a:solidFill>
          </a:ln>
        </p:spPr>
        <p:txBody>
          <a:bodyPr anchor="b"/>
          <a:lstStyle/>
          <a:p>
            <a:pPr algn="ctr">
              <a:lnSpc>
                <a:spcPct val="100000"/>
              </a:lnSpc>
            </a:pPr>
            <a:r>
              <a:rPr lang="es-MX" sz="1200" dirty="0" smtClean="0">
                <a:solidFill>
                  <a:srgbClr val="000000"/>
                </a:solidFill>
                <a:latin typeface="Calibri Light"/>
              </a:rPr>
              <a:t>Variadores de frecuencia </a:t>
            </a:r>
            <a:r>
              <a:rPr lang="es-MX" sz="1200" dirty="0" err="1" smtClean="0">
                <a:solidFill>
                  <a:srgbClr val="000000"/>
                </a:solidFill>
                <a:latin typeface="Calibri Light"/>
              </a:rPr>
              <a:t>oscilamiento</a:t>
            </a:r>
            <a:r>
              <a:rPr lang="es-MX" sz="1200" dirty="0" smtClean="0">
                <a:solidFill>
                  <a:srgbClr val="000000"/>
                </a:solidFill>
                <a:latin typeface="Calibri Light"/>
              </a:rPr>
              <a:t> en rangos diferentes a 60 </a:t>
            </a:r>
            <a:r>
              <a:rPr lang="es-MX" sz="1200" dirty="0" err="1" smtClean="0">
                <a:solidFill>
                  <a:srgbClr val="000000"/>
                </a:solidFill>
                <a:latin typeface="Calibri Light"/>
              </a:rPr>
              <a:t>Htz</a:t>
            </a:r>
            <a:endParaRPr sz="1200" dirty="0"/>
          </a:p>
        </p:txBody>
      </p:sp>
      <p:sp>
        <p:nvSpPr>
          <p:cNvPr id="91" name="TextShape 18"/>
          <p:cNvSpPr txBox="1"/>
          <p:nvPr/>
        </p:nvSpPr>
        <p:spPr>
          <a:xfrm>
            <a:off x="4546665" y="9309337"/>
            <a:ext cx="1062918" cy="130862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Contáctenos gratuitamente</a:t>
            </a:r>
            <a:endParaRPr sz="1200" dirty="0"/>
          </a:p>
        </p:txBody>
      </p:sp>
      <p:sp>
        <p:nvSpPr>
          <p:cNvPr id="97" name="TextShape 18"/>
          <p:cNvSpPr txBox="1"/>
          <p:nvPr/>
        </p:nvSpPr>
        <p:spPr>
          <a:xfrm>
            <a:off x="1427393" y="1087295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a:t>
            </a:r>
            <a:endParaRPr sz="1200" dirty="0"/>
          </a:p>
        </p:txBody>
      </p:sp>
      <p:sp>
        <p:nvSpPr>
          <p:cNvPr id="98" name="TextShape 18"/>
          <p:cNvSpPr txBox="1"/>
          <p:nvPr/>
        </p:nvSpPr>
        <p:spPr>
          <a:xfrm>
            <a:off x="2458099" y="1089300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PDU</a:t>
            </a:r>
            <a:endParaRPr sz="1200" dirty="0"/>
          </a:p>
        </p:txBody>
      </p:sp>
      <p:sp>
        <p:nvSpPr>
          <p:cNvPr id="99" name="TextShape 18"/>
          <p:cNvSpPr txBox="1"/>
          <p:nvPr/>
        </p:nvSpPr>
        <p:spPr>
          <a:xfrm>
            <a:off x="3464743" y="10888993"/>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Planta eléctrica</a:t>
            </a:r>
            <a:endParaRPr sz="1200" dirty="0"/>
          </a:p>
        </p:txBody>
      </p:sp>
      <p:sp>
        <p:nvSpPr>
          <p:cNvPr id="100" name="TextShape 18"/>
          <p:cNvSpPr txBox="1"/>
          <p:nvPr/>
        </p:nvSpPr>
        <p:spPr>
          <a:xfrm>
            <a:off x="4507481" y="10897012"/>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PTS</a:t>
            </a:r>
            <a:endParaRPr sz="1200" dirty="0"/>
          </a:p>
        </p:txBody>
      </p:sp>
      <p:sp>
        <p:nvSpPr>
          <p:cNvPr id="101" name="TextShape 18"/>
          <p:cNvSpPr txBox="1"/>
          <p:nvPr/>
        </p:nvSpPr>
        <p:spPr>
          <a:xfrm>
            <a:off x="5658501" y="10917063"/>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PUE</a:t>
            </a:r>
            <a:endParaRPr sz="1200" dirty="0"/>
          </a:p>
        </p:txBody>
      </p:sp>
      <p:sp>
        <p:nvSpPr>
          <p:cNvPr id="102" name="TextShape 18"/>
          <p:cNvSpPr txBox="1"/>
          <p:nvPr/>
        </p:nvSpPr>
        <p:spPr>
          <a:xfrm>
            <a:off x="292414" y="10893006"/>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UPS</a:t>
            </a:r>
            <a:endParaRPr sz="1200" dirty="0"/>
          </a:p>
        </p:txBody>
      </p:sp>
      <p:sp>
        <p:nvSpPr>
          <p:cNvPr id="103" name="Rectángulo 102"/>
          <p:cNvSpPr/>
          <p:nvPr/>
        </p:nvSpPr>
        <p:spPr>
          <a:xfrm>
            <a:off x="315194"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4" name="Rectángulo 103"/>
          <p:cNvSpPr/>
          <p:nvPr/>
        </p:nvSpPr>
        <p:spPr>
          <a:xfrm>
            <a:off x="948860" y="149683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5" name="Rectángulo 104"/>
          <p:cNvSpPr/>
          <p:nvPr/>
        </p:nvSpPr>
        <p:spPr>
          <a:xfrm>
            <a:off x="1654716" y="150485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6" name="Rectángulo 105"/>
          <p:cNvSpPr/>
          <p:nvPr/>
        </p:nvSpPr>
        <p:spPr>
          <a:xfrm>
            <a:off x="3912641" y="1500842"/>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Tree>
    <p:extLst>
      <p:ext uri="{BB962C8B-B14F-4D97-AF65-F5344CB8AC3E}">
        <p14:creationId xmlns:p14="http://schemas.microsoft.com/office/powerpoint/2010/main" val="42761048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500" dirty="0" smtClean="0">
                <a:solidFill>
                  <a:srgbClr val="000000"/>
                </a:solidFill>
                <a:latin typeface="Calibri Light"/>
              </a:rPr>
              <a:t>		             </a:t>
            </a:r>
            <a:r>
              <a:rPr lang="es-MX" sz="1500" dirty="0" smtClean="0">
                <a:solidFill>
                  <a:srgbClr val="000000"/>
                </a:solidFill>
                <a:latin typeface="Calibri Light"/>
              </a:rPr>
              <a:t>                    Banner </a:t>
            </a:r>
            <a:r>
              <a:rPr lang="es-MX" sz="1500" dirty="0">
                <a:solidFill>
                  <a:srgbClr val="000000"/>
                </a:solidFill>
                <a:latin typeface="Calibri Light"/>
              </a:rPr>
              <a:t>de la sección </a:t>
            </a:r>
            <a:r>
              <a:rPr lang="es-MX" sz="1500" dirty="0" smtClean="0">
                <a:solidFill>
                  <a:srgbClr val="000000"/>
                </a:solidFill>
                <a:latin typeface="Calibri Light"/>
              </a:rPr>
              <a:t>y dice que para               </a:t>
            </a:r>
            <a:br>
              <a:rPr lang="es-MX" sz="1500" dirty="0" smtClean="0">
                <a:solidFill>
                  <a:srgbClr val="000000"/>
                </a:solidFill>
                <a:latin typeface="Calibri Light"/>
              </a:rPr>
            </a:br>
            <a:r>
              <a:rPr lang="es-MX" sz="1500" dirty="0" smtClean="0">
                <a:solidFill>
                  <a:srgbClr val="000000"/>
                </a:solidFill>
                <a:latin typeface="Calibri Light"/>
              </a:rPr>
              <a:t>                                                         que son las Baterías</a:t>
            </a:r>
            <a:endParaRPr dirty="0"/>
          </a:p>
        </p:txBody>
      </p:sp>
      <p:sp>
        <p:nvSpPr>
          <p:cNvPr id="227" name="TextShape 38"/>
          <p:cNvSpPr txBox="1"/>
          <p:nvPr/>
        </p:nvSpPr>
        <p:spPr>
          <a:xfrm>
            <a:off x="121380" y="5252330"/>
            <a:ext cx="2124000" cy="304042"/>
          </a:xfrm>
          <a:prstGeom prst="rect">
            <a:avLst/>
          </a:prstGeom>
        </p:spPr>
        <p:txBody>
          <a:bodyPr anchor="b"/>
          <a:lstStyle/>
          <a:p>
            <a:pPr>
              <a:lnSpc>
                <a:spcPct val="100000"/>
              </a:lnSpc>
            </a:pPr>
            <a:r>
              <a:rPr lang="es-MX" sz="1200" dirty="0" smtClean="0">
                <a:solidFill>
                  <a:srgbClr val="000000"/>
                </a:solidFill>
                <a:latin typeface="Calibri Light"/>
              </a:rPr>
              <a:t>Características…..</a:t>
            </a:r>
            <a:endParaRPr sz="12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1636669" y="873774"/>
            <a:ext cx="646230" cy="578748"/>
          </a:xfrm>
          <a:prstGeom prst="rect">
            <a:avLst/>
          </a:prstGeom>
          <a:noFill/>
          <a:ln w="36000">
            <a:solidFill>
              <a:srgbClr val="C5000B"/>
            </a:solidFill>
            <a:round/>
          </a:ln>
        </p:spPr>
      </p:sp>
      <p:sp>
        <p:nvSpPr>
          <p:cNvPr id="83" name="TextShape 18"/>
          <p:cNvSpPr txBox="1"/>
          <p:nvPr/>
        </p:nvSpPr>
        <p:spPr>
          <a:xfrm>
            <a:off x="167798" y="3674247"/>
            <a:ext cx="2069562" cy="305415"/>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 abiertas</a:t>
            </a:r>
            <a:endParaRPr sz="1200" dirty="0"/>
          </a:p>
        </p:txBody>
      </p:sp>
      <p:sp>
        <p:nvSpPr>
          <p:cNvPr id="92" name="TextShape 18"/>
          <p:cNvSpPr txBox="1"/>
          <p:nvPr/>
        </p:nvSpPr>
        <p:spPr>
          <a:xfrm>
            <a:off x="1487553" y="600015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a:t>
            </a:r>
            <a:endParaRPr sz="1200" dirty="0"/>
          </a:p>
        </p:txBody>
      </p:sp>
      <p:sp>
        <p:nvSpPr>
          <p:cNvPr id="93" name="TextShape 18"/>
          <p:cNvSpPr txBox="1"/>
          <p:nvPr/>
        </p:nvSpPr>
        <p:spPr>
          <a:xfrm>
            <a:off x="2518259" y="6020206"/>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PDU</a:t>
            </a:r>
            <a:endParaRPr sz="1200" dirty="0"/>
          </a:p>
        </p:txBody>
      </p:sp>
      <p:sp>
        <p:nvSpPr>
          <p:cNvPr id="94" name="TextShape 18"/>
          <p:cNvSpPr txBox="1"/>
          <p:nvPr/>
        </p:nvSpPr>
        <p:spPr>
          <a:xfrm>
            <a:off x="3524903" y="601619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Planta eléctrica</a:t>
            </a:r>
            <a:endParaRPr sz="1200" dirty="0"/>
          </a:p>
        </p:txBody>
      </p:sp>
      <p:sp>
        <p:nvSpPr>
          <p:cNvPr id="95" name="TextShape 18"/>
          <p:cNvSpPr txBox="1"/>
          <p:nvPr/>
        </p:nvSpPr>
        <p:spPr>
          <a:xfrm>
            <a:off x="4567641" y="6024213"/>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PTS</a:t>
            </a:r>
            <a:endParaRPr sz="1200" dirty="0"/>
          </a:p>
        </p:txBody>
      </p:sp>
      <p:sp>
        <p:nvSpPr>
          <p:cNvPr id="96" name="TextShape 18"/>
          <p:cNvSpPr txBox="1"/>
          <p:nvPr/>
        </p:nvSpPr>
        <p:spPr>
          <a:xfrm>
            <a:off x="5718661" y="604426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PUE</a:t>
            </a:r>
            <a:endParaRPr sz="1200" dirty="0"/>
          </a:p>
        </p:txBody>
      </p:sp>
      <p:sp>
        <p:nvSpPr>
          <p:cNvPr id="97" name="TextShape 18"/>
          <p:cNvSpPr txBox="1"/>
          <p:nvPr/>
        </p:nvSpPr>
        <p:spPr>
          <a:xfrm>
            <a:off x="2346314" y="3660001"/>
            <a:ext cx="2069562" cy="305415"/>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 selladas</a:t>
            </a:r>
            <a:endParaRPr sz="1200" dirty="0"/>
          </a:p>
        </p:txBody>
      </p:sp>
      <p:sp>
        <p:nvSpPr>
          <p:cNvPr id="98" name="TextShape 18"/>
          <p:cNvSpPr txBox="1"/>
          <p:nvPr/>
        </p:nvSpPr>
        <p:spPr>
          <a:xfrm>
            <a:off x="4694234" y="3675028"/>
            <a:ext cx="1498511" cy="1415111"/>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Cotización</a:t>
            </a:r>
            <a:br>
              <a:rPr lang="es-MX" sz="1200" dirty="0" smtClean="0">
                <a:solidFill>
                  <a:srgbClr val="000000"/>
                </a:solidFill>
                <a:latin typeface="Calibri Light"/>
              </a:rPr>
            </a:br>
            <a:r>
              <a:rPr lang="es-MX" sz="1200" dirty="0" smtClean="0">
                <a:solidFill>
                  <a:srgbClr val="000000"/>
                </a:solidFill>
                <a:latin typeface="Calibri Light"/>
              </a:rPr>
              <a:t>gratis</a:t>
            </a:r>
            <a:endParaRPr sz="1200" dirty="0"/>
          </a:p>
        </p:txBody>
      </p:sp>
      <p:sp>
        <p:nvSpPr>
          <p:cNvPr id="99" name="TextShape 18"/>
          <p:cNvSpPr txBox="1"/>
          <p:nvPr/>
        </p:nvSpPr>
        <p:spPr>
          <a:xfrm>
            <a:off x="163786" y="4007119"/>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a:t>
            </a:r>
            <a:endParaRPr sz="1200" dirty="0"/>
          </a:p>
        </p:txBody>
      </p:sp>
      <p:sp>
        <p:nvSpPr>
          <p:cNvPr id="100" name="TextShape 18"/>
          <p:cNvSpPr txBox="1"/>
          <p:nvPr/>
        </p:nvSpPr>
        <p:spPr>
          <a:xfrm>
            <a:off x="2361553" y="3991077"/>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a:t>
            </a:r>
            <a:endParaRPr sz="1200" dirty="0"/>
          </a:p>
        </p:txBody>
      </p:sp>
      <p:sp>
        <p:nvSpPr>
          <p:cNvPr id="101" name="TextShape 38"/>
          <p:cNvSpPr txBox="1"/>
          <p:nvPr/>
        </p:nvSpPr>
        <p:spPr>
          <a:xfrm>
            <a:off x="2355246" y="5236287"/>
            <a:ext cx="2124000" cy="304042"/>
          </a:xfrm>
          <a:prstGeom prst="rect">
            <a:avLst/>
          </a:prstGeom>
        </p:spPr>
        <p:txBody>
          <a:bodyPr anchor="b"/>
          <a:lstStyle/>
          <a:p>
            <a:pPr>
              <a:lnSpc>
                <a:spcPct val="100000"/>
              </a:lnSpc>
            </a:pPr>
            <a:r>
              <a:rPr lang="es-MX" sz="1200" dirty="0" smtClean="0">
                <a:solidFill>
                  <a:srgbClr val="000000"/>
                </a:solidFill>
                <a:latin typeface="Calibri Light"/>
              </a:rPr>
              <a:t>Características…..</a:t>
            </a:r>
            <a:endParaRPr sz="1200" dirty="0"/>
          </a:p>
        </p:txBody>
      </p:sp>
      <p:sp>
        <p:nvSpPr>
          <p:cNvPr id="102" name="TextShape 18"/>
          <p:cNvSpPr txBox="1"/>
          <p:nvPr/>
        </p:nvSpPr>
        <p:spPr>
          <a:xfrm>
            <a:off x="352574" y="6020207"/>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UPS</a:t>
            </a:r>
            <a:endParaRPr sz="1200" dirty="0"/>
          </a:p>
        </p:txBody>
      </p:sp>
      <p:sp>
        <p:nvSpPr>
          <p:cNvPr id="103" name="TextShape 19"/>
          <p:cNvSpPr txBox="1"/>
          <p:nvPr/>
        </p:nvSpPr>
        <p:spPr>
          <a:xfrm>
            <a:off x="332235" y="1490468"/>
            <a:ext cx="509976" cy="505048"/>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UPS</a:t>
            </a:r>
            <a:endParaRPr dirty="0"/>
          </a:p>
        </p:txBody>
      </p:sp>
      <p:sp>
        <p:nvSpPr>
          <p:cNvPr id="104" name="TextShape 19"/>
          <p:cNvSpPr txBox="1"/>
          <p:nvPr/>
        </p:nvSpPr>
        <p:spPr>
          <a:xfrm>
            <a:off x="855669" y="1475414"/>
            <a:ext cx="740013" cy="52010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Baterías</a:t>
            </a:r>
            <a:endParaRPr dirty="0"/>
          </a:p>
        </p:txBody>
      </p:sp>
      <p:sp>
        <p:nvSpPr>
          <p:cNvPr id="105" name="TextShape 19"/>
          <p:cNvSpPr txBox="1"/>
          <p:nvPr/>
        </p:nvSpPr>
        <p:spPr>
          <a:xfrm>
            <a:off x="1609140" y="1482564"/>
            <a:ext cx="602018" cy="5129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PDU</a:t>
            </a:r>
            <a:endParaRPr dirty="0"/>
          </a:p>
        </p:txBody>
      </p:sp>
      <p:sp>
        <p:nvSpPr>
          <p:cNvPr id="106" name="TextShape 19"/>
          <p:cNvSpPr txBox="1"/>
          <p:nvPr/>
        </p:nvSpPr>
        <p:spPr>
          <a:xfrm>
            <a:off x="2220942" y="1477183"/>
            <a:ext cx="765692" cy="507699"/>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Plantas eléctricas</a:t>
            </a:r>
            <a:endParaRPr dirty="0"/>
          </a:p>
        </p:txBody>
      </p:sp>
      <p:sp>
        <p:nvSpPr>
          <p:cNvPr id="107" name="TextShape 19"/>
          <p:cNvSpPr txBox="1"/>
          <p:nvPr/>
        </p:nvSpPr>
        <p:spPr>
          <a:xfrm>
            <a:off x="2998666" y="1486292"/>
            <a:ext cx="846973" cy="498590"/>
          </a:xfrm>
          <a:prstGeom prst="rect">
            <a:avLst/>
          </a:prstGeom>
          <a:ln>
            <a:solidFill>
              <a:schemeClr val="tx1"/>
            </a:solidFill>
          </a:ln>
        </p:spPr>
        <p:txBody>
          <a:bodyPr anchor="b"/>
          <a:lstStyle/>
          <a:p>
            <a:pPr>
              <a:lnSpc>
                <a:spcPct val="100000"/>
              </a:lnSpc>
            </a:pPr>
            <a:r>
              <a:rPr lang="es-MX" sz="900" dirty="0" err="1" smtClean="0">
                <a:solidFill>
                  <a:srgbClr val="000000"/>
                </a:solidFill>
                <a:latin typeface="Calibri Light"/>
              </a:rPr>
              <a:t>Switch</a:t>
            </a:r>
            <a:r>
              <a:rPr lang="es-MX" sz="900" dirty="0" smtClean="0">
                <a:solidFill>
                  <a:srgbClr val="000000"/>
                </a:solidFill>
                <a:latin typeface="Calibri Light"/>
              </a:rPr>
              <a:t> de transferencia de energía</a:t>
            </a:r>
            <a:endParaRPr sz="900" dirty="0"/>
          </a:p>
        </p:txBody>
      </p:sp>
      <p:sp>
        <p:nvSpPr>
          <p:cNvPr id="108" name="TextShape 19"/>
          <p:cNvSpPr txBox="1"/>
          <p:nvPr/>
        </p:nvSpPr>
        <p:spPr>
          <a:xfrm>
            <a:off x="3858819" y="1492880"/>
            <a:ext cx="599198" cy="4884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PUE</a:t>
            </a:r>
            <a:endParaRPr sz="1200" dirty="0"/>
          </a:p>
        </p:txBody>
      </p:sp>
      <p:sp>
        <p:nvSpPr>
          <p:cNvPr id="109" name="CustomShape 30"/>
          <p:cNvSpPr/>
          <p:nvPr/>
        </p:nvSpPr>
        <p:spPr>
          <a:xfrm>
            <a:off x="853294" y="1485215"/>
            <a:ext cx="742388" cy="519461"/>
          </a:xfrm>
          <a:prstGeom prst="rect">
            <a:avLst/>
          </a:prstGeom>
          <a:noFill/>
          <a:ln w="36000">
            <a:solidFill>
              <a:srgbClr val="C5000B"/>
            </a:solidFill>
            <a:round/>
          </a:ln>
        </p:spPr>
      </p:sp>
      <p:sp>
        <p:nvSpPr>
          <p:cNvPr id="110" name="Rectángulo 109"/>
          <p:cNvSpPr/>
          <p:nvPr/>
        </p:nvSpPr>
        <p:spPr>
          <a:xfrm>
            <a:off x="315194"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11" name="Rectángulo 110"/>
          <p:cNvSpPr/>
          <p:nvPr/>
        </p:nvSpPr>
        <p:spPr>
          <a:xfrm>
            <a:off x="948860" y="149683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12" name="Rectángulo 111"/>
          <p:cNvSpPr/>
          <p:nvPr/>
        </p:nvSpPr>
        <p:spPr>
          <a:xfrm>
            <a:off x="1654716" y="150485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13" name="Rectángulo 112"/>
          <p:cNvSpPr/>
          <p:nvPr/>
        </p:nvSpPr>
        <p:spPr>
          <a:xfrm>
            <a:off x="3912641" y="1500842"/>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Tree>
    <p:extLst>
      <p:ext uri="{BB962C8B-B14F-4D97-AF65-F5344CB8AC3E}">
        <p14:creationId xmlns:p14="http://schemas.microsoft.com/office/powerpoint/2010/main" val="26420377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500" dirty="0" smtClean="0">
                <a:solidFill>
                  <a:srgbClr val="000000"/>
                </a:solidFill>
                <a:latin typeface="Calibri Light"/>
              </a:rPr>
              <a:t>		             </a:t>
            </a:r>
            <a:r>
              <a:rPr lang="es-MX" sz="1500" dirty="0" smtClean="0">
                <a:solidFill>
                  <a:srgbClr val="000000"/>
                </a:solidFill>
                <a:latin typeface="Calibri Light"/>
              </a:rPr>
              <a:t>                    Banner </a:t>
            </a:r>
            <a:r>
              <a:rPr lang="es-MX" sz="1500" dirty="0">
                <a:solidFill>
                  <a:srgbClr val="000000"/>
                </a:solidFill>
                <a:latin typeface="Calibri Light"/>
              </a:rPr>
              <a:t>de la sección </a:t>
            </a:r>
            <a:r>
              <a:rPr lang="es-MX" sz="1500" dirty="0" smtClean="0">
                <a:solidFill>
                  <a:srgbClr val="000000"/>
                </a:solidFill>
                <a:latin typeface="Calibri Light"/>
              </a:rPr>
              <a:t>y explica               </a:t>
            </a:r>
            <a:br>
              <a:rPr lang="es-MX" sz="1500" dirty="0" smtClean="0">
                <a:solidFill>
                  <a:srgbClr val="000000"/>
                </a:solidFill>
                <a:latin typeface="Calibri Light"/>
              </a:rPr>
            </a:br>
            <a:r>
              <a:rPr lang="es-MX" sz="1500" dirty="0" smtClean="0">
                <a:solidFill>
                  <a:srgbClr val="000000"/>
                </a:solidFill>
                <a:latin typeface="Calibri Light"/>
              </a:rPr>
              <a:t>                                                         que es PDU</a:t>
            </a:r>
            <a:endParaRPr dirty="0"/>
          </a:p>
        </p:txBody>
      </p:sp>
      <p:sp>
        <p:nvSpPr>
          <p:cNvPr id="227" name="TextShape 38"/>
          <p:cNvSpPr txBox="1"/>
          <p:nvPr/>
        </p:nvSpPr>
        <p:spPr>
          <a:xfrm>
            <a:off x="121380" y="5252330"/>
            <a:ext cx="2124000" cy="304042"/>
          </a:xfrm>
          <a:prstGeom prst="rect">
            <a:avLst/>
          </a:prstGeom>
        </p:spPr>
        <p:txBody>
          <a:bodyPr anchor="b"/>
          <a:lstStyle/>
          <a:p>
            <a:pPr>
              <a:lnSpc>
                <a:spcPct val="100000"/>
              </a:lnSpc>
            </a:pPr>
            <a:r>
              <a:rPr lang="es-MX" sz="1200" dirty="0" smtClean="0">
                <a:solidFill>
                  <a:srgbClr val="000000"/>
                </a:solidFill>
                <a:latin typeface="Calibri Light"/>
              </a:rPr>
              <a:t>Características…..</a:t>
            </a:r>
            <a:endParaRPr sz="12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1636669" y="873774"/>
            <a:ext cx="646230" cy="578748"/>
          </a:xfrm>
          <a:prstGeom prst="rect">
            <a:avLst/>
          </a:prstGeom>
          <a:noFill/>
          <a:ln w="36000">
            <a:solidFill>
              <a:srgbClr val="C5000B"/>
            </a:solidFill>
            <a:round/>
          </a:ln>
        </p:spPr>
      </p:sp>
      <p:sp>
        <p:nvSpPr>
          <p:cNvPr id="83" name="TextShape 18"/>
          <p:cNvSpPr txBox="1"/>
          <p:nvPr/>
        </p:nvSpPr>
        <p:spPr>
          <a:xfrm>
            <a:off x="167798" y="3674247"/>
            <a:ext cx="2069562" cy="305415"/>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 abiertas</a:t>
            </a:r>
            <a:endParaRPr sz="1200" dirty="0"/>
          </a:p>
        </p:txBody>
      </p:sp>
      <p:sp>
        <p:nvSpPr>
          <p:cNvPr id="92" name="TextShape 18"/>
          <p:cNvSpPr txBox="1"/>
          <p:nvPr/>
        </p:nvSpPr>
        <p:spPr>
          <a:xfrm>
            <a:off x="1487553" y="600015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a:t>
            </a:r>
            <a:endParaRPr sz="1200" dirty="0"/>
          </a:p>
        </p:txBody>
      </p:sp>
      <p:sp>
        <p:nvSpPr>
          <p:cNvPr id="93" name="TextShape 18"/>
          <p:cNvSpPr txBox="1"/>
          <p:nvPr/>
        </p:nvSpPr>
        <p:spPr>
          <a:xfrm>
            <a:off x="2518259" y="6020206"/>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PDU</a:t>
            </a:r>
            <a:endParaRPr sz="1200" dirty="0"/>
          </a:p>
        </p:txBody>
      </p:sp>
      <p:sp>
        <p:nvSpPr>
          <p:cNvPr id="94" name="TextShape 18"/>
          <p:cNvSpPr txBox="1"/>
          <p:nvPr/>
        </p:nvSpPr>
        <p:spPr>
          <a:xfrm>
            <a:off x="3524903" y="601619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Planta eléctrica</a:t>
            </a:r>
            <a:endParaRPr sz="1200" dirty="0"/>
          </a:p>
        </p:txBody>
      </p:sp>
      <p:sp>
        <p:nvSpPr>
          <p:cNvPr id="95" name="TextShape 18"/>
          <p:cNvSpPr txBox="1"/>
          <p:nvPr/>
        </p:nvSpPr>
        <p:spPr>
          <a:xfrm>
            <a:off x="4567641" y="6024213"/>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PTS</a:t>
            </a:r>
            <a:endParaRPr sz="1200" dirty="0"/>
          </a:p>
        </p:txBody>
      </p:sp>
      <p:sp>
        <p:nvSpPr>
          <p:cNvPr id="96" name="TextShape 18"/>
          <p:cNvSpPr txBox="1"/>
          <p:nvPr/>
        </p:nvSpPr>
        <p:spPr>
          <a:xfrm>
            <a:off x="5718661" y="604426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PUE</a:t>
            </a:r>
            <a:endParaRPr sz="1200" dirty="0"/>
          </a:p>
        </p:txBody>
      </p:sp>
      <p:sp>
        <p:nvSpPr>
          <p:cNvPr id="97" name="TextShape 18"/>
          <p:cNvSpPr txBox="1"/>
          <p:nvPr/>
        </p:nvSpPr>
        <p:spPr>
          <a:xfrm>
            <a:off x="2346314" y="3660001"/>
            <a:ext cx="2069562" cy="305415"/>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 selladas</a:t>
            </a:r>
            <a:endParaRPr sz="1200" dirty="0"/>
          </a:p>
        </p:txBody>
      </p:sp>
      <p:sp>
        <p:nvSpPr>
          <p:cNvPr id="98" name="TextShape 18"/>
          <p:cNvSpPr txBox="1"/>
          <p:nvPr/>
        </p:nvSpPr>
        <p:spPr>
          <a:xfrm>
            <a:off x="4694234" y="3675028"/>
            <a:ext cx="1498511" cy="1415111"/>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Cotización</a:t>
            </a:r>
            <a:br>
              <a:rPr lang="es-MX" sz="1200" dirty="0" smtClean="0">
                <a:solidFill>
                  <a:srgbClr val="000000"/>
                </a:solidFill>
                <a:latin typeface="Calibri Light"/>
              </a:rPr>
            </a:br>
            <a:r>
              <a:rPr lang="es-MX" sz="1200" dirty="0" smtClean="0">
                <a:solidFill>
                  <a:srgbClr val="000000"/>
                </a:solidFill>
                <a:latin typeface="Calibri Light"/>
              </a:rPr>
              <a:t>gratis</a:t>
            </a:r>
            <a:endParaRPr sz="1200" dirty="0"/>
          </a:p>
        </p:txBody>
      </p:sp>
      <p:sp>
        <p:nvSpPr>
          <p:cNvPr id="99" name="TextShape 18"/>
          <p:cNvSpPr txBox="1"/>
          <p:nvPr/>
        </p:nvSpPr>
        <p:spPr>
          <a:xfrm>
            <a:off x="163786" y="4007119"/>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a:t>
            </a:r>
            <a:endParaRPr sz="1200" dirty="0"/>
          </a:p>
        </p:txBody>
      </p:sp>
      <p:sp>
        <p:nvSpPr>
          <p:cNvPr id="100" name="TextShape 18"/>
          <p:cNvSpPr txBox="1"/>
          <p:nvPr/>
        </p:nvSpPr>
        <p:spPr>
          <a:xfrm>
            <a:off x="2361553" y="3991077"/>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a:t>
            </a:r>
            <a:endParaRPr sz="1200" dirty="0"/>
          </a:p>
        </p:txBody>
      </p:sp>
      <p:sp>
        <p:nvSpPr>
          <p:cNvPr id="101" name="TextShape 38"/>
          <p:cNvSpPr txBox="1"/>
          <p:nvPr/>
        </p:nvSpPr>
        <p:spPr>
          <a:xfrm>
            <a:off x="2355246" y="5236287"/>
            <a:ext cx="2124000" cy="304042"/>
          </a:xfrm>
          <a:prstGeom prst="rect">
            <a:avLst/>
          </a:prstGeom>
        </p:spPr>
        <p:txBody>
          <a:bodyPr anchor="b"/>
          <a:lstStyle/>
          <a:p>
            <a:pPr>
              <a:lnSpc>
                <a:spcPct val="100000"/>
              </a:lnSpc>
            </a:pPr>
            <a:r>
              <a:rPr lang="es-MX" sz="1200" dirty="0" smtClean="0">
                <a:solidFill>
                  <a:srgbClr val="000000"/>
                </a:solidFill>
                <a:latin typeface="Calibri Light"/>
              </a:rPr>
              <a:t>Características…..</a:t>
            </a:r>
            <a:endParaRPr sz="1200" dirty="0"/>
          </a:p>
        </p:txBody>
      </p:sp>
      <p:sp>
        <p:nvSpPr>
          <p:cNvPr id="102" name="TextShape 18"/>
          <p:cNvSpPr txBox="1"/>
          <p:nvPr/>
        </p:nvSpPr>
        <p:spPr>
          <a:xfrm>
            <a:off x="352574" y="6020207"/>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UPS</a:t>
            </a:r>
            <a:endParaRPr sz="1200" dirty="0"/>
          </a:p>
        </p:txBody>
      </p:sp>
      <p:sp>
        <p:nvSpPr>
          <p:cNvPr id="37" name="TextShape 19"/>
          <p:cNvSpPr txBox="1"/>
          <p:nvPr/>
        </p:nvSpPr>
        <p:spPr>
          <a:xfrm>
            <a:off x="332235" y="1490468"/>
            <a:ext cx="509976" cy="505048"/>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UPS</a:t>
            </a:r>
            <a:endParaRPr dirty="0"/>
          </a:p>
        </p:txBody>
      </p:sp>
      <p:sp>
        <p:nvSpPr>
          <p:cNvPr id="38" name="TextShape 19"/>
          <p:cNvSpPr txBox="1"/>
          <p:nvPr/>
        </p:nvSpPr>
        <p:spPr>
          <a:xfrm>
            <a:off x="855669" y="1475414"/>
            <a:ext cx="740013" cy="52010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Baterías</a:t>
            </a:r>
            <a:endParaRPr dirty="0"/>
          </a:p>
        </p:txBody>
      </p:sp>
      <p:sp>
        <p:nvSpPr>
          <p:cNvPr id="47" name="TextShape 19"/>
          <p:cNvSpPr txBox="1"/>
          <p:nvPr/>
        </p:nvSpPr>
        <p:spPr>
          <a:xfrm>
            <a:off x="1609140" y="1482564"/>
            <a:ext cx="602018" cy="5129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PDU</a:t>
            </a:r>
            <a:endParaRPr dirty="0"/>
          </a:p>
        </p:txBody>
      </p:sp>
      <p:sp>
        <p:nvSpPr>
          <p:cNvPr id="48" name="TextShape 19"/>
          <p:cNvSpPr txBox="1"/>
          <p:nvPr/>
        </p:nvSpPr>
        <p:spPr>
          <a:xfrm>
            <a:off x="2220942" y="1477183"/>
            <a:ext cx="765692" cy="507699"/>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Plantas eléctricas</a:t>
            </a:r>
            <a:endParaRPr dirty="0"/>
          </a:p>
        </p:txBody>
      </p:sp>
      <p:sp>
        <p:nvSpPr>
          <p:cNvPr id="49" name="TextShape 19"/>
          <p:cNvSpPr txBox="1"/>
          <p:nvPr/>
        </p:nvSpPr>
        <p:spPr>
          <a:xfrm>
            <a:off x="2998666" y="1486292"/>
            <a:ext cx="846973" cy="498590"/>
          </a:xfrm>
          <a:prstGeom prst="rect">
            <a:avLst/>
          </a:prstGeom>
          <a:ln>
            <a:solidFill>
              <a:schemeClr val="tx1"/>
            </a:solidFill>
          </a:ln>
        </p:spPr>
        <p:txBody>
          <a:bodyPr anchor="b"/>
          <a:lstStyle/>
          <a:p>
            <a:pPr>
              <a:lnSpc>
                <a:spcPct val="100000"/>
              </a:lnSpc>
            </a:pPr>
            <a:r>
              <a:rPr lang="es-MX" sz="900" dirty="0" err="1" smtClean="0">
                <a:solidFill>
                  <a:srgbClr val="000000"/>
                </a:solidFill>
                <a:latin typeface="Calibri Light"/>
              </a:rPr>
              <a:t>Switch</a:t>
            </a:r>
            <a:r>
              <a:rPr lang="es-MX" sz="900" dirty="0" smtClean="0">
                <a:solidFill>
                  <a:srgbClr val="000000"/>
                </a:solidFill>
                <a:latin typeface="Calibri Light"/>
              </a:rPr>
              <a:t> de transferencia de energía</a:t>
            </a:r>
            <a:endParaRPr sz="900" dirty="0"/>
          </a:p>
        </p:txBody>
      </p:sp>
      <p:sp>
        <p:nvSpPr>
          <p:cNvPr id="50" name="TextShape 19"/>
          <p:cNvSpPr txBox="1"/>
          <p:nvPr/>
        </p:nvSpPr>
        <p:spPr>
          <a:xfrm>
            <a:off x="3858819" y="1492880"/>
            <a:ext cx="599198" cy="4884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PUE</a:t>
            </a:r>
            <a:endParaRPr sz="1200" dirty="0"/>
          </a:p>
        </p:txBody>
      </p:sp>
      <p:sp>
        <p:nvSpPr>
          <p:cNvPr id="51" name="CustomShape 30"/>
          <p:cNvSpPr/>
          <p:nvPr/>
        </p:nvSpPr>
        <p:spPr>
          <a:xfrm>
            <a:off x="1575187" y="1485215"/>
            <a:ext cx="670193" cy="519461"/>
          </a:xfrm>
          <a:prstGeom prst="rect">
            <a:avLst/>
          </a:prstGeom>
          <a:noFill/>
          <a:ln w="36000">
            <a:solidFill>
              <a:srgbClr val="C5000B"/>
            </a:solidFill>
            <a:round/>
          </a:ln>
        </p:spPr>
      </p:sp>
      <p:sp>
        <p:nvSpPr>
          <p:cNvPr id="52" name="Rectángulo 51"/>
          <p:cNvSpPr/>
          <p:nvPr/>
        </p:nvSpPr>
        <p:spPr>
          <a:xfrm>
            <a:off x="315194"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5" name="Rectángulo 64"/>
          <p:cNvSpPr/>
          <p:nvPr/>
        </p:nvSpPr>
        <p:spPr>
          <a:xfrm>
            <a:off x="948860" y="149683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6" name="Rectángulo 65"/>
          <p:cNvSpPr/>
          <p:nvPr/>
        </p:nvSpPr>
        <p:spPr>
          <a:xfrm>
            <a:off x="1654716" y="150485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7" name="Rectángulo 66"/>
          <p:cNvSpPr/>
          <p:nvPr/>
        </p:nvSpPr>
        <p:spPr>
          <a:xfrm>
            <a:off x="3912641" y="1500842"/>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Tree>
    <p:extLst>
      <p:ext uri="{BB962C8B-B14F-4D97-AF65-F5344CB8AC3E}">
        <p14:creationId xmlns:p14="http://schemas.microsoft.com/office/powerpoint/2010/main" val="2969968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500" dirty="0" smtClean="0">
                <a:solidFill>
                  <a:srgbClr val="000000"/>
                </a:solidFill>
                <a:latin typeface="Calibri Light"/>
              </a:rPr>
              <a:t>		             </a:t>
            </a:r>
            <a:r>
              <a:rPr lang="es-MX" sz="1500" dirty="0" smtClean="0">
                <a:solidFill>
                  <a:srgbClr val="000000"/>
                </a:solidFill>
                <a:latin typeface="Calibri Light"/>
              </a:rPr>
              <a:t>                    Banner </a:t>
            </a:r>
            <a:r>
              <a:rPr lang="es-MX" sz="1500" dirty="0">
                <a:solidFill>
                  <a:srgbClr val="000000"/>
                </a:solidFill>
                <a:latin typeface="Calibri Light"/>
              </a:rPr>
              <a:t>de la sección </a:t>
            </a:r>
            <a:r>
              <a:rPr lang="es-MX" sz="1500" dirty="0" smtClean="0">
                <a:solidFill>
                  <a:srgbClr val="000000"/>
                </a:solidFill>
                <a:latin typeface="Calibri Light"/>
              </a:rPr>
              <a:t>y explica               </a:t>
            </a:r>
            <a:br>
              <a:rPr lang="es-MX" sz="1500" dirty="0" smtClean="0">
                <a:solidFill>
                  <a:srgbClr val="000000"/>
                </a:solidFill>
                <a:latin typeface="Calibri Light"/>
              </a:rPr>
            </a:br>
            <a:r>
              <a:rPr lang="es-MX" sz="1500" dirty="0" smtClean="0">
                <a:solidFill>
                  <a:srgbClr val="000000"/>
                </a:solidFill>
                <a:latin typeface="Calibri Light"/>
              </a:rPr>
              <a:t>                                                         que es una P.E.</a:t>
            </a:r>
            <a:endParaRPr dirty="0"/>
          </a:p>
        </p:txBody>
      </p:sp>
      <p:sp>
        <p:nvSpPr>
          <p:cNvPr id="227" name="TextShape 38"/>
          <p:cNvSpPr txBox="1"/>
          <p:nvPr/>
        </p:nvSpPr>
        <p:spPr>
          <a:xfrm>
            <a:off x="887681" y="2702486"/>
            <a:ext cx="5083926" cy="304042"/>
          </a:xfrm>
          <a:prstGeom prst="rect">
            <a:avLst/>
          </a:prstGeom>
        </p:spPr>
        <p:txBody>
          <a:bodyPr anchor="b"/>
          <a:lstStyle/>
          <a:p>
            <a:pPr>
              <a:lnSpc>
                <a:spcPct val="100000"/>
              </a:lnSpc>
            </a:pPr>
            <a:r>
              <a:rPr lang="es-MX" sz="1200" dirty="0" smtClean="0">
                <a:solidFill>
                  <a:srgbClr val="000000"/>
                </a:solidFill>
                <a:latin typeface="Calibri Light"/>
              </a:rPr>
              <a:t>Evita los cortes de energía con plantas de </a:t>
            </a:r>
            <a:r>
              <a:rPr lang="es-MX" sz="1200" dirty="0" err="1" smtClean="0">
                <a:solidFill>
                  <a:srgbClr val="000000"/>
                </a:solidFill>
                <a:latin typeface="Calibri Light"/>
              </a:rPr>
              <a:t>mergencia</a:t>
            </a:r>
            <a:r>
              <a:rPr lang="es-MX" sz="1200" dirty="0" smtClean="0">
                <a:solidFill>
                  <a:srgbClr val="000000"/>
                </a:solidFill>
                <a:latin typeface="Calibri Light"/>
              </a:rPr>
              <a:t> de 20 </a:t>
            </a:r>
            <a:r>
              <a:rPr lang="es-MX" sz="1200" dirty="0" err="1" smtClean="0">
                <a:solidFill>
                  <a:srgbClr val="000000"/>
                </a:solidFill>
                <a:latin typeface="Calibri Light"/>
              </a:rPr>
              <a:t>Kw</a:t>
            </a:r>
            <a:r>
              <a:rPr lang="es-MX" sz="1200" dirty="0" smtClean="0">
                <a:solidFill>
                  <a:srgbClr val="000000"/>
                </a:solidFill>
                <a:latin typeface="Calibri Light"/>
              </a:rPr>
              <a:t> hasta 3200 </a:t>
            </a:r>
            <a:r>
              <a:rPr lang="es-MX" sz="1200" dirty="0" err="1" smtClean="0">
                <a:solidFill>
                  <a:srgbClr val="000000"/>
                </a:solidFill>
                <a:latin typeface="Calibri Light"/>
              </a:rPr>
              <a:t>Kw</a:t>
            </a:r>
            <a:endParaRPr sz="12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1636669" y="873774"/>
            <a:ext cx="646230" cy="578748"/>
          </a:xfrm>
          <a:prstGeom prst="rect">
            <a:avLst/>
          </a:prstGeom>
          <a:noFill/>
          <a:ln w="36000">
            <a:solidFill>
              <a:srgbClr val="C5000B"/>
            </a:solidFill>
            <a:round/>
          </a:ln>
        </p:spPr>
      </p:sp>
      <p:sp>
        <p:nvSpPr>
          <p:cNvPr id="99" name="TextShape 18"/>
          <p:cNvSpPr txBox="1"/>
          <p:nvPr/>
        </p:nvSpPr>
        <p:spPr>
          <a:xfrm>
            <a:off x="101558" y="3188724"/>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MTU</a:t>
            </a:r>
            <a:endParaRPr sz="1200" dirty="0"/>
          </a:p>
        </p:txBody>
      </p:sp>
      <p:sp>
        <p:nvSpPr>
          <p:cNvPr id="100" name="TextShape 18"/>
          <p:cNvSpPr txBox="1"/>
          <p:nvPr/>
        </p:nvSpPr>
        <p:spPr>
          <a:xfrm>
            <a:off x="2299586" y="3160098"/>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a:t>
            </a:r>
            <a:r>
              <a:rPr lang="es-MX" sz="1200" dirty="0" err="1" smtClean="0">
                <a:solidFill>
                  <a:srgbClr val="000000"/>
                </a:solidFill>
                <a:latin typeface="Calibri Light"/>
              </a:rPr>
              <a:t>Perkins</a:t>
            </a:r>
            <a:endParaRPr sz="1200" dirty="0"/>
          </a:p>
        </p:txBody>
      </p:sp>
      <p:sp>
        <p:nvSpPr>
          <p:cNvPr id="101" name="TextShape 38"/>
          <p:cNvSpPr txBox="1"/>
          <p:nvPr/>
        </p:nvSpPr>
        <p:spPr>
          <a:xfrm>
            <a:off x="154814" y="4537835"/>
            <a:ext cx="2996160" cy="304042"/>
          </a:xfrm>
          <a:prstGeom prst="rect">
            <a:avLst/>
          </a:prstGeom>
        </p:spPr>
        <p:txBody>
          <a:bodyPr anchor="b"/>
          <a:lstStyle/>
          <a:p>
            <a:pPr>
              <a:lnSpc>
                <a:spcPct val="100000"/>
              </a:lnSpc>
            </a:pPr>
            <a:r>
              <a:rPr lang="es-MX" sz="1200" dirty="0" smtClean="0">
                <a:solidFill>
                  <a:srgbClr val="000000"/>
                </a:solidFill>
                <a:latin typeface="Calibri Light"/>
              </a:rPr>
              <a:t>Clasificación por tipo de operación:</a:t>
            </a:r>
            <a:endParaRPr sz="1200" dirty="0"/>
          </a:p>
        </p:txBody>
      </p:sp>
      <p:sp>
        <p:nvSpPr>
          <p:cNvPr id="102" name="TextShape 18"/>
          <p:cNvSpPr txBox="1"/>
          <p:nvPr/>
        </p:nvSpPr>
        <p:spPr>
          <a:xfrm>
            <a:off x="1145102" y="4841876"/>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Manuales</a:t>
            </a:r>
            <a:endParaRPr sz="1200" dirty="0"/>
          </a:p>
        </p:txBody>
      </p:sp>
      <p:sp>
        <p:nvSpPr>
          <p:cNvPr id="37" name="TextShape 19"/>
          <p:cNvSpPr txBox="1"/>
          <p:nvPr/>
        </p:nvSpPr>
        <p:spPr>
          <a:xfrm>
            <a:off x="332235" y="1490468"/>
            <a:ext cx="509976" cy="505048"/>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UPS</a:t>
            </a:r>
            <a:endParaRPr dirty="0"/>
          </a:p>
        </p:txBody>
      </p:sp>
      <p:sp>
        <p:nvSpPr>
          <p:cNvPr id="38" name="TextShape 19"/>
          <p:cNvSpPr txBox="1"/>
          <p:nvPr/>
        </p:nvSpPr>
        <p:spPr>
          <a:xfrm>
            <a:off x="855669" y="1475414"/>
            <a:ext cx="740013" cy="52010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Baterías</a:t>
            </a:r>
            <a:endParaRPr dirty="0"/>
          </a:p>
        </p:txBody>
      </p:sp>
      <p:sp>
        <p:nvSpPr>
          <p:cNvPr id="47" name="TextShape 19"/>
          <p:cNvSpPr txBox="1"/>
          <p:nvPr/>
        </p:nvSpPr>
        <p:spPr>
          <a:xfrm>
            <a:off x="1609137" y="1482562"/>
            <a:ext cx="602018" cy="5129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PDU</a:t>
            </a:r>
            <a:endParaRPr dirty="0"/>
          </a:p>
        </p:txBody>
      </p:sp>
      <p:sp>
        <p:nvSpPr>
          <p:cNvPr id="48" name="TextShape 19"/>
          <p:cNvSpPr txBox="1"/>
          <p:nvPr/>
        </p:nvSpPr>
        <p:spPr>
          <a:xfrm>
            <a:off x="2220942" y="1477183"/>
            <a:ext cx="765692" cy="507699"/>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Plantas eléctricas</a:t>
            </a:r>
            <a:endParaRPr dirty="0"/>
          </a:p>
        </p:txBody>
      </p:sp>
      <p:sp>
        <p:nvSpPr>
          <p:cNvPr id="49" name="TextShape 19"/>
          <p:cNvSpPr txBox="1"/>
          <p:nvPr/>
        </p:nvSpPr>
        <p:spPr>
          <a:xfrm>
            <a:off x="2998666" y="1486292"/>
            <a:ext cx="846973" cy="498590"/>
          </a:xfrm>
          <a:prstGeom prst="rect">
            <a:avLst/>
          </a:prstGeom>
          <a:ln>
            <a:solidFill>
              <a:schemeClr val="tx1"/>
            </a:solidFill>
          </a:ln>
        </p:spPr>
        <p:txBody>
          <a:bodyPr anchor="b"/>
          <a:lstStyle/>
          <a:p>
            <a:pPr>
              <a:lnSpc>
                <a:spcPct val="100000"/>
              </a:lnSpc>
            </a:pPr>
            <a:r>
              <a:rPr lang="es-MX" sz="900" dirty="0" err="1" smtClean="0">
                <a:solidFill>
                  <a:srgbClr val="000000"/>
                </a:solidFill>
                <a:latin typeface="Calibri Light"/>
              </a:rPr>
              <a:t>Switch</a:t>
            </a:r>
            <a:r>
              <a:rPr lang="es-MX" sz="900" dirty="0" smtClean="0">
                <a:solidFill>
                  <a:srgbClr val="000000"/>
                </a:solidFill>
                <a:latin typeface="Calibri Light"/>
              </a:rPr>
              <a:t> de transferencia de energía</a:t>
            </a:r>
            <a:endParaRPr sz="900" dirty="0"/>
          </a:p>
        </p:txBody>
      </p:sp>
      <p:sp>
        <p:nvSpPr>
          <p:cNvPr id="50" name="TextShape 19"/>
          <p:cNvSpPr txBox="1"/>
          <p:nvPr/>
        </p:nvSpPr>
        <p:spPr>
          <a:xfrm>
            <a:off x="3858819" y="1492880"/>
            <a:ext cx="599198" cy="4884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PUE</a:t>
            </a:r>
            <a:endParaRPr sz="1200" dirty="0"/>
          </a:p>
        </p:txBody>
      </p:sp>
      <p:sp>
        <p:nvSpPr>
          <p:cNvPr id="51" name="CustomShape 30"/>
          <p:cNvSpPr/>
          <p:nvPr/>
        </p:nvSpPr>
        <p:spPr>
          <a:xfrm>
            <a:off x="2236923" y="1485215"/>
            <a:ext cx="748563" cy="519461"/>
          </a:xfrm>
          <a:prstGeom prst="rect">
            <a:avLst/>
          </a:prstGeom>
          <a:noFill/>
          <a:ln w="36000">
            <a:solidFill>
              <a:srgbClr val="C5000B"/>
            </a:solidFill>
            <a:round/>
          </a:ln>
        </p:spPr>
      </p:sp>
      <p:sp>
        <p:nvSpPr>
          <p:cNvPr id="36" name="TextShape 18"/>
          <p:cNvSpPr txBox="1"/>
          <p:nvPr/>
        </p:nvSpPr>
        <p:spPr>
          <a:xfrm>
            <a:off x="4497359" y="3168120"/>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a:t>
            </a:r>
            <a:r>
              <a:rPr lang="es-MX" sz="1200" dirty="0" err="1" smtClean="0">
                <a:solidFill>
                  <a:srgbClr val="000000"/>
                </a:solidFill>
                <a:latin typeface="Calibri Light"/>
              </a:rPr>
              <a:t>Doosan</a:t>
            </a:r>
            <a:endParaRPr sz="1200" dirty="0"/>
          </a:p>
        </p:txBody>
      </p:sp>
      <p:sp>
        <p:nvSpPr>
          <p:cNvPr id="2" name="Rectángulo 1"/>
          <p:cNvSpPr/>
          <p:nvPr/>
        </p:nvSpPr>
        <p:spPr>
          <a:xfrm>
            <a:off x="315194"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9" name="Rectángulo 38"/>
          <p:cNvSpPr/>
          <p:nvPr/>
        </p:nvSpPr>
        <p:spPr>
          <a:xfrm>
            <a:off x="948855" y="150886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Rectángulo 39"/>
          <p:cNvSpPr/>
          <p:nvPr/>
        </p:nvSpPr>
        <p:spPr>
          <a:xfrm>
            <a:off x="1666743" y="149281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1" name="Rectángulo 40"/>
          <p:cNvSpPr/>
          <p:nvPr/>
        </p:nvSpPr>
        <p:spPr>
          <a:xfrm>
            <a:off x="3912634" y="150083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2" name="TextShape 18"/>
          <p:cNvSpPr txBox="1"/>
          <p:nvPr/>
        </p:nvSpPr>
        <p:spPr>
          <a:xfrm>
            <a:off x="2260030" y="4837864"/>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Descripción de manuales……</a:t>
            </a:r>
            <a:endParaRPr sz="1200" dirty="0"/>
          </a:p>
        </p:txBody>
      </p:sp>
      <p:sp>
        <p:nvSpPr>
          <p:cNvPr id="43" name="Rectángulo 42"/>
          <p:cNvSpPr/>
          <p:nvPr/>
        </p:nvSpPr>
        <p:spPr>
          <a:xfrm>
            <a:off x="481263" y="4884571"/>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4" name="TextShape 18"/>
          <p:cNvSpPr txBox="1"/>
          <p:nvPr/>
        </p:nvSpPr>
        <p:spPr>
          <a:xfrm>
            <a:off x="1141090" y="5331159"/>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Automáticas</a:t>
            </a:r>
            <a:endParaRPr sz="1200" dirty="0"/>
          </a:p>
        </p:txBody>
      </p:sp>
      <p:sp>
        <p:nvSpPr>
          <p:cNvPr id="45" name="TextShape 18"/>
          <p:cNvSpPr txBox="1"/>
          <p:nvPr/>
        </p:nvSpPr>
        <p:spPr>
          <a:xfrm>
            <a:off x="2256018" y="5327147"/>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Descripción de automáticas……</a:t>
            </a:r>
            <a:endParaRPr sz="1200" dirty="0"/>
          </a:p>
        </p:txBody>
      </p:sp>
      <p:sp>
        <p:nvSpPr>
          <p:cNvPr id="46" name="Rectángulo 45"/>
          <p:cNvSpPr/>
          <p:nvPr/>
        </p:nvSpPr>
        <p:spPr>
          <a:xfrm>
            <a:off x="477251" y="5373854"/>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52" name="TextShape 38"/>
          <p:cNvSpPr txBox="1"/>
          <p:nvPr/>
        </p:nvSpPr>
        <p:spPr>
          <a:xfrm>
            <a:off x="114707" y="5809171"/>
            <a:ext cx="2996160" cy="304042"/>
          </a:xfrm>
          <a:prstGeom prst="rect">
            <a:avLst/>
          </a:prstGeom>
        </p:spPr>
        <p:txBody>
          <a:bodyPr anchor="b"/>
          <a:lstStyle/>
          <a:p>
            <a:pPr>
              <a:lnSpc>
                <a:spcPct val="100000"/>
              </a:lnSpc>
            </a:pPr>
            <a:r>
              <a:rPr lang="es-MX" sz="1200" dirty="0" smtClean="0">
                <a:solidFill>
                  <a:srgbClr val="000000"/>
                </a:solidFill>
                <a:latin typeface="Calibri Light"/>
              </a:rPr>
              <a:t>Clasificación por tipo de combustible:</a:t>
            </a:r>
            <a:endParaRPr sz="1200" dirty="0"/>
          </a:p>
        </p:txBody>
      </p:sp>
      <p:sp>
        <p:nvSpPr>
          <p:cNvPr id="65" name="TextShape 18"/>
          <p:cNvSpPr txBox="1"/>
          <p:nvPr/>
        </p:nvSpPr>
        <p:spPr>
          <a:xfrm>
            <a:off x="1104995" y="6113212"/>
            <a:ext cx="1056677" cy="452019"/>
          </a:xfrm>
          <a:prstGeom prst="rect">
            <a:avLst/>
          </a:prstGeom>
          <a:ln>
            <a:solidFill>
              <a:schemeClr val="tx1"/>
            </a:solidFill>
          </a:ln>
        </p:spPr>
        <p:txBody>
          <a:bodyPr anchor="b"/>
          <a:lstStyle/>
          <a:p>
            <a:pPr algn="ctr">
              <a:lnSpc>
                <a:spcPct val="100000"/>
              </a:lnSpc>
            </a:pPr>
            <a:r>
              <a:rPr lang="es-MX" sz="1200" dirty="0" err="1" smtClean="0">
                <a:solidFill>
                  <a:srgbClr val="000000"/>
                </a:solidFill>
                <a:latin typeface="Calibri Light"/>
              </a:rPr>
              <a:t>Diesel</a:t>
            </a:r>
            <a:endParaRPr sz="1200" dirty="0"/>
          </a:p>
        </p:txBody>
      </p:sp>
      <p:sp>
        <p:nvSpPr>
          <p:cNvPr id="66" name="TextShape 18"/>
          <p:cNvSpPr txBox="1"/>
          <p:nvPr/>
        </p:nvSpPr>
        <p:spPr>
          <a:xfrm>
            <a:off x="2219923" y="6109200"/>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Descripción de manuales……</a:t>
            </a:r>
            <a:endParaRPr sz="1200" dirty="0"/>
          </a:p>
        </p:txBody>
      </p:sp>
      <p:sp>
        <p:nvSpPr>
          <p:cNvPr id="67" name="Rectángulo 66"/>
          <p:cNvSpPr/>
          <p:nvPr/>
        </p:nvSpPr>
        <p:spPr>
          <a:xfrm>
            <a:off x="441156" y="6155907"/>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69" name="TextShape 18"/>
          <p:cNvSpPr txBox="1"/>
          <p:nvPr/>
        </p:nvSpPr>
        <p:spPr>
          <a:xfrm>
            <a:off x="1100983" y="6602495"/>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Gas</a:t>
            </a:r>
            <a:endParaRPr sz="1200" dirty="0"/>
          </a:p>
        </p:txBody>
      </p:sp>
      <p:sp>
        <p:nvSpPr>
          <p:cNvPr id="70" name="TextShape 18"/>
          <p:cNvSpPr txBox="1"/>
          <p:nvPr/>
        </p:nvSpPr>
        <p:spPr>
          <a:xfrm>
            <a:off x="2215911" y="6598483"/>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Descripción de automáticas……</a:t>
            </a:r>
            <a:endParaRPr sz="1200" dirty="0"/>
          </a:p>
        </p:txBody>
      </p:sp>
      <p:sp>
        <p:nvSpPr>
          <p:cNvPr id="71" name="Rectángulo 70"/>
          <p:cNvSpPr/>
          <p:nvPr/>
        </p:nvSpPr>
        <p:spPr>
          <a:xfrm>
            <a:off x="437144" y="6645190"/>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72" name="TextShape 18"/>
          <p:cNvSpPr txBox="1"/>
          <p:nvPr/>
        </p:nvSpPr>
        <p:spPr>
          <a:xfrm>
            <a:off x="1109005" y="7079743"/>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Bi-Fuel (gas-</a:t>
            </a:r>
            <a:r>
              <a:rPr lang="es-MX" sz="1200" dirty="0" err="1" smtClean="0">
                <a:solidFill>
                  <a:srgbClr val="000000"/>
                </a:solidFill>
                <a:latin typeface="Calibri Light"/>
              </a:rPr>
              <a:t>diesel</a:t>
            </a:r>
            <a:r>
              <a:rPr lang="es-MX" sz="1200" dirty="0" smtClean="0">
                <a:solidFill>
                  <a:srgbClr val="000000"/>
                </a:solidFill>
                <a:latin typeface="Calibri Light"/>
              </a:rPr>
              <a:t>)</a:t>
            </a:r>
            <a:endParaRPr sz="1200" dirty="0"/>
          </a:p>
        </p:txBody>
      </p:sp>
      <p:sp>
        <p:nvSpPr>
          <p:cNvPr id="73" name="TextShape 18"/>
          <p:cNvSpPr txBox="1"/>
          <p:nvPr/>
        </p:nvSpPr>
        <p:spPr>
          <a:xfrm>
            <a:off x="2223933" y="7075731"/>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Descripción del tipo……</a:t>
            </a:r>
            <a:endParaRPr sz="1200" dirty="0"/>
          </a:p>
        </p:txBody>
      </p:sp>
      <p:sp>
        <p:nvSpPr>
          <p:cNvPr id="74" name="Rectángulo 73"/>
          <p:cNvSpPr/>
          <p:nvPr/>
        </p:nvSpPr>
        <p:spPr>
          <a:xfrm>
            <a:off x="445166" y="7122438"/>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75" name="TextShape 38"/>
          <p:cNvSpPr txBox="1"/>
          <p:nvPr/>
        </p:nvSpPr>
        <p:spPr>
          <a:xfrm>
            <a:off x="134755" y="7561772"/>
            <a:ext cx="2996160" cy="304042"/>
          </a:xfrm>
          <a:prstGeom prst="rect">
            <a:avLst/>
          </a:prstGeom>
        </p:spPr>
        <p:txBody>
          <a:bodyPr anchor="b"/>
          <a:lstStyle/>
          <a:p>
            <a:pPr>
              <a:lnSpc>
                <a:spcPct val="100000"/>
              </a:lnSpc>
            </a:pPr>
            <a:r>
              <a:rPr lang="es-MX" sz="1200" dirty="0" smtClean="0">
                <a:solidFill>
                  <a:srgbClr val="000000"/>
                </a:solidFill>
                <a:latin typeface="Calibri Light"/>
              </a:rPr>
              <a:t>Clasificación por nivel de protección:</a:t>
            </a:r>
            <a:endParaRPr sz="1200" dirty="0"/>
          </a:p>
        </p:txBody>
      </p:sp>
      <p:sp>
        <p:nvSpPr>
          <p:cNvPr id="76" name="TextShape 18"/>
          <p:cNvSpPr txBox="1"/>
          <p:nvPr/>
        </p:nvSpPr>
        <p:spPr>
          <a:xfrm>
            <a:off x="1125043" y="7865813"/>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Abiertas</a:t>
            </a:r>
            <a:endParaRPr sz="1200" dirty="0"/>
          </a:p>
        </p:txBody>
      </p:sp>
      <p:sp>
        <p:nvSpPr>
          <p:cNvPr id="77" name="TextShape 18"/>
          <p:cNvSpPr txBox="1"/>
          <p:nvPr/>
        </p:nvSpPr>
        <p:spPr>
          <a:xfrm>
            <a:off x="2239971" y="7861801"/>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t>
            </a:r>
            <a:endParaRPr sz="1200" dirty="0"/>
          </a:p>
        </p:txBody>
      </p:sp>
      <p:sp>
        <p:nvSpPr>
          <p:cNvPr id="78" name="Rectángulo 77"/>
          <p:cNvSpPr/>
          <p:nvPr/>
        </p:nvSpPr>
        <p:spPr>
          <a:xfrm>
            <a:off x="461204" y="7908508"/>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79" name="TextShape 18"/>
          <p:cNvSpPr txBox="1"/>
          <p:nvPr/>
        </p:nvSpPr>
        <p:spPr>
          <a:xfrm>
            <a:off x="963955" y="8355096"/>
            <a:ext cx="1322039"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Con protección intemperie</a:t>
            </a:r>
            <a:endParaRPr sz="1200" dirty="0"/>
          </a:p>
        </p:txBody>
      </p:sp>
      <p:sp>
        <p:nvSpPr>
          <p:cNvPr id="80" name="TextShape 18"/>
          <p:cNvSpPr txBox="1"/>
          <p:nvPr/>
        </p:nvSpPr>
        <p:spPr>
          <a:xfrm>
            <a:off x="2235959" y="8351084"/>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t>
            </a:r>
            <a:endParaRPr sz="1200" dirty="0"/>
          </a:p>
        </p:txBody>
      </p:sp>
      <p:sp>
        <p:nvSpPr>
          <p:cNvPr id="81" name="Rectángulo 80"/>
          <p:cNvSpPr/>
          <p:nvPr/>
        </p:nvSpPr>
        <p:spPr>
          <a:xfrm>
            <a:off x="457192" y="8397791"/>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2" name="TextShape 18"/>
          <p:cNvSpPr txBox="1"/>
          <p:nvPr/>
        </p:nvSpPr>
        <p:spPr>
          <a:xfrm>
            <a:off x="1129053" y="8832344"/>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Con casetas acústicas</a:t>
            </a:r>
            <a:endParaRPr sz="1200" dirty="0"/>
          </a:p>
        </p:txBody>
      </p:sp>
      <p:sp>
        <p:nvSpPr>
          <p:cNvPr id="84" name="TextShape 18"/>
          <p:cNvSpPr txBox="1"/>
          <p:nvPr/>
        </p:nvSpPr>
        <p:spPr>
          <a:xfrm>
            <a:off x="2243981" y="8828332"/>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t>
            </a:r>
            <a:endParaRPr sz="1200" dirty="0"/>
          </a:p>
        </p:txBody>
      </p:sp>
      <p:sp>
        <p:nvSpPr>
          <p:cNvPr id="85" name="Rectángulo 84"/>
          <p:cNvSpPr/>
          <p:nvPr/>
        </p:nvSpPr>
        <p:spPr>
          <a:xfrm>
            <a:off x="465214" y="8875039"/>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86" name="TextShape 38"/>
          <p:cNvSpPr txBox="1"/>
          <p:nvPr/>
        </p:nvSpPr>
        <p:spPr>
          <a:xfrm>
            <a:off x="130743" y="9326406"/>
            <a:ext cx="2996160" cy="304042"/>
          </a:xfrm>
          <a:prstGeom prst="rect">
            <a:avLst/>
          </a:prstGeom>
        </p:spPr>
        <p:txBody>
          <a:bodyPr anchor="b"/>
          <a:lstStyle/>
          <a:p>
            <a:pPr>
              <a:lnSpc>
                <a:spcPct val="100000"/>
              </a:lnSpc>
            </a:pPr>
            <a:r>
              <a:rPr lang="es-MX" sz="1200" dirty="0" smtClean="0">
                <a:solidFill>
                  <a:srgbClr val="000000"/>
                </a:solidFill>
                <a:latin typeface="Calibri Light"/>
              </a:rPr>
              <a:t>Clasificación por montaje:</a:t>
            </a:r>
            <a:endParaRPr sz="1200" dirty="0"/>
          </a:p>
        </p:txBody>
      </p:sp>
      <p:sp>
        <p:nvSpPr>
          <p:cNvPr id="87" name="TextShape 18"/>
          <p:cNvSpPr txBox="1"/>
          <p:nvPr/>
        </p:nvSpPr>
        <p:spPr>
          <a:xfrm>
            <a:off x="1121031" y="9630447"/>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Fijas</a:t>
            </a:r>
            <a:endParaRPr sz="1200" dirty="0"/>
          </a:p>
        </p:txBody>
      </p:sp>
      <p:sp>
        <p:nvSpPr>
          <p:cNvPr id="88" name="TextShape 18"/>
          <p:cNvSpPr txBox="1"/>
          <p:nvPr/>
        </p:nvSpPr>
        <p:spPr>
          <a:xfrm>
            <a:off x="2235959" y="9626435"/>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t>
            </a:r>
            <a:endParaRPr sz="1200" dirty="0"/>
          </a:p>
        </p:txBody>
      </p:sp>
      <p:sp>
        <p:nvSpPr>
          <p:cNvPr id="89" name="Rectángulo 88"/>
          <p:cNvSpPr/>
          <p:nvPr/>
        </p:nvSpPr>
        <p:spPr>
          <a:xfrm>
            <a:off x="457192" y="9673142"/>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90" name="TextShape 18"/>
          <p:cNvSpPr txBox="1"/>
          <p:nvPr/>
        </p:nvSpPr>
        <p:spPr>
          <a:xfrm>
            <a:off x="1117019" y="10119730"/>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Móviles</a:t>
            </a:r>
            <a:endParaRPr sz="1200" dirty="0"/>
          </a:p>
        </p:txBody>
      </p:sp>
      <p:sp>
        <p:nvSpPr>
          <p:cNvPr id="91" name="TextShape 18"/>
          <p:cNvSpPr txBox="1"/>
          <p:nvPr/>
        </p:nvSpPr>
        <p:spPr>
          <a:xfrm>
            <a:off x="2231947" y="10115718"/>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t>
            </a:r>
            <a:endParaRPr sz="1200" dirty="0"/>
          </a:p>
        </p:txBody>
      </p:sp>
      <p:sp>
        <p:nvSpPr>
          <p:cNvPr id="103" name="Rectángulo 102"/>
          <p:cNvSpPr/>
          <p:nvPr/>
        </p:nvSpPr>
        <p:spPr>
          <a:xfrm>
            <a:off x="453180" y="10162425"/>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4" name="TextShape 18"/>
          <p:cNvSpPr txBox="1"/>
          <p:nvPr/>
        </p:nvSpPr>
        <p:spPr>
          <a:xfrm>
            <a:off x="1125041" y="10596978"/>
            <a:ext cx="1056677" cy="452019"/>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Remolques</a:t>
            </a:r>
            <a:endParaRPr sz="1200" dirty="0"/>
          </a:p>
        </p:txBody>
      </p:sp>
      <p:sp>
        <p:nvSpPr>
          <p:cNvPr id="105" name="TextShape 18"/>
          <p:cNvSpPr txBox="1"/>
          <p:nvPr/>
        </p:nvSpPr>
        <p:spPr>
          <a:xfrm>
            <a:off x="2239969" y="10592966"/>
            <a:ext cx="3755759" cy="45603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a:t>
            </a:r>
            <a:endParaRPr sz="1200" dirty="0"/>
          </a:p>
        </p:txBody>
      </p:sp>
      <p:sp>
        <p:nvSpPr>
          <p:cNvPr id="106" name="Rectángulo 105"/>
          <p:cNvSpPr/>
          <p:nvPr/>
        </p:nvSpPr>
        <p:spPr>
          <a:xfrm>
            <a:off x="461202" y="10639673"/>
            <a:ext cx="595291" cy="40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7" name="TextShape 18"/>
          <p:cNvSpPr txBox="1"/>
          <p:nvPr/>
        </p:nvSpPr>
        <p:spPr>
          <a:xfrm>
            <a:off x="1417271" y="11306176"/>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a:t>
            </a:r>
            <a:endParaRPr sz="1200" dirty="0"/>
          </a:p>
        </p:txBody>
      </p:sp>
      <p:sp>
        <p:nvSpPr>
          <p:cNvPr id="108" name="TextShape 18"/>
          <p:cNvSpPr txBox="1"/>
          <p:nvPr/>
        </p:nvSpPr>
        <p:spPr>
          <a:xfrm>
            <a:off x="2447977" y="11326227"/>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PDU</a:t>
            </a:r>
            <a:endParaRPr sz="1200" dirty="0"/>
          </a:p>
        </p:txBody>
      </p:sp>
      <p:sp>
        <p:nvSpPr>
          <p:cNvPr id="109" name="TextShape 18"/>
          <p:cNvSpPr txBox="1"/>
          <p:nvPr/>
        </p:nvSpPr>
        <p:spPr>
          <a:xfrm>
            <a:off x="3454621" y="1132221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Planta eléctrica</a:t>
            </a:r>
            <a:endParaRPr sz="1200" dirty="0"/>
          </a:p>
        </p:txBody>
      </p:sp>
      <p:sp>
        <p:nvSpPr>
          <p:cNvPr id="110" name="TextShape 18"/>
          <p:cNvSpPr txBox="1"/>
          <p:nvPr/>
        </p:nvSpPr>
        <p:spPr>
          <a:xfrm>
            <a:off x="4497359" y="1133023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PTS</a:t>
            </a:r>
            <a:endParaRPr sz="1200" dirty="0"/>
          </a:p>
        </p:txBody>
      </p:sp>
      <p:sp>
        <p:nvSpPr>
          <p:cNvPr id="111" name="TextShape 18"/>
          <p:cNvSpPr txBox="1"/>
          <p:nvPr/>
        </p:nvSpPr>
        <p:spPr>
          <a:xfrm>
            <a:off x="5648379" y="1135028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PUE</a:t>
            </a:r>
            <a:endParaRPr sz="1200" dirty="0"/>
          </a:p>
        </p:txBody>
      </p:sp>
      <p:sp>
        <p:nvSpPr>
          <p:cNvPr id="112" name="TextShape 18"/>
          <p:cNvSpPr txBox="1"/>
          <p:nvPr/>
        </p:nvSpPr>
        <p:spPr>
          <a:xfrm>
            <a:off x="282292" y="11326228"/>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UPS</a:t>
            </a:r>
            <a:endParaRPr sz="1200" dirty="0"/>
          </a:p>
        </p:txBody>
      </p:sp>
    </p:spTree>
    <p:extLst>
      <p:ext uri="{BB962C8B-B14F-4D97-AF65-F5344CB8AC3E}">
        <p14:creationId xmlns:p14="http://schemas.microsoft.com/office/powerpoint/2010/main" val="4041232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144000" y="1477342"/>
            <a:ext cx="6408000" cy="1179098"/>
          </a:xfrm>
          <a:prstGeom prst="rect">
            <a:avLst/>
          </a:prstGeom>
          <a:ln>
            <a:solidFill>
              <a:schemeClr val="tx1"/>
            </a:solidFill>
          </a:ln>
        </p:spPr>
        <p:txBody>
          <a:bodyPr anchor="b"/>
          <a:lstStyle/>
          <a:p>
            <a:pPr algn="ctr">
              <a:lnSpc>
                <a:spcPct val="100000"/>
              </a:lnSpc>
            </a:pPr>
            <a:r>
              <a:rPr lang="es-MX" sz="1500" dirty="0" smtClean="0">
                <a:solidFill>
                  <a:srgbClr val="000000"/>
                </a:solidFill>
                <a:latin typeface="Calibri Light"/>
              </a:rPr>
              <a:t>		             </a:t>
            </a:r>
            <a:r>
              <a:rPr lang="es-MX" sz="1500" dirty="0" smtClean="0">
                <a:solidFill>
                  <a:srgbClr val="000000"/>
                </a:solidFill>
                <a:latin typeface="Calibri Light"/>
              </a:rPr>
              <a:t>                    Banner </a:t>
            </a:r>
            <a:r>
              <a:rPr lang="es-MX" sz="1500" dirty="0">
                <a:solidFill>
                  <a:srgbClr val="000000"/>
                </a:solidFill>
                <a:latin typeface="Calibri Light"/>
              </a:rPr>
              <a:t>de la sección </a:t>
            </a:r>
            <a:r>
              <a:rPr lang="es-MX" sz="1500" dirty="0" smtClean="0">
                <a:solidFill>
                  <a:srgbClr val="000000"/>
                </a:solidFill>
                <a:latin typeface="Calibri Light"/>
              </a:rPr>
              <a:t>y explica               </a:t>
            </a:r>
            <a:br>
              <a:rPr lang="es-MX" sz="1500" dirty="0" smtClean="0">
                <a:solidFill>
                  <a:srgbClr val="000000"/>
                </a:solidFill>
                <a:latin typeface="Calibri Light"/>
              </a:rPr>
            </a:br>
            <a:r>
              <a:rPr lang="es-MX" sz="1500" dirty="0" smtClean="0">
                <a:solidFill>
                  <a:srgbClr val="000000"/>
                </a:solidFill>
                <a:latin typeface="Calibri Light"/>
              </a:rPr>
              <a:t>                                                         que es un </a:t>
            </a:r>
            <a:r>
              <a:rPr lang="es-MX" sz="1500" dirty="0" err="1" smtClean="0">
                <a:solidFill>
                  <a:srgbClr val="000000"/>
                </a:solidFill>
                <a:latin typeface="Calibri Light"/>
              </a:rPr>
              <a:t>Switch</a:t>
            </a:r>
            <a:r>
              <a:rPr lang="es-MX" sz="1500" dirty="0" smtClean="0">
                <a:solidFill>
                  <a:srgbClr val="000000"/>
                </a:solidFill>
                <a:latin typeface="Calibri Light"/>
              </a:rPr>
              <a:t> de Transferencia</a:t>
            </a:r>
            <a:endParaRPr dirty="0"/>
          </a:p>
        </p:txBody>
      </p:sp>
      <p:sp>
        <p:nvSpPr>
          <p:cNvPr id="227" name="TextShape 38"/>
          <p:cNvSpPr txBox="1"/>
          <p:nvPr/>
        </p:nvSpPr>
        <p:spPr>
          <a:xfrm>
            <a:off x="196415" y="3063829"/>
            <a:ext cx="6344921" cy="304042"/>
          </a:xfrm>
          <a:prstGeom prst="rect">
            <a:avLst/>
          </a:prstGeom>
        </p:spPr>
        <p:txBody>
          <a:bodyPr anchor="b"/>
          <a:lstStyle/>
          <a:p>
            <a:r>
              <a:rPr lang="es-MX" sz="1000" dirty="0"/>
              <a:t>El tablero de control y transferencia es el equipo que controla y protege una planta de emergencia. Normalmente incluye dispositivos de interrupción, control, instrumentación y medición.</a:t>
            </a:r>
          </a:p>
          <a:p>
            <a:r>
              <a:rPr lang="es-MX" sz="1000" dirty="0"/>
              <a:t>Estos pueden ser fabricados para su uso en interiores o exteriores tipo pared o auto soportados.</a:t>
            </a:r>
          </a:p>
          <a:p>
            <a:pPr>
              <a:lnSpc>
                <a:spcPct val="100000"/>
              </a:lnSpc>
            </a:pPr>
            <a:endParaRPr sz="1200" dirty="0"/>
          </a:p>
        </p:txBody>
      </p:sp>
      <p:sp>
        <p:nvSpPr>
          <p:cNvPr id="53" name="TextShape 1"/>
          <p:cNvSpPr txBox="1"/>
          <p:nvPr/>
        </p:nvSpPr>
        <p:spPr>
          <a:xfrm>
            <a:off x="144000" y="47748"/>
            <a:ext cx="864000" cy="432000"/>
          </a:xfrm>
          <a:prstGeom prst="rect">
            <a:avLst/>
          </a:prstGeom>
          <a:ln>
            <a:solidFill>
              <a:schemeClr val="tx1"/>
            </a:solidFill>
          </a:ln>
        </p:spPr>
        <p:txBody>
          <a:bodyPr anchor="b"/>
          <a:lstStyle/>
          <a:p>
            <a:pPr algn="ctr">
              <a:lnSpc>
                <a:spcPct val="100000"/>
              </a:lnSpc>
            </a:pPr>
            <a:r>
              <a:rPr lang="es-MX" sz="1200" dirty="0">
                <a:solidFill>
                  <a:srgbClr val="000000"/>
                </a:solidFill>
                <a:latin typeface="Calibri Light"/>
              </a:rPr>
              <a:t>Logotipo</a:t>
            </a:r>
            <a:endParaRPr dirty="0"/>
          </a:p>
        </p:txBody>
      </p:sp>
      <p:sp>
        <p:nvSpPr>
          <p:cNvPr id="54" name="TextShape 4"/>
          <p:cNvSpPr txBox="1"/>
          <p:nvPr/>
        </p:nvSpPr>
        <p:spPr>
          <a:xfrm>
            <a:off x="4694234" y="368260"/>
            <a:ext cx="1331330" cy="197461"/>
          </a:xfrm>
          <a:prstGeom prst="rect">
            <a:avLst/>
          </a:prstGeom>
          <a:ln>
            <a:solidFill>
              <a:schemeClr val="tx1"/>
            </a:solidFill>
          </a:ln>
        </p:spPr>
        <p:txBody>
          <a:bodyPr anchor="b"/>
          <a:lstStyle/>
          <a:p>
            <a:pPr algn="ctr">
              <a:lnSpc>
                <a:spcPct val="100000"/>
              </a:lnSpc>
            </a:pPr>
            <a:endParaRPr dirty="0"/>
          </a:p>
        </p:txBody>
      </p:sp>
      <p:sp>
        <p:nvSpPr>
          <p:cNvPr id="55" name="TextShape 6"/>
          <p:cNvSpPr txBox="1"/>
          <p:nvPr/>
        </p:nvSpPr>
        <p:spPr>
          <a:xfrm>
            <a:off x="623973" y="870887"/>
            <a:ext cx="996027" cy="559010"/>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Centro de Datos Arquitectura y Construcción</a:t>
            </a:r>
            <a:endParaRPr sz="900" dirty="0"/>
          </a:p>
        </p:txBody>
      </p:sp>
      <p:sp>
        <p:nvSpPr>
          <p:cNvPr id="56" name="TextShape 14"/>
          <p:cNvSpPr txBox="1"/>
          <p:nvPr/>
        </p:nvSpPr>
        <p:spPr>
          <a:xfrm>
            <a:off x="90000" y="875748"/>
            <a:ext cx="540000" cy="554149"/>
          </a:xfrm>
          <a:prstGeom prst="rect">
            <a:avLst/>
          </a:prstGeom>
          <a:ln>
            <a:solidFill>
              <a:schemeClr val="tx1"/>
            </a:solidFill>
          </a:ln>
        </p:spPr>
        <p:txBody>
          <a:bodyPr anchor="b"/>
          <a:lstStyle/>
          <a:p>
            <a:pPr algn="ctr">
              <a:lnSpc>
                <a:spcPct val="100000"/>
              </a:lnSpc>
            </a:pPr>
            <a:r>
              <a:rPr lang="es-MX" sz="900" dirty="0">
                <a:solidFill>
                  <a:srgbClr val="000000"/>
                </a:solidFill>
                <a:latin typeface="Calibri Light"/>
              </a:rPr>
              <a:t>Acerca de </a:t>
            </a:r>
            <a:r>
              <a:rPr lang="es-MX" sz="900" dirty="0" err="1">
                <a:solidFill>
                  <a:srgbClr val="000000"/>
                </a:solidFill>
                <a:latin typeface="Calibri Light"/>
              </a:rPr>
              <a:t>Epsilon</a:t>
            </a:r>
            <a:endParaRPr sz="900" dirty="0"/>
          </a:p>
        </p:txBody>
      </p:sp>
      <p:sp>
        <p:nvSpPr>
          <p:cNvPr id="57" name="TextShape 6"/>
          <p:cNvSpPr txBox="1"/>
          <p:nvPr/>
        </p:nvSpPr>
        <p:spPr>
          <a:xfrm>
            <a:off x="1626977" y="874430"/>
            <a:ext cx="64102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Energía</a:t>
            </a:r>
            <a:endParaRPr sz="900" dirty="0"/>
          </a:p>
        </p:txBody>
      </p:sp>
      <p:sp>
        <p:nvSpPr>
          <p:cNvPr id="58" name="TextShape 6"/>
          <p:cNvSpPr txBox="1"/>
          <p:nvPr/>
        </p:nvSpPr>
        <p:spPr>
          <a:xfrm>
            <a:off x="2279106" y="867340"/>
            <a:ext cx="852894"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Sistema de enfriamiento</a:t>
            </a:r>
            <a:endParaRPr sz="900" dirty="0"/>
          </a:p>
        </p:txBody>
      </p:sp>
      <p:sp>
        <p:nvSpPr>
          <p:cNvPr id="59" name="TextShape 6"/>
          <p:cNvSpPr txBox="1"/>
          <p:nvPr/>
        </p:nvSpPr>
        <p:spPr>
          <a:xfrm>
            <a:off x="3150974" y="867337"/>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Seguridad</a:t>
            </a:r>
            <a:endParaRPr sz="900" dirty="0"/>
          </a:p>
        </p:txBody>
      </p:sp>
      <p:sp>
        <p:nvSpPr>
          <p:cNvPr id="60" name="TextShape 6"/>
          <p:cNvSpPr txBox="1"/>
          <p:nvPr/>
        </p:nvSpPr>
        <p:spPr>
          <a:xfrm>
            <a:off x="3845639" y="870879"/>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Monitoreo</a:t>
            </a:r>
            <a:endParaRPr sz="900" dirty="0"/>
          </a:p>
        </p:txBody>
      </p:sp>
      <p:sp>
        <p:nvSpPr>
          <p:cNvPr id="61" name="TextShape 6"/>
          <p:cNvSpPr txBox="1"/>
          <p:nvPr/>
        </p:nvSpPr>
        <p:spPr>
          <a:xfrm>
            <a:off x="4561570" y="874420"/>
            <a:ext cx="821403"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Conectividad</a:t>
            </a:r>
            <a:endParaRPr sz="900" dirty="0"/>
          </a:p>
        </p:txBody>
      </p:sp>
      <p:sp>
        <p:nvSpPr>
          <p:cNvPr id="62" name="TextShape 6"/>
          <p:cNvSpPr txBox="1"/>
          <p:nvPr/>
        </p:nvSpPr>
        <p:spPr>
          <a:xfrm>
            <a:off x="5390900" y="87442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Racks</a:t>
            </a:r>
            <a:endParaRPr sz="900" dirty="0"/>
          </a:p>
        </p:txBody>
      </p:sp>
      <p:sp>
        <p:nvSpPr>
          <p:cNvPr id="63" name="TextShape 6"/>
          <p:cNvSpPr txBox="1"/>
          <p:nvPr/>
        </p:nvSpPr>
        <p:spPr>
          <a:xfrm>
            <a:off x="6106825" y="867331"/>
            <a:ext cx="701026" cy="544834"/>
          </a:xfrm>
          <a:prstGeom prst="rect">
            <a:avLst/>
          </a:prstGeom>
          <a:ln>
            <a:solidFill>
              <a:schemeClr val="tx1"/>
            </a:solidFill>
          </a:ln>
        </p:spPr>
        <p:txBody>
          <a:bodyPr anchor="b"/>
          <a:lstStyle/>
          <a:p>
            <a:pPr algn="ctr">
              <a:lnSpc>
                <a:spcPct val="100000"/>
              </a:lnSpc>
            </a:pPr>
            <a:r>
              <a:rPr lang="es-MX" sz="900" dirty="0" smtClean="0">
                <a:solidFill>
                  <a:srgbClr val="000000"/>
                </a:solidFill>
                <a:latin typeface="Calibri Light"/>
              </a:rPr>
              <a:t>Servicio</a:t>
            </a:r>
            <a:endParaRPr sz="900" dirty="0"/>
          </a:p>
        </p:txBody>
      </p:sp>
      <p:sp>
        <p:nvSpPr>
          <p:cNvPr id="64" name="TextShape 3"/>
          <p:cNvSpPr txBox="1"/>
          <p:nvPr/>
        </p:nvSpPr>
        <p:spPr>
          <a:xfrm>
            <a:off x="6065459" y="363331"/>
            <a:ext cx="590524" cy="202390"/>
          </a:xfrm>
          <a:prstGeom prst="rect">
            <a:avLst/>
          </a:prstGeom>
          <a:ln>
            <a:solidFill>
              <a:schemeClr val="tx1"/>
            </a:solidFill>
          </a:ln>
        </p:spPr>
        <p:txBody>
          <a:bodyPr anchor="b"/>
          <a:lstStyle/>
          <a:p>
            <a:pPr algn="ctr">
              <a:lnSpc>
                <a:spcPct val="100000"/>
              </a:lnSpc>
            </a:pPr>
            <a:r>
              <a:rPr lang="es-MX" sz="1100" dirty="0">
                <a:solidFill>
                  <a:srgbClr val="000000"/>
                </a:solidFill>
                <a:latin typeface="Calibri Light"/>
              </a:rPr>
              <a:t>Icono</a:t>
            </a:r>
            <a:endParaRPr sz="1100" dirty="0"/>
          </a:p>
        </p:txBody>
      </p:sp>
      <p:sp>
        <p:nvSpPr>
          <p:cNvPr id="68" name="CustomShape 30"/>
          <p:cNvSpPr/>
          <p:nvPr/>
        </p:nvSpPr>
        <p:spPr>
          <a:xfrm>
            <a:off x="1636669" y="873774"/>
            <a:ext cx="646230" cy="578748"/>
          </a:xfrm>
          <a:prstGeom prst="rect">
            <a:avLst/>
          </a:prstGeom>
          <a:noFill/>
          <a:ln w="36000">
            <a:solidFill>
              <a:srgbClr val="C5000B"/>
            </a:solidFill>
            <a:round/>
          </a:ln>
        </p:spPr>
      </p:sp>
      <p:sp>
        <p:nvSpPr>
          <p:cNvPr id="99" name="TextShape 18"/>
          <p:cNvSpPr txBox="1"/>
          <p:nvPr/>
        </p:nvSpPr>
        <p:spPr>
          <a:xfrm>
            <a:off x="390316" y="3272948"/>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tablero1</a:t>
            </a:r>
            <a:endParaRPr sz="1200" dirty="0"/>
          </a:p>
        </p:txBody>
      </p:sp>
      <p:sp>
        <p:nvSpPr>
          <p:cNvPr id="100" name="TextShape 18"/>
          <p:cNvSpPr txBox="1"/>
          <p:nvPr/>
        </p:nvSpPr>
        <p:spPr>
          <a:xfrm>
            <a:off x="2588344" y="3244322"/>
            <a:ext cx="2069562" cy="1224167"/>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Imagen tablero 2</a:t>
            </a:r>
            <a:endParaRPr sz="1200" dirty="0"/>
          </a:p>
        </p:txBody>
      </p:sp>
      <p:sp>
        <p:nvSpPr>
          <p:cNvPr id="37" name="TextShape 19"/>
          <p:cNvSpPr txBox="1"/>
          <p:nvPr/>
        </p:nvSpPr>
        <p:spPr>
          <a:xfrm>
            <a:off x="332235" y="1490468"/>
            <a:ext cx="509976" cy="505048"/>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UPS</a:t>
            </a:r>
            <a:endParaRPr dirty="0"/>
          </a:p>
        </p:txBody>
      </p:sp>
      <p:sp>
        <p:nvSpPr>
          <p:cNvPr id="38" name="TextShape 19"/>
          <p:cNvSpPr txBox="1"/>
          <p:nvPr/>
        </p:nvSpPr>
        <p:spPr>
          <a:xfrm>
            <a:off x="855669" y="1475414"/>
            <a:ext cx="740013" cy="52010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Baterías</a:t>
            </a:r>
            <a:endParaRPr dirty="0"/>
          </a:p>
        </p:txBody>
      </p:sp>
      <p:sp>
        <p:nvSpPr>
          <p:cNvPr id="47" name="TextShape 19"/>
          <p:cNvSpPr txBox="1"/>
          <p:nvPr/>
        </p:nvSpPr>
        <p:spPr>
          <a:xfrm>
            <a:off x="1609137" y="1482562"/>
            <a:ext cx="602018" cy="5129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PDU</a:t>
            </a:r>
            <a:endParaRPr dirty="0"/>
          </a:p>
        </p:txBody>
      </p:sp>
      <p:sp>
        <p:nvSpPr>
          <p:cNvPr id="48" name="TextShape 19"/>
          <p:cNvSpPr txBox="1"/>
          <p:nvPr/>
        </p:nvSpPr>
        <p:spPr>
          <a:xfrm>
            <a:off x="2220943" y="1477183"/>
            <a:ext cx="765692" cy="507699"/>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Plantas eléctricas</a:t>
            </a:r>
            <a:endParaRPr dirty="0"/>
          </a:p>
        </p:txBody>
      </p:sp>
      <p:sp>
        <p:nvSpPr>
          <p:cNvPr id="49" name="TextShape 19"/>
          <p:cNvSpPr txBox="1"/>
          <p:nvPr/>
        </p:nvSpPr>
        <p:spPr>
          <a:xfrm>
            <a:off x="2998666" y="1486292"/>
            <a:ext cx="846973" cy="498590"/>
          </a:xfrm>
          <a:prstGeom prst="rect">
            <a:avLst/>
          </a:prstGeom>
          <a:ln>
            <a:solidFill>
              <a:schemeClr val="tx1"/>
            </a:solidFill>
          </a:ln>
        </p:spPr>
        <p:txBody>
          <a:bodyPr anchor="b"/>
          <a:lstStyle/>
          <a:p>
            <a:pPr>
              <a:lnSpc>
                <a:spcPct val="100000"/>
              </a:lnSpc>
            </a:pPr>
            <a:r>
              <a:rPr lang="es-MX" sz="900" dirty="0" err="1" smtClean="0">
                <a:solidFill>
                  <a:srgbClr val="000000"/>
                </a:solidFill>
                <a:latin typeface="Calibri Light"/>
              </a:rPr>
              <a:t>Switch</a:t>
            </a:r>
            <a:r>
              <a:rPr lang="es-MX" sz="900" dirty="0" smtClean="0">
                <a:solidFill>
                  <a:srgbClr val="000000"/>
                </a:solidFill>
                <a:latin typeface="Calibri Light"/>
              </a:rPr>
              <a:t> de transferencia de energía</a:t>
            </a:r>
            <a:endParaRPr sz="900" dirty="0"/>
          </a:p>
        </p:txBody>
      </p:sp>
      <p:sp>
        <p:nvSpPr>
          <p:cNvPr id="50" name="TextShape 19"/>
          <p:cNvSpPr txBox="1"/>
          <p:nvPr/>
        </p:nvSpPr>
        <p:spPr>
          <a:xfrm>
            <a:off x="3858819" y="1492880"/>
            <a:ext cx="599198" cy="488452"/>
          </a:xfrm>
          <a:prstGeom prst="rect">
            <a:avLst/>
          </a:prstGeom>
          <a:ln>
            <a:solidFill>
              <a:schemeClr val="tx1"/>
            </a:solidFill>
          </a:ln>
        </p:spPr>
        <p:txBody>
          <a:bodyPr anchor="b"/>
          <a:lstStyle/>
          <a:p>
            <a:pPr>
              <a:lnSpc>
                <a:spcPct val="100000"/>
              </a:lnSpc>
            </a:pPr>
            <a:r>
              <a:rPr lang="es-MX" sz="1200" dirty="0" smtClean="0">
                <a:solidFill>
                  <a:srgbClr val="000000"/>
                </a:solidFill>
                <a:latin typeface="Calibri Light"/>
              </a:rPr>
              <a:t>PUE</a:t>
            </a:r>
            <a:endParaRPr sz="1200" dirty="0"/>
          </a:p>
        </p:txBody>
      </p:sp>
      <p:sp>
        <p:nvSpPr>
          <p:cNvPr id="51" name="CustomShape 30"/>
          <p:cNvSpPr/>
          <p:nvPr/>
        </p:nvSpPr>
        <p:spPr>
          <a:xfrm>
            <a:off x="3006934" y="1485215"/>
            <a:ext cx="879344" cy="519461"/>
          </a:xfrm>
          <a:prstGeom prst="rect">
            <a:avLst/>
          </a:prstGeom>
          <a:noFill/>
          <a:ln w="36000">
            <a:solidFill>
              <a:srgbClr val="C5000B"/>
            </a:solidFill>
            <a:round/>
          </a:ln>
        </p:spPr>
      </p:sp>
      <p:sp>
        <p:nvSpPr>
          <p:cNvPr id="2" name="Rectángulo 1"/>
          <p:cNvSpPr/>
          <p:nvPr/>
        </p:nvSpPr>
        <p:spPr>
          <a:xfrm>
            <a:off x="315194" y="150084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39" name="Rectángulo 38"/>
          <p:cNvSpPr/>
          <p:nvPr/>
        </p:nvSpPr>
        <p:spPr>
          <a:xfrm>
            <a:off x="948855" y="1508865"/>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0" name="Rectángulo 39"/>
          <p:cNvSpPr/>
          <p:nvPr/>
        </p:nvSpPr>
        <p:spPr>
          <a:xfrm>
            <a:off x="1666743" y="149281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41" name="Rectángulo 40"/>
          <p:cNvSpPr/>
          <p:nvPr/>
        </p:nvSpPr>
        <p:spPr>
          <a:xfrm>
            <a:off x="3912634" y="1500839"/>
            <a:ext cx="519027" cy="25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icono</a:t>
            </a:r>
            <a:endParaRPr lang="es-MX" sz="1000" dirty="0"/>
          </a:p>
        </p:txBody>
      </p:sp>
      <p:sp>
        <p:nvSpPr>
          <p:cNvPr id="107" name="TextShape 18"/>
          <p:cNvSpPr txBox="1"/>
          <p:nvPr/>
        </p:nvSpPr>
        <p:spPr>
          <a:xfrm>
            <a:off x="1331394" y="4945175"/>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Baterías</a:t>
            </a:r>
            <a:endParaRPr sz="1200" dirty="0"/>
          </a:p>
        </p:txBody>
      </p:sp>
      <p:sp>
        <p:nvSpPr>
          <p:cNvPr id="108" name="TextShape 18"/>
          <p:cNvSpPr txBox="1"/>
          <p:nvPr/>
        </p:nvSpPr>
        <p:spPr>
          <a:xfrm>
            <a:off x="2362100" y="4965226"/>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PDU</a:t>
            </a:r>
            <a:endParaRPr sz="1200" dirty="0"/>
          </a:p>
        </p:txBody>
      </p:sp>
      <p:sp>
        <p:nvSpPr>
          <p:cNvPr id="109" name="TextShape 18"/>
          <p:cNvSpPr txBox="1"/>
          <p:nvPr/>
        </p:nvSpPr>
        <p:spPr>
          <a:xfrm>
            <a:off x="3368744" y="496121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Planta eléctrica</a:t>
            </a:r>
            <a:endParaRPr sz="1200" dirty="0"/>
          </a:p>
        </p:txBody>
      </p:sp>
      <p:sp>
        <p:nvSpPr>
          <p:cNvPr id="110" name="TextShape 18"/>
          <p:cNvSpPr txBox="1"/>
          <p:nvPr/>
        </p:nvSpPr>
        <p:spPr>
          <a:xfrm>
            <a:off x="4411482" y="4969233"/>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PTS</a:t>
            </a:r>
            <a:endParaRPr sz="1200" dirty="0"/>
          </a:p>
        </p:txBody>
      </p:sp>
      <p:sp>
        <p:nvSpPr>
          <p:cNvPr id="111" name="TextShape 18"/>
          <p:cNvSpPr txBox="1"/>
          <p:nvPr/>
        </p:nvSpPr>
        <p:spPr>
          <a:xfrm>
            <a:off x="5562502" y="4989284"/>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PUE</a:t>
            </a:r>
            <a:endParaRPr sz="1200" dirty="0"/>
          </a:p>
        </p:txBody>
      </p:sp>
      <p:sp>
        <p:nvSpPr>
          <p:cNvPr id="112" name="TextShape 18"/>
          <p:cNvSpPr txBox="1"/>
          <p:nvPr/>
        </p:nvSpPr>
        <p:spPr>
          <a:xfrm>
            <a:off x="196415" y="4965227"/>
            <a:ext cx="783765" cy="551940"/>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UPS</a:t>
            </a:r>
            <a:endParaRPr sz="1200" dirty="0"/>
          </a:p>
        </p:txBody>
      </p:sp>
      <p:sp>
        <p:nvSpPr>
          <p:cNvPr id="83" name="TextShape 18"/>
          <p:cNvSpPr txBox="1"/>
          <p:nvPr/>
        </p:nvSpPr>
        <p:spPr>
          <a:xfrm>
            <a:off x="4830508" y="3225741"/>
            <a:ext cx="1498511" cy="1415111"/>
          </a:xfrm>
          <a:prstGeom prst="rect">
            <a:avLst/>
          </a:prstGeom>
          <a:ln>
            <a:solidFill>
              <a:schemeClr val="tx1"/>
            </a:solidFill>
          </a:ln>
        </p:spPr>
        <p:txBody>
          <a:bodyPr anchor="b"/>
          <a:lstStyle/>
          <a:p>
            <a:pPr algn="ctr">
              <a:lnSpc>
                <a:spcPct val="100000"/>
              </a:lnSpc>
            </a:pPr>
            <a:r>
              <a:rPr lang="es-MX" sz="1200" dirty="0" smtClean="0">
                <a:solidFill>
                  <a:srgbClr val="000000"/>
                </a:solidFill>
                <a:latin typeface="Calibri Light"/>
              </a:rPr>
              <a:t>¿Necesita una asesoría para su negocio o empresa?</a:t>
            </a:r>
            <a:br>
              <a:rPr lang="es-MX" sz="1200" dirty="0" smtClean="0">
                <a:solidFill>
                  <a:srgbClr val="000000"/>
                </a:solidFill>
                <a:latin typeface="Calibri Light"/>
              </a:rPr>
            </a:br>
            <a:endParaRPr lang="es-MX" sz="1200" dirty="0" smtClean="0">
              <a:solidFill>
                <a:srgbClr val="000000"/>
              </a:solidFill>
              <a:latin typeface="Calibri Light"/>
            </a:endParaRPr>
          </a:p>
          <a:p>
            <a:pPr algn="ctr">
              <a:lnSpc>
                <a:spcPct val="100000"/>
              </a:lnSpc>
            </a:pPr>
            <a:r>
              <a:rPr lang="es-MX" sz="1200" dirty="0" smtClean="0">
                <a:solidFill>
                  <a:srgbClr val="000000"/>
                </a:solidFill>
                <a:latin typeface="Calibri Light"/>
              </a:rPr>
              <a:t>Cotizaciones</a:t>
            </a:r>
            <a:br>
              <a:rPr lang="es-MX" sz="1200" dirty="0" smtClean="0">
                <a:solidFill>
                  <a:srgbClr val="000000"/>
                </a:solidFill>
                <a:latin typeface="Calibri Light"/>
              </a:rPr>
            </a:br>
            <a:r>
              <a:rPr lang="es-MX" sz="1200" dirty="0" smtClean="0">
                <a:solidFill>
                  <a:srgbClr val="000000"/>
                </a:solidFill>
                <a:latin typeface="Calibri Light"/>
              </a:rPr>
              <a:t>gratis</a:t>
            </a:r>
            <a:endParaRPr sz="1200" dirty="0"/>
          </a:p>
        </p:txBody>
      </p:sp>
    </p:spTree>
    <p:extLst>
      <p:ext uri="{BB962C8B-B14F-4D97-AF65-F5344CB8AC3E}">
        <p14:creationId xmlns:p14="http://schemas.microsoft.com/office/powerpoint/2010/main" val="5478940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1625</TotalTime>
  <Words>2378</Words>
  <Application>Microsoft Office PowerPoint</Application>
  <PresentationFormat>Personalizado</PresentationFormat>
  <Paragraphs>892</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Calibri Light</vt:lpstr>
      <vt:lpstr>DejaVu Sans</vt:lpstr>
      <vt:lpstr>StarSymbol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erick</dc:creator>
  <cp:lastModifiedBy>erick</cp:lastModifiedBy>
  <cp:revision>40</cp:revision>
  <dcterms:modified xsi:type="dcterms:W3CDTF">2016-01-05T22:01:18Z</dcterms:modified>
</cp:coreProperties>
</file>