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29184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1pPr>
    <a:lvl2pPr marL="377521" algn="l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2pPr>
    <a:lvl3pPr marL="755042" algn="l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3pPr>
    <a:lvl4pPr marL="1132564" algn="l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4pPr>
    <a:lvl5pPr marL="1510086" algn="l" rtl="0" fontAlgn="base">
      <a:spcBef>
        <a:spcPct val="0"/>
      </a:spcBef>
      <a:spcAft>
        <a:spcPct val="0"/>
      </a:spcAft>
      <a:defRPr sz="7800" kern="1200">
        <a:solidFill>
          <a:schemeClr val="tx1"/>
        </a:solidFill>
        <a:latin typeface="Arial" charset="0"/>
        <a:ea typeface="+mn-ea"/>
        <a:cs typeface="+mn-cs"/>
      </a:defRPr>
    </a:lvl5pPr>
    <a:lvl6pPr marL="1887607" algn="l" defTabSz="755042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6pPr>
    <a:lvl7pPr marL="2265128" algn="l" defTabSz="755042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7pPr>
    <a:lvl8pPr marL="2642649" algn="l" defTabSz="755042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8pPr>
    <a:lvl9pPr marL="3020171" algn="l" defTabSz="755042" rtl="0" eaLnBrk="1" latinLnBrk="0" hangingPunct="1">
      <a:defRPr sz="7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86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1morris" initials="b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6D7D8"/>
    <a:srgbClr val="C9FA98"/>
    <a:srgbClr val="B8F878"/>
    <a:srgbClr val="9900FF"/>
    <a:srgbClr val="FF0000"/>
    <a:srgbClr val="33CC33"/>
    <a:srgbClr val="FFFF00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2" autoAdjust="0"/>
    <p:restoredTop sz="99202" autoAdjust="0"/>
  </p:normalViewPr>
  <p:slideViewPr>
    <p:cSldViewPr>
      <p:cViewPr>
        <p:scale>
          <a:sx n="66" d="100"/>
          <a:sy n="66" d="100"/>
        </p:scale>
        <p:origin x="-270" y="-7338"/>
      </p:cViewPr>
      <p:guideLst>
        <p:guide orient="horz" pos="10369"/>
        <p:guide pos="86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83AB546-2EB5-4855-9E5A-14B48907948F}" type="datetimeFigureOut">
              <a:rPr lang="en-US"/>
              <a:pPr>
                <a:defRPr/>
              </a:pPr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96913"/>
            <a:ext cx="29051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949D3D-09F3-4D3A-96B5-249C02434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8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521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04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56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08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7607" algn="l" defTabSz="7550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128" algn="l" defTabSz="7550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2649" algn="l" defTabSz="7550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0171" algn="l" defTabSz="7550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989138" y="696913"/>
            <a:ext cx="2905125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EAF9C2-DD60-4B27-BCE3-3C04858CC582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798" y="10226675"/>
            <a:ext cx="23316406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603" y="18653126"/>
            <a:ext cx="19202797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377521" indent="0" algn="ctr">
              <a:buNone/>
              <a:defRPr/>
            </a:lvl2pPr>
            <a:lvl3pPr marL="755042" indent="0" algn="ctr">
              <a:buNone/>
              <a:defRPr/>
            </a:lvl3pPr>
            <a:lvl4pPr marL="1132564" indent="0" algn="ctr">
              <a:buNone/>
              <a:defRPr/>
            </a:lvl4pPr>
            <a:lvl5pPr marL="1510086" indent="0" algn="ctr">
              <a:buNone/>
              <a:defRPr/>
            </a:lvl5pPr>
            <a:lvl6pPr marL="1887607" indent="0" algn="ctr">
              <a:buNone/>
              <a:defRPr/>
            </a:lvl6pPr>
            <a:lvl7pPr marL="2265128" indent="0" algn="ctr">
              <a:buNone/>
              <a:defRPr/>
            </a:lvl7pPr>
            <a:lvl8pPr marL="2642649" indent="0" algn="ctr">
              <a:buNone/>
              <a:defRPr/>
            </a:lvl8pPr>
            <a:lvl9pPr marL="30201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3313A-5DAC-4547-8815-8C5995393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6DC5D-A8B5-4CFD-B03E-2C48EB390C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399" y="1317625"/>
            <a:ext cx="6172399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03" y="1317625"/>
            <a:ext cx="18421946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8E22E-F548-443C-BD01-2FF9DB5662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1204" y="1317625"/>
            <a:ext cx="24689594" cy="2808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BC20B-CD32-45DD-B7A7-9B5A8DA55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DA2BD-C672-44EB-9B93-295E12F49B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1153439"/>
            <a:ext cx="23317398" cy="653732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3952539"/>
            <a:ext cx="23317398" cy="72009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77521" indent="0">
              <a:buNone/>
              <a:defRPr sz="1400"/>
            </a:lvl2pPr>
            <a:lvl3pPr marL="755042" indent="0">
              <a:buNone/>
              <a:defRPr sz="1300"/>
            </a:lvl3pPr>
            <a:lvl4pPr marL="1132564" indent="0">
              <a:buNone/>
              <a:defRPr sz="1100"/>
            </a:lvl4pPr>
            <a:lvl5pPr marL="1510086" indent="0">
              <a:buNone/>
              <a:defRPr sz="1100"/>
            </a:lvl5pPr>
            <a:lvl6pPr marL="1887607" indent="0">
              <a:buNone/>
              <a:defRPr sz="1100"/>
            </a:lvl6pPr>
            <a:lvl7pPr marL="2265128" indent="0">
              <a:buNone/>
              <a:defRPr sz="1100"/>
            </a:lvl7pPr>
            <a:lvl8pPr marL="2642649" indent="0">
              <a:buNone/>
              <a:defRPr sz="1100"/>
            </a:lvl8pPr>
            <a:lvl9pPr marL="302017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435E2-C8E6-44CF-A629-4F5AB296CD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05" y="7680326"/>
            <a:ext cx="12297172" cy="217249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3626" y="7680326"/>
            <a:ext cx="12297172" cy="217249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1CC3B-7816-49A1-8589-46C1DE4EF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04" y="7369175"/>
            <a:ext cx="12120563" cy="307022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521" indent="0">
              <a:buNone/>
              <a:defRPr sz="1700" b="1"/>
            </a:lvl2pPr>
            <a:lvl3pPr marL="755042" indent="0">
              <a:buNone/>
              <a:defRPr sz="1400" b="1"/>
            </a:lvl3pPr>
            <a:lvl4pPr marL="1132564" indent="0">
              <a:buNone/>
              <a:defRPr sz="1300" b="1"/>
            </a:lvl4pPr>
            <a:lvl5pPr marL="1510086" indent="0">
              <a:buNone/>
              <a:defRPr sz="1300" b="1"/>
            </a:lvl5pPr>
            <a:lvl6pPr marL="1887607" indent="0">
              <a:buNone/>
              <a:defRPr sz="1300" b="1"/>
            </a:lvl6pPr>
            <a:lvl7pPr marL="2265128" indent="0">
              <a:buNone/>
              <a:defRPr sz="1300" b="1"/>
            </a:lvl7pPr>
            <a:lvl8pPr marL="2642649" indent="0">
              <a:buNone/>
              <a:defRPr sz="1300" b="1"/>
            </a:lvl8pPr>
            <a:lvl9pPr marL="3020171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04" y="10439401"/>
            <a:ext cx="12120563" cy="1896586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275" y="7369175"/>
            <a:ext cx="12125523" cy="307022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521" indent="0">
              <a:buNone/>
              <a:defRPr sz="1700" b="1"/>
            </a:lvl2pPr>
            <a:lvl3pPr marL="755042" indent="0">
              <a:buNone/>
              <a:defRPr sz="1400" b="1"/>
            </a:lvl3pPr>
            <a:lvl4pPr marL="1132564" indent="0">
              <a:buNone/>
              <a:defRPr sz="1300" b="1"/>
            </a:lvl4pPr>
            <a:lvl5pPr marL="1510086" indent="0">
              <a:buNone/>
              <a:defRPr sz="1300" b="1"/>
            </a:lvl5pPr>
            <a:lvl6pPr marL="1887607" indent="0">
              <a:buNone/>
              <a:defRPr sz="1300" b="1"/>
            </a:lvl6pPr>
            <a:lvl7pPr marL="2265128" indent="0">
              <a:buNone/>
              <a:defRPr sz="1300" b="1"/>
            </a:lvl7pPr>
            <a:lvl8pPr marL="2642649" indent="0">
              <a:buNone/>
              <a:defRPr sz="1300" b="1"/>
            </a:lvl8pPr>
            <a:lvl9pPr marL="3020171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275" y="10439401"/>
            <a:ext cx="12125523" cy="1896586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C4F7C-243D-4F9F-8704-1C0BD8FA64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97368-EF97-426E-AD9D-38A500CEC2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B485F-509F-47B6-9B12-BA90A9971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4" y="1311276"/>
            <a:ext cx="9024938" cy="557688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547" y="1311275"/>
            <a:ext cx="15335250" cy="280939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04" y="6888163"/>
            <a:ext cx="9024938" cy="22517100"/>
          </a:xfrm>
        </p:spPr>
        <p:txBody>
          <a:bodyPr/>
          <a:lstStyle>
            <a:lvl1pPr marL="0" indent="0">
              <a:buNone/>
              <a:defRPr sz="1100"/>
            </a:lvl1pPr>
            <a:lvl2pPr marL="377521" indent="0">
              <a:buNone/>
              <a:defRPr sz="1000"/>
            </a:lvl2pPr>
            <a:lvl3pPr marL="755042" indent="0">
              <a:buNone/>
              <a:defRPr sz="800"/>
            </a:lvl3pPr>
            <a:lvl4pPr marL="1132564" indent="0">
              <a:buNone/>
              <a:defRPr sz="700"/>
            </a:lvl4pPr>
            <a:lvl5pPr marL="1510086" indent="0">
              <a:buNone/>
              <a:defRPr sz="700"/>
            </a:lvl5pPr>
            <a:lvl6pPr marL="1887607" indent="0">
              <a:buNone/>
              <a:defRPr sz="700"/>
            </a:lvl6pPr>
            <a:lvl7pPr marL="2265128" indent="0">
              <a:buNone/>
              <a:defRPr sz="700"/>
            </a:lvl7pPr>
            <a:lvl8pPr marL="2642649" indent="0">
              <a:buNone/>
              <a:defRPr sz="700"/>
            </a:lvl8pPr>
            <a:lvl9pPr marL="302017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DCDA5-37CC-4B9E-9870-356D671998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666" y="23042564"/>
            <a:ext cx="16459398" cy="272097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666" y="2941638"/>
            <a:ext cx="16459398" cy="19750087"/>
          </a:xfrm>
        </p:spPr>
        <p:txBody>
          <a:bodyPr/>
          <a:lstStyle>
            <a:lvl1pPr marL="0" indent="0">
              <a:buNone/>
              <a:defRPr sz="2700"/>
            </a:lvl1pPr>
            <a:lvl2pPr marL="377521" indent="0">
              <a:buNone/>
              <a:defRPr sz="2300"/>
            </a:lvl2pPr>
            <a:lvl3pPr marL="755042" indent="0">
              <a:buNone/>
              <a:defRPr sz="2000"/>
            </a:lvl3pPr>
            <a:lvl4pPr marL="1132564" indent="0">
              <a:buNone/>
              <a:defRPr sz="1700"/>
            </a:lvl4pPr>
            <a:lvl5pPr marL="1510086" indent="0">
              <a:buNone/>
              <a:defRPr sz="1700"/>
            </a:lvl5pPr>
            <a:lvl6pPr marL="1887607" indent="0">
              <a:buNone/>
              <a:defRPr sz="1700"/>
            </a:lvl6pPr>
            <a:lvl7pPr marL="2265128" indent="0">
              <a:buNone/>
              <a:defRPr sz="1700"/>
            </a:lvl7pPr>
            <a:lvl8pPr marL="2642649" indent="0">
              <a:buNone/>
              <a:defRPr sz="1700"/>
            </a:lvl8pPr>
            <a:lvl9pPr marL="3020171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666" y="25763539"/>
            <a:ext cx="16459398" cy="3862387"/>
          </a:xfrm>
        </p:spPr>
        <p:txBody>
          <a:bodyPr/>
          <a:lstStyle>
            <a:lvl1pPr marL="0" indent="0">
              <a:buNone/>
              <a:defRPr sz="1100"/>
            </a:lvl1pPr>
            <a:lvl2pPr marL="377521" indent="0">
              <a:buNone/>
              <a:defRPr sz="1000"/>
            </a:lvl2pPr>
            <a:lvl3pPr marL="755042" indent="0">
              <a:buNone/>
              <a:defRPr sz="800"/>
            </a:lvl3pPr>
            <a:lvl4pPr marL="1132564" indent="0">
              <a:buNone/>
              <a:defRPr sz="700"/>
            </a:lvl4pPr>
            <a:lvl5pPr marL="1510086" indent="0">
              <a:buNone/>
              <a:defRPr sz="700"/>
            </a:lvl5pPr>
            <a:lvl6pPr marL="1887607" indent="0">
              <a:buNone/>
              <a:defRPr sz="700"/>
            </a:lvl6pPr>
            <a:lvl7pPr marL="2265128" indent="0">
              <a:buNone/>
              <a:defRPr sz="700"/>
            </a:lvl7pPr>
            <a:lvl8pPr marL="2642649" indent="0">
              <a:buNone/>
              <a:defRPr sz="700"/>
            </a:lvl8pPr>
            <a:lvl9pPr marL="302017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E8474-AACE-4E03-A568-639080CCE6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204" y="1317625"/>
            <a:ext cx="24689594" cy="54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2421" tIns="181210" rIns="362421" bIns="1812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204" y="7680326"/>
            <a:ext cx="24689594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2421" tIns="181210" rIns="362421" bIns="1812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203" y="29976763"/>
            <a:ext cx="640159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2421" tIns="181210" rIns="362421" bIns="18121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204" y="29976763"/>
            <a:ext cx="868759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2421" tIns="181210" rIns="362421" bIns="18121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203" y="29976763"/>
            <a:ext cx="640159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2421" tIns="181210" rIns="362421" bIns="18121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fld id="{B4DCD704-9ECE-44D5-AB9B-E583C43428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624468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24468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2pPr>
      <a:lvl3pPr algn="ctr" defTabSz="3624468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3pPr>
      <a:lvl4pPr algn="ctr" defTabSz="3624468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4pPr>
      <a:lvl5pPr algn="ctr" defTabSz="3624468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5pPr>
      <a:lvl6pPr marL="377521" algn="ctr" defTabSz="3624468" rtl="0" fontAlgn="base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6pPr>
      <a:lvl7pPr marL="755042" algn="ctr" defTabSz="3624468" rtl="0" fontAlgn="base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7pPr>
      <a:lvl8pPr marL="1132564" algn="ctr" defTabSz="3624468" rtl="0" fontAlgn="base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8pPr>
      <a:lvl9pPr marL="1510086" algn="ctr" defTabSz="3624468" rtl="0" fontAlgn="base">
        <a:spcBef>
          <a:spcPct val="0"/>
        </a:spcBef>
        <a:spcAft>
          <a:spcPct val="0"/>
        </a:spcAft>
        <a:defRPr sz="17400">
          <a:solidFill>
            <a:schemeClr val="tx2"/>
          </a:solidFill>
          <a:latin typeface="Arial" charset="0"/>
        </a:defRPr>
      </a:lvl9pPr>
    </p:titleStyle>
    <p:bodyStyle>
      <a:lvl1pPr marL="1359339" indent="-1359339" algn="l" defTabSz="3624468" rtl="0" eaLnBrk="0" fontAlgn="base" hangingPunct="0">
        <a:spcBef>
          <a:spcPct val="20000"/>
        </a:spcBef>
        <a:spcAft>
          <a:spcPct val="0"/>
        </a:spcAft>
        <a:buChar char="•"/>
        <a:defRPr sz="12700">
          <a:solidFill>
            <a:schemeClr val="tx1"/>
          </a:solidFill>
          <a:latin typeface="+mn-lt"/>
          <a:ea typeface="+mn-ea"/>
          <a:cs typeface="+mn-cs"/>
        </a:defRPr>
      </a:lvl1pPr>
      <a:lvl2pPr marL="2944143" indent="-1132564" algn="l" defTabSz="362446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</a:defRPr>
      </a:lvl2pPr>
      <a:lvl3pPr marL="4530256" indent="-905790" algn="l" defTabSz="3624468" rtl="0" eaLnBrk="0" fontAlgn="base" hangingPunct="0">
        <a:spcBef>
          <a:spcPct val="20000"/>
        </a:spcBef>
        <a:spcAft>
          <a:spcPct val="0"/>
        </a:spcAft>
        <a:buChar char="•"/>
        <a:defRPr sz="9500">
          <a:solidFill>
            <a:schemeClr val="tx1"/>
          </a:solidFill>
          <a:latin typeface="+mn-lt"/>
        </a:defRPr>
      </a:lvl3pPr>
      <a:lvl4pPr marL="6341834" indent="-905790" algn="l" defTabSz="3624468" rtl="0" eaLnBrk="0" fontAlgn="base" hangingPunct="0">
        <a:spcBef>
          <a:spcPct val="20000"/>
        </a:spcBef>
        <a:spcAft>
          <a:spcPct val="0"/>
        </a:spcAft>
        <a:buChar char="–"/>
        <a:defRPr sz="7900">
          <a:solidFill>
            <a:schemeClr val="tx1"/>
          </a:solidFill>
          <a:latin typeface="+mn-lt"/>
        </a:defRPr>
      </a:lvl4pPr>
      <a:lvl5pPr marL="8154725" indent="-905790" algn="l" defTabSz="3624468" rtl="0" eaLnBrk="0" fontAlgn="base" hangingPunct="0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5pPr>
      <a:lvl6pPr marL="8532246" indent="-905790" algn="l" defTabSz="362446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6pPr>
      <a:lvl7pPr marL="8909767" indent="-905790" algn="l" defTabSz="362446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7pPr>
      <a:lvl8pPr marL="9287288" indent="-905790" algn="l" defTabSz="362446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8pPr>
      <a:lvl9pPr marL="9664810" indent="-905790" algn="l" defTabSz="362446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7521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5042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564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086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607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128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42649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20171" algn="l" defTabSz="7550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38"/>
          <p:cNvSpPr>
            <a:spLocks noChangeArrowheads="1"/>
          </p:cNvSpPr>
          <p:nvPr/>
        </p:nvSpPr>
        <p:spPr bwMode="auto">
          <a:xfrm>
            <a:off x="685800" y="381000"/>
            <a:ext cx="26131599" cy="3486792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591" tIns="36795" rIns="73591" bIns="36795" anchor="ctr"/>
          <a:lstStyle/>
          <a:p>
            <a:pPr marL="0" marR="0" algn="ctr">
              <a:lnSpc>
                <a:spcPts val="4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+mj-lt"/>
                <a:ea typeface="Times New Roman" panose="02020603050405020304" pitchFamily="18" charset="0"/>
              </a:rPr>
              <a:t>Contact-Free Heart and Respiration Rate Measurement System Based on Real-Time Human Face Video</a:t>
            </a:r>
            <a:endParaRPr lang="en-US" sz="4000" dirty="0">
              <a:effectLst/>
              <a:latin typeface="+mj-lt"/>
              <a:ea typeface="Times New Roman" panose="02020603050405020304" pitchFamily="18" charset="0"/>
            </a:endParaRPr>
          </a:p>
          <a:p>
            <a:pPr defTabSz="3532620">
              <a:lnSpc>
                <a:spcPts val="4900"/>
              </a:lnSpc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Team Leader: 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</a:rPr>
              <a:t>Eugene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</a:rPr>
              <a:t>Dobryakov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  <a:p>
            <a:pPr marL="0" marR="0">
              <a:lnSpc>
                <a:spcPts val="4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2"/>
                </a:solidFill>
              </a:rPr>
              <a:t>Team Members: 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</a:rPr>
              <a:t>Quan Nguyen, Roman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</a:rPr>
              <a:t>Melnik</a:t>
            </a:r>
            <a:endParaRPr lang="en-US" sz="3200" b="1" dirty="0">
              <a:solidFill>
                <a:schemeClr val="tx2"/>
              </a:solidFill>
            </a:endParaRPr>
          </a:p>
          <a:p>
            <a:pPr defTabSz="3532620">
              <a:lnSpc>
                <a:spcPts val="4900"/>
              </a:lnSpc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Faculty Advisor: 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</a:rPr>
              <a:t>Dr. </a:t>
            </a:r>
            <a:r>
              <a:rPr lang="en-US" sz="3200" dirty="0" err="1">
                <a:effectLst/>
                <a:latin typeface="+mj-lt"/>
                <a:ea typeface="Times New Roman" panose="02020603050405020304" pitchFamily="18" charset="0"/>
              </a:rPr>
              <a:t>Almabrok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</a:rPr>
              <a:t> Essa, Department of Electrical Engineering and Computer Science, Cleveland State University</a:t>
            </a:r>
            <a:endParaRPr lang="en-US" sz="3200" b="1" dirty="0">
              <a:solidFill>
                <a:srgbClr val="00B050"/>
              </a:solidFill>
              <a:latin typeface="+mj-lt"/>
            </a:endParaRPr>
          </a:p>
          <a:p>
            <a:pPr defTabSz="3532620">
              <a:lnSpc>
                <a:spcPts val="4900"/>
              </a:lnSpc>
            </a:pPr>
            <a:r>
              <a:rPr lang="en-US" sz="3200" b="1" dirty="0">
                <a:solidFill>
                  <a:srgbClr val="00B050"/>
                </a:solidFill>
              </a:rPr>
              <a:t>Electrical Engineering and Computer Science, Cleveland State University, Cleveland, OH 44108</a:t>
            </a:r>
          </a:p>
        </p:txBody>
      </p:sp>
      <p:sp>
        <p:nvSpPr>
          <p:cNvPr id="58" name="AutoShape 452"/>
          <p:cNvSpPr>
            <a:spLocks noChangeArrowheads="1"/>
          </p:cNvSpPr>
          <p:nvPr/>
        </p:nvSpPr>
        <p:spPr bwMode="auto">
          <a:xfrm>
            <a:off x="13792200" y="4114800"/>
            <a:ext cx="13182600" cy="28498800"/>
          </a:xfrm>
          <a:prstGeom prst="roundRect">
            <a:avLst>
              <a:gd name="adj" fmla="val 466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591" tIns="36795" rIns="73591" bIns="36795" anchor="ctr"/>
          <a:lstStyle/>
          <a:p>
            <a:endParaRPr lang="en-US"/>
          </a:p>
        </p:txBody>
      </p:sp>
      <p:sp>
        <p:nvSpPr>
          <p:cNvPr id="59" name="AutoShape 486"/>
          <p:cNvSpPr>
            <a:spLocks noChangeArrowheads="1"/>
          </p:cNvSpPr>
          <p:nvPr/>
        </p:nvSpPr>
        <p:spPr bwMode="auto">
          <a:xfrm>
            <a:off x="304800" y="4191000"/>
            <a:ext cx="13106400" cy="28498800"/>
          </a:xfrm>
          <a:prstGeom prst="roundRect">
            <a:avLst>
              <a:gd name="adj" fmla="val 5301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591" tIns="36795" rIns="73591" bIns="36795" anchor="ctr"/>
          <a:lstStyle/>
          <a:p>
            <a:endParaRPr lang="en-US"/>
          </a:p>
        </p:txBody>
      </p:sp>
      <p:sp>
        <p:nvSpPr>
          <p:cNvPr id="60" name="Text Box 501"/>
          <p:cNvSpPr txBox="1">
            <a:spLocks noChangeArrowheads="1"/>
          </p:cNvSpPr>
          <p:nvPr/>
        </p:nvSpPr>
        <p:spPr bwMode="auto">
          <a:xfrm>
            <a:off x="838200" y="5329085"/>
            <a:ext cx="12022315" cy="442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The heart is at the center of the circulatory system, and one of the most important organs.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It was imperative to have accurate readings when measuring a person’s heart rate (HR) and respiration rate (RR).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There are currently no existing systems to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measure a person’s HR and RR without making any physical contact. This presents an opportunity to develop a solution, especially during a global pandemic.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The Contact-Free Heart and Respiration Rate Measurement System Based on Real-Time Human Face Video can measure accurate HR and RR in real-time. With a camera that can capture the person’s face and a display that can tell the vital information, anyone can have their HR and RR measured in a convenient and safe way. </a:t>
            </a:r>
            <a:endParaRPr lang="en-US" sz="2200" dirty="0">
              <a:latin typeface="+mj-lt"/>
            </a:endParaRPr>
          </a:p>
        </p:txBody>
      </p:sp>
      <p:sp>
        <p:nvSpPr>
          <p:cNvPr id="64" name="AutoShape 586"/>
          <p:cNvSpPr>
            <a:spLocks noChangeArrowheads="1"/>
          </p:cNvSpPr>
          <p:nvPr/>
        </p:nvSpPr>
        <p:spPr bwMode="auto">
          <a:xfrm>
            <a:off x="990600" y="4343400"/>
            <a:ext cx="11784909" cy="910718"/>
          </a:xfrm>
          <a:prstGeom prst="roundRect">
            <a:avLst>
              <a:gd name="adj" fmla="val 31250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3591" tIns="36795" rIns="73591" bIns="36795" anchor="ctr"/>
          <a:lstStyle/>
          <a:p>
            <a:pPr algn="ctr" defTabSz="3532620"/>
            <a:r>
              <a:rPr lang="en-US" sz="4300" b="1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65" name="Text Box 501"/>
          <p:cNvSpPr txBox="1">
            <a:spLocks noChangeArrowheads="1"/>
          </p:cNvSpPr>
          <p:nvPr/>
        </p:nvSpPr>
        <p:spPr bwMode="auto">
          <a:xfrm>
            <a:off x="838200" y="9366492"/>
            <a:ext cx="11709999" cy="51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9943" indent="-459943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latin typeface="+mj-lt"/>
              </a:rPr>
              <a:t>The Current State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electrocardiogram (ECG) is the current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clinical standard for accurate HR measurement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. However, it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may cause tissue breakdown or skin irritation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to the user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COVID-19 is highly infectious and can spread from person to person. With current HR measurement methods requiring physical contact, the virus can spread through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contact between individuals in the measurement process.</a:t>
            </a:r>
            <a:endParaRPr lang="en-US" sz="2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Studies have shown that elevated HR and RR are physiological signs associated with COVID-19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, and e</a:t>
            </a:r>
            <a:r>
              <a:rPr lang="en-US" sz="2200" dirty="0">
                <a:latin typeface="+mj-lt"/>
              </a:rPr>
              <a:t>arly prediction of abnormally fast or slow HR and RR can prevent further dangerous situations.</a:t>
            </a:r>
            <a:endParaRPr lang="en-US" sz="2200" dirty="0">
              <a:latin typeface="+mj-lt"/>
              <a:ea typeface="Cambria Math"/>
            </a:endParaRP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Need a </a:t>
            </a:r>
            <a:r>
              <a:rPr lang="en-US" sz="2200" dirty="0">
                <a:effectLst/>
                <a:latin typeface="+mj-lt"/>
                <a:ea typeface="Times New Roman" panose="02020603050405020304" pitchFamily="18" charset="0"/>
              </a:rPr>
              <a:t>new lift and shift system capable of capturing the HR and RR contact-free in real-time.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With the current state of ongoing COVID-19 pandemic, this presents an opportunity to create a new lift and shift system that is capable of capturing the HR and RR in real-time and eliminating unnecessary contact during the process.</a:t>
            </a:r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66" name="AutoShape 588"/>
          <p:cNvSpPr>
            <a:spLocks noChangeArrowheads="1"/>
          </p:cNvSpPr>
          <p:nvPr/>
        </p:nvSpPr>
        <p:spPr bwMode="auto">
          <a:xfrm>
            <a:off x="890292" y="8266585"/>
            <a:ext cx="11784908" cy="910718"/>
          </a:xfrm>
          <a:prstGeom prst="roundRect">
            <a:avLst>
              <a:gd name="adj" fmla="val 27083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3591" tIns="36795" rIns="73591" bIns="36795" anchor="ctr"/>
          <a:lstStyle/>
          <a:p>
            <a:pPr algn="ctr" defTabSz="3532620"/>
            <a:r>
              <a:rPr lang="en-US" sz="4300" b="1" dirty="0">
                <a:solidFill>
                  <a:schemeClr val="bg1"/>
                </a:solidFill>
              </a:rPr>
              <a:t>Introduction and Background</a:t>
            </a:r>
          </a:p>
        </p:txBody>
      </p:sp>
      <p:sp>
        <p:nvSpPr>
          <p:cNvPr id="69" name="Text Box 568"/>
          <p:cNvSpPr txBox="1">
            <a:spLocks noChangeArrowheads="1"/>
          </p:cNvSpPr>
          <p:nvPr/>
        </p:nvSpPr>
        <p:spPr bwMode="auto">
          <a:xfrm>
            <a:off x="19608627" y="3332687"/>
            <a:ext cx="5943600" cy="50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591" tIns="36795" rIns="73591" bIns="36795">
            <a:spAutoFit/>
          </a:bodyPr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83"/>
              </a:spcBef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E.Dobryakov@vikes.csuohio.edu</a:t>
            </a:r>
          </a:p>
        </p:txBody>
      </p:sp>
      <p:sp>
        <p:nvSpPr>
          <p:cNvPr id="78" name="AutoShape 588"/>
          <p:cNvSpPr>
            <a:spLocks noChangeArrowheads="1"/>
          </p:cNvSpPr>
          <p:nvPr/>
        </p:nvSpPr>
        <p:spPr bwMode="auto">
          <a:xfrm>
            <a:off x="838200" y="15275078"/>
            <a:ext cx="12050485" cy="910718"/>
          </a:xfrm>
          <a:prstGeom prst="roundRect">
            <a:avLst>
              <a:gd name="adj" fmla="val 27083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3591" tIns="36795" rIns="73591" bIns="36795" anchor="ctr"/>
          <a:lstStyle/>
          <a:p>
            <a:pPr algn="ctr" defTabSz="3532620"/>
            <a:r>
              <a:rPr lang="en-US" sz="4300" b="1" dirty="0">
                <a:solidFill>
                  <a:schemeClr val="bg1"/>
                </a:solidFill>
              </a:rPr>
              <a:t>System Design and Algorithm</a:t>
            </a:r>
          </a:p>
        </p:txBody>
      </p:sp>
      <p:sp>
        <p:nvSpPr>
          <p:cNvPr id="80" name="AutoShape 588"/>
          <p:cNvSpPr>
            <a:spLocks noChangeArrowheads="1"/>
          </p:cNvSpPr>
          <p:nvPr/>
        </p:nvSpPr>
        <p:spPr bwMode="auto">
          <a:xfrm>
            <a:off x="14358256" y="16601815"/>
            <a:ext cx="12050485" cy="910718"/>
          </a:xfrm>
          <a:prstGeom prst="roundRect">
            <a:avLst>
              <a:gd name="adj" fmla="val 27083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3591" tIns="36795" rIns="73591" bIns="36795" anchor="ctr"/>
          <a:lstStyle/>
          <a:p>
            <a:pPr algn="ctr" defTabSz="3532620"/>
            <a:r>
              <a:rPr lang="en-US" sz="4300" b="1" dirty="0">
                <a:solidFill>
                  <a:schemeClr val="bg1"/>
                </a:solidFill>
              </a:rPr>
              <a:t>Experimental Results</a:t>
            </a:r>
          </a:p>
        </p:txBody>
      </p:sp>
      <p:pic>
        <p:nvPicPr>
          <p:cNvPr id="1026" name="Picture 2" descr="C:\Users\mamal\Desktop\se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0" y="1593009"/>
            <a:ext cx="1600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 Box 501"/>
          <p:cNvSpPr txBox="1">
            <a:spLocks noChangeArrowheads="1"/>
          </p:cNvSpPr>
          <p:nvPr/>
        </p:nvSpPr>
        <p:spPr bwMode="auto">
          <a:xfrm>
            <a:off x="913277" y="16549935"/>
            <a:ext cx="12281752" cy="764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9943" indent="-459943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900" b="1" dirty="0"/>
              <a:t>System Design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System contains an Intel RealSense D455 RGB-D camera, a Python program, and an output display.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Python program uses libraries such as OpenCV, NumPy, </a:t>
            </a:r>
            <a:r>
              <a:rPr lang="en-US" sz="2300" dirty="0" err="1"/>
              <a:t>Dlib</a:t>
            </a:r>
            <a:r>
              <a:rPr lang="en-US" sz="2300" dirty="0"/>
              <a:t>, </a:t>
            </a:r>
            <a:r>
              <a:rPr lang="en-US" sz="2300" dirty="0" err="1"/>
              <a:t>CMake</a:t>
            </a:r>
            <a:r>
              <a:rPr lang="en-US" sz="2300" dirty="0"/>
              <a:t>, </a:t>
            </a:r>
            <a:r>
              <a:rPr lang="en-US" sz="2300" dirty="0" err="1"/>
              <a:t>ImUtils</a:t>
            </a:r>
            <a:r>
              <a:rPr lang="en-US" sz="2300" dirty="0"/>
              <a:t>, SciPy, PIL, Matplotlib, and </a:t>
            </a:r>
            <a:r>
              <a:rPr lang="en-US" sz="2300" dirty="0" err="1"/>
              <a:t>Tkinter</a:t>
            </a:r>
            <a:r>
              <a:rPr lang="en-US" sz="2300" dirty="0"/>
              <a:t>.</a:t>
            </a:r>
          </a:p>
          <a:p>
            <a:pPr marL="459943" indent="-459943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900" b="1" dirty="0"/>
              <a:t>Software Architecture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Python program consists of 5 files: Video.py, GUI.py, FaceDetection.py, HR_RR_Calculator.py, and HRRR.py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HRRR.py is the main file in this program to execute and kick off all other files.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Live video is received through a wired connection using Video.py.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GUI.py kicks off to create an interactive Graphical User Interface (GUI) template to display functional buttons, live video feed, and a graph for the HR and RR.</a:t>
            </a:r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97926" lvl="1" indent="0" eaLnBrk="1" hangingPunct="1">
              <a:spcBef>
                <a:spcPct val="50000"/>
              </a:spcBef>
              <a:buClr>
                <a:srgbClr val="0000FF"/>
              </a:buClr>
            </a:pPr>
            <a:endParaRPr lang="en-US" sz="2200" dirty="0"/>
          </a:p>
          <a:p>
            <a:pPr marL="597926" lvl="1" indent="0" eaLnBrk="1" hangingPunct="1">
              <a:spcBef>
                <a:spcPct val="50000"/>
              </a:spcBef>
              <a:buClr>
                <a:srgbClr val="0000FF"/>
              </a:buClr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Region of Interest (ROI) is obtained with FaceDetection.py by using a pre-trained data model and plots landmarks on facial features to display the ROI.  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Raw data from the green channel is extracted within the ROI bounds and processed by HR_RR_Calculator.py to produce a HR and RR. 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Processed data is then displayed on GUI, alongside the live video feed, the ROI, and functional start/stop buttons.</a:t>
            </a:r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97926" lvl="1" indent="0" eaLnBrk="1" hangingPunct="1">
              <a:spcBef>
                <a:spcPct val="50000"/>
              </a:spcBef>
              <a:buClr>
                <a:srgbClr val="0000FF"/>
              </a:buClr>
            </a:pPr>
            <a:endParaRPr lang="en-US" sz="2200" dirty="0"/>
          </a:p>
          <a:p>
            <a:pPr marL="965881" lvl="1" indent="-367955"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sz="2900" dirty="0"/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endParaRPr lang="en-US" sz="2300" dirty="0"/>
          </a:p>
        </p:txBody>
      </p:sp>
      <p:sp>
        <p:nvSpPr>
          <p:cNvPr id="42" name="Text Box 501"/>
          <p:cNvSpPr txBox="1">
            <a:spLocks noChangeArrowheads="1"/>
          </p:cNvSpPr>
          <p:nvPr/>
        </p:nvSpPr>
        <p:spPr bwMode="auto">
          <a:xfrm>
            <a:off x="14173200" y="9753600"/>
            <a:ext cx="11441149" cy="269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endParaRPr lang="en-US" sz="2300" dirty="0"/>
          </a:p>
        </p:txBody>
      </p:sp>
      <p:sp>
        <p:nvSpPr>
          <p:cNvPr id="43" name="Text Box 501"/>
          <p:cNvSpPr txBox="1">
            <a:spLocks noChangeArrowheads="1"/>
          </p:cNvSpPr>
          <p:nvPr/>
        </p:nvSpPr>
        <p:spPr bwMode="auto">
          <a:xfrm>
            <a:off x="14439901" y="17736121"/>
            <a:ext cx="11441149" cy="322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9943" indent="-459943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900" b="1" dirty="0"/>
              <a:t>Heart Rate Results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In order to validate if our data was accurate, the HR monitor application on the Apple Watch was utilized to compare and verify.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Figure 4 shows a graph of the HR during a test run. The program detected the HR to be at 56-57 beats per minute. Figure 5 shows the graph of the HR monitor from the Apple Watch during the test run. The Apple Watch detected the HR to be 56 beats per minute.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E9C86-EFE5-42A1-BE6F-D76B5407FE94}"/>
              </a:ext>
            </a:extLst>
          </p:cNvPr>
          <p:cNvSpPr txBox="1"/>
          <p:nvPr/>
        </p:nvSpPr>
        <p:spPr>
          <a:xfrm>
            <a:off x="14173200" y="29279623"/>
            <a:ext cx="12248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we learned</a:t>
            </a:r>
          </a:p>
          <a:p>
            <a:pPr marL="834721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Working with a team on a large project with real-world topic.</a:t>
            </a:r>
          </a:p>
          <a:p>
            <a:pPr marL="834721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Media processing with Python libraries.</a:t>
            </a:r>
          </a:p>
          <a:p>
            <a:pPr marL="834721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Developed a complete and functional program that meets the technical requirements and documented the process along the way</a:t>
            </a:r>
            <a:endParaRPr lang="en-US" sz="2200" b="1" dirty="0"/>
          </a:p>
          <a:p>
            <a:r>
              <a:rPr lang="en-US" sz="2200" b="1" dirty="0"/>
              <a:t>Recommendations</a:t>
            </a:r>
          </a:p>
          <a:p>
            <a:pPr marL="834721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With more time, the HR and RR calculation logic can be improved to reduce noise.</a:t>
            </a:r>
          </a:p>
          <a:p>
            <a:pPr marL="834721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This system can be implemented in fitness machines as a safety precaution to alert people if they’re HR is too high.</a:t>
            </a:r>
            <a:endParaRPr lang="en-US" sz="2200" dirty="0">
              <a:latin typeface="+mj-lt"/>
            </a:endParaRPr>
          </a:p>
        </p:txBody>
      </p:sp>
      <p:sp>
        <p:nvSpPr>
          <p:cNvPr id="56" name="AutoShape 588">
            <a:extLst>
              <a:ext uri="{FF2B5EF4-FFF2-40B4-BE49-F238E27FC236}">
                <a16:creationId xmlns:a16="http://schemas.microsoft.com/office/drawing/2014/main" id="{FCA57B75-44C9-49F2-AA9D-2E28D3A6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600" y="28241719"/>
            <a:ext cx="12039600" cy="914400"/>
          </a:xfrm>
          <a:prstGeom prst="roundRect">
            <a:avLst>
              <a:gd name="adj" fmla="val 27083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3591" tIns="36795" rIns="73591" bIns="36795" anchor="ctr"/>
          <a:lstStyle/>
          <a:p>
            <a:pPr algn="ctr" defTabSz="3532620"/>
            <a:r>
              <a:rPr lang="en-US" sz="4300" b="1" dirty="0">
                <a:solidFill>
                  <a:schemeClr val="accent3"/>
                </a:solidFill>
              </a:rPr>
              <a:t>Conclusion and Future Recommendations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DCC587-DEF3-4C7A-8EB8-9D5AEDD3E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175" y="4464026"/>
            <a:ext cx="11925299" cy="1135984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B9918C0-5ED4-4B43-B83B-9FE33B1DB6FA}"/>
              </a:ext>
            </a:extLst>
          </p:cNvPr>
          <p:cNvSpPr/>
          <p:nvPr/>
        </p:nvSpPr>
        <p:spPr>
          <a:xfrm>
            <a:off x="15379786" y="15947375"/>
            <a:ext cx="10007427" cy="382085"/>
          </a:xfrm>
          <a:prstGeom prst="rect">
            <a:avLst/>
          </a:prstGeom>
        </p:spPr>
        <p:txBody>
          <a:bodyPr wrap="square" lIns="73591" tIns="36795" rIns="73591" bIns="36795">
            <a:spAutoFit/>
          </a:bodyPr>
          <a:lstStyle/>
          <a:p>
            <a:pPr algn="ctr"/>
            <a:r>
              <a:rPr lang="en-US" sz="2000" b="1" dirty="0"/>
              <a:t>Fig 3: Software Architecture Diagram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ADECDD-C589-4064-91F7-F1CD5FBB9013}"/>
              </a:ext>
            </a:extLst>
          </p:cNvPr>
          <p:cNvSpPr/>
          <p:nvPr/>
        </p:nvSpPr>
        <p:spPr>
          <a:xfrm>
            <a:off x="4880874" y="25842904"/>
            <a:ext cx="3936966" cy="382085"/>
          </a:xfrm>
          <a:prstGeom prst="rect">
            <a:avLst/>
          </a:prstGeom>
        </p:spPr>
        <p:txBody>
          <a:bodyPr wrap="square" lIns="73591" tIns="36795" rIns="73591" bIns="36795">
            <a:spAutoFit/>
          </a:bodyPr>
          <a:lstStyle/>
          <a:p>
            <a:pPr algn="ctr"/>
            <a:r>
              <a:rPr lang="en-US" sz="2000" b="1" dirty="0"/>
              <a:t>Fig 1: GUI Layout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7BE9-187C-43D2-B632-5192D5AA8493}"/>
              </a:ext>
            </a:extLst>
          </p:cNvPr>
          <p:cNvSpPr/>
          <p:nvPr/>
        </p:nvSpPr>
        <p:spPr>
          <a:xfrm>
            <a:off x="2732348" y="32129350"/>
            <a:ext cx="8128966" cy="382085"/>
          </a:xfrm>
          <a:prstGeom prst="rect">
            <a:avLst/>
          </a:prstGeom>
        </p:spPr>
        <p:txBody>
          <a:bodyPr wrap="square" lIns="73591" tIns="36795" rIns="73591" bIns="36795">
            <a:spAutoFit/>
          </a:bodyPr>
          <a:lstStyle/>
          <a:p>
            <a:pPr algn="ctr"/>
            <a:r>
              <a:rPr lang="en-US" sz="2000" b="1" dirty="0"/>
              <a:t>Fig 2: Technical Approach Process</a:t>
            </a:r>
          </a:p>
        </p:txBody>
      </p:sp>
      <p:pic>
        <p:nvPicPr>
          <p:cNvPr id="30" name="Google Shape;193;p26">
            <a:extLst>
              <a:ext uri="{FF2B5EF4-FFF2-40B4-BE49-F238E27FC236}">
                <a16:creationId xmlns:a16="http://schemas.microsoft.com/office/drawing/2014/main" id="{E8E80F93-9D51-4D11-9465-F38AEB8444B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69" y="28607657"/>
            <a:ext cx="12022316" cy="3401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CBED4C9-FD50-4718-835C-7AD44A2B76AA}"/>
              </a:ext>
            </a:extLst>
          </p:cNvPr>
          <p:cNvSpPr/>
          <p:nvPr/>
        </p:nvSpPr>
        <p:spPr>
          <a:xfrm>
            <a:off x="15836300" y="24710068"/>
            <a:ext cx="3547373" cy="382085"/>
          </a:xfrm>
          <a:prstGeom prst="rect">
            <a:avLst/>
          </a:prstGeom>
        </p:spPr>
        <p:txBody>
          <a:bodyPr wrap="square" lIns="73591" tIns="36795" rIns="73591" bIns="36795">
            <a:spAutoFit/>
          </a:bodyPr>
          <a:lstStyle/>
          <a:p>
            <a:pPr algn="ctr"/>
            <a:r>
              <a:rPr lang="en-US" sz="2000" b="1" dirty="0"/>
              <a:t>Fig 4: HR Testing Results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20EAE3F-73EC-4424-A8A3-952D91817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55" y="22181699"/>
            <a:ext cx="8537596" cy="3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A976C-A7BE-42AE-BA80-1FBBB340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051" y="21050241"/>
            <a:ext cx="3975206" cy="35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860A6-D33E-46EC-A539-E378988A8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1609" y="20850056"/>
            <a:ext cx="4736756" cy="37305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D08979D-5C85-4DAB-965F-9D62B8291150}"/>
              </a:ext>
            </a:extLst>
          </p:cNvPr>
          <p:cNvSpPr/>
          <p:nvPr/>
        </p:nvSpPr>
        <p:spPr>
          <a:xfrm>
            <a:off x="20797051" y="24710068"/>
            <a:ext cx="3975206" cy="382085"/>
          </a:xfrm>
          <a:prstGeom prst="rect">
            <a:avLst/>
          </a:prstGeom>
        </p:spPr>
        <p:txBody>
          <a:bodyPr wrap="square" lIns="73591" tIns="36795" rIns="73591" bIns="36795">
            <a:spAutoFit/>
          </a:bodyPr>
          <a:lstStyle/>
          <a:p>
            <a:pPr algn="ctr"/>
            <a:r>
              <a:rPr lang="en-US" sz="2000" b="1" dirty="0"/>
              <a:t>Fig 5: Apple Watch HR Monitor</a:t>
            </a:r>
          </a:p>
        </p:txBody>
      </p:sp>
      <p:sp>
        <p:nvSpPr>
          <p:cNvPr id="36" name="Text Box 501">
            <a:extLst>
              <a:ext uri="{FF2B5EF4-FFF2-40B4-BE49-F238E27FC236}">
                <a16:creationId xmlns:a16="http://schemas.microsoft.com/office/drawing/2014/main" id="{BC122ACD-75F9-413C-89B1-4E8CA97D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9900" y="25215657"/>
            <a:ext cx="11441149" cy="322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591" tIns="36795" rIns="73591" bIns="36795"/>
          <a:lstStyle>
            <a:lvl1pPr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9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9943" indent="-459943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900" b="1" dirty="0"/>
              <a:t>Respiration Rate Results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To test and validate our data for the RR, we counted the number of breaths taken in a 20 second time period and multiplied the result by 3 to get a breaths per minute number. The average RR for an adult is 12 to 16 breaths per minute according to Hopkins Medicine.</a:t>
            </a:r>
          </a:p>
          <a:p>
            <a:pPr marL="965881" lvl="1" indent="-36795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Figure 1 shows the RR of the user to be 14. During the test, the user recorded 5 breaths </a:t>
            </a:r>
            <a:r>
              <a:rPr lang="en-US" sz="2300"/>
              <a:t>in the </a:t>
            </a:r>
            <a:r>
              <a:rPr lang="en-US" sz="2300" dirty="0"/>
              <a:t>20 second window, which comes to be 15 breaths per minute.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DBE0A-F365-4AA8-A636-23DE504086CD}"/>
              </a:ext>
            </a:extLst>
          </p:cNvPr>
          <p:cNvSpPr/>
          <p:nvPr/>
        </p:nvSpPr>
        <p:spPr bwMode="auto">
          <a:xfrm>
            <a:off x="22783800" y="1295400"/>
            <a:ext cx="1827946" cy="100872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C00000"/>
                </a:solidFill>
              </a:rPr>
              <a:t>115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886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Robust, Real-Time Tracking and Classification of Vehicles with Traffic Flow Analysis in Continuous Video Streams Brendan Morris, Mohan Trivedi {b1morris,mtrivedi}@ucsd.edu</dc:title>
  <dc:creator>Brendan Morris</dc:creator>
  <dc:description>Jacobs School Research Poster</dc:description>
  <cp:lastModifiedBy>Roman Melnik</cp:lastModifiedBy>
  <cp:revision>398</cp:revision>
  <dcterms:created xsi:type="dcterms:W3CDTF">2007-02-19T18:34:31Z</dcterms:created>
  <dcterms:modified xsi:type="dcterms:W3CDTF">2022-04-21T00:20:20Z</dcterms:modified>
</cp:coreProperties>
</file>