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9.xml" /><Relationship Id="rId3" Type="http://schemas.openxmlformats.org/officeDocument/2006/relationships/slide" Target="slide29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rchive.ics.uci.edu/ml" TargetMode="External" /><Relationship Id="rId3" Type="http://schemas.openxmlformats.org/officeDocument/2006/relationships/hyperlink" Target="https://doi.org/10.1109/TEVC.2014.2362729" TargetMode="External" /><Relationship Id="rId4" Type="http://schemas.openxmlformats.org/officeDocument/2006/relationships/hyperlink" Target="http://mitpress.mit.edu/books/genetic-programming" TargetMode="External" /><Relationship Id="rId5" Type="http://schemas.openxmlformats.org/officeDocument/2006/relationships/hyperlink" Target="https://doi.org/10.1023/A:1016379201230" TargetMode="External" /><Relationship Id="rId6" Type="http://schemas.openxmlformats.org/officeDocument/2006/relationships/hyperlink" Target="https://doi.org/10.48550/ARXIV.1709.05394" TargetMode="External" /><Relationship Id="rId7" Type="http://schemas.openxmlformats.org/officeDocument/2006/relationships/hyperlink" Target="https://doi.org/10.1145/2908812.2908898" TargetMode="External" /><Relationship Id="rId8" Type="http://schemas.openxmlformats.org/officeDocument/2006/relationships/hyperlink" Target="https://doi.org/10.1007/s10710-010-9113-2" TargetMode="External" /><Relationship Id="rId9" Type="http://schemas.openxmlformats.org/officeDocument/2006/relationships/hyperlink" Target="https://doi.org/10.1145/3205455.3205539" TargetMode="External" /><Relationship Id="rId10" Type="http://schemas.openxmlformats.org/officeDocument/2006/relationships/hyperlink" Target="https://doi.org/10.1145/1569901.1570051" TargetMode="External" /><Relationship Id="rId11" Type="http://schemas.openxmlformats.org/officeDocument/2006/relationships/hyperlink" Target="https://doi.org/10.1557/mrc.2019.85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9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9.xml" /><Relationship Id="rId3" Type="http://schemas.openxmlformats.org/officeDocument/2006/relationships/slide" Target="slide29.xml" /><Relationship Id="rId4" Type="http://schemas.openxmlformats.org/officeDocument/2006/relationships/slide" Target="slide29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9.xml" /><Relationship Id="rId3" Type="http://schemas.openxmlformats.org/officeDocument/2006/relationships/slide" Target="slide29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slide" Target="slide29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Analyzing the influence of Selection on Genetic Programming’s Generalization ability in Symbolic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comparison of epsilon-lexicase Selection and Tournament Selection</a:t>
            </a:r>
            <a:br/>
            <a:br/>
            <a:r>
              <a:rPr/>
              <a:t>Roman Hoehn, B.Sc. Wirtschaftspaedagogik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2022-06-29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Does the usage of </a:t>
                </a:r>
                <a14:m>
                  <m:oMath xmlns:m="http://schemas.openxmlformats.org/officeDocument/2006/math">
                    <m:r>
                      <m:t>ϵ</m:t>
                    </m:r>
                  </m:oMath>
                </a14:m>
                <a:r>
                  <a:rPr b="1"/>
                  <a:t>-lexicase parent selection influence the generalization behavior of genetic programming in symbolic regression if compared to tournament selection?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Test for differences in average fitness between both algorithms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Test for differences in average fitness between training and testing data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Results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differences in average fitness of the final solutions between tournament selection and </a:t>
                </a:r>
                <a14:m>
                  <m:oMath xmlns:m="http://schemas.openxmlformats.org/officeDocument/2006/math">
                    <m:r>
                      <m:t>ϵ</m:t>
                    </m:r>
                  </m:oMath>
                </a14:m>
                <a:r>
                  <a:rPr/>
                  <a:t>-lexicase selection are highly statistical significant (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0.01</m:t>
                    </m:r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Tournament selection-based GP achieves a higher fitness for both training and testing data</a:t>
                </a:r>
              </a:p>
              <a:p>
                <a:pPr lvl="0"/>
                <a:r>
                  <a:rPr/>
                  <a:t>Unexpected results based on the reviewed literature (La Cava, Spector and Danai, 2016), (La Cava </a:t>
                </a:r>
                <a:r>
                  <a:rPr i="1"/>
                  <a:t>et al.</a:t>
                </a:r>
                <a:r>
                  <a:rPr/>
                  <a:t>, 2017)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Distribution of Fitness</a:t>
            </a:r>
          </a:p>
        </p:txBody>
      </p:sp>
      <p:pic>
        <p:nvPicPr>
          <p:cNvPr descr="../plots/mean_error_boxplot_al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193800"/>
            <a:ext cx="5422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gap between training and testing error is not statistically significant for both selection algorithms</a:t>
            </a:r>
          </a:p>
          <a:p>
            <a:pPr lvl="0"/>
            <a:r>
              <a:rPr/>
              <a:t>Both algorithms achieve a slightly better performance for the training data</a:t>
            </a:r>
          </a:p>
          <a:p>
            <a:pPr lvl="0"/>
            <a:r>
              <a:rPr/>
              <a:t>Good generalization: No evidence of overfitting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Evolution of Fitness</a:t>
            </a:r>
          </a:p>
        </p:txBody>
      </p:sp>
      <p:pic>
        <p:nvPicPr>
          <p:cNvPr descr="../plots/mean_error_combin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193800"/>
            <a:ext cx="5422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Statistical Test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Program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 far: No proof of differences in generalization</a:t>
            </a:r>
          </a:p>
          <a:p>
            <a:pPr lvl="0"/>
            <a:r>
              <a:rPr/>
              <a:t>New approach: Program growth as a possible indicator for overfitting?</a:t>
            </a:r>
          </a:p>
          <a:p>
            <a:pPr lvl="0"/>
            <a:r>
              <a:rPr/>
              <a:t>Theory: Minimum description length principle (MDLP) </a:t>
            </a:r>
            <a:r>
              <a:rPr baseline="30000">
                <a:hlinkClick r:id="rId2" action="ppaction://hlinksldjump"/>
              </a:rPr>
              <a:t>8</a:t>
            </a:r>
          </a:p>
          <a:p>
            <a:pPr lvl="0"/>
            <a:r>
              <a:rPr/>
              <a:t>Downside: Growth/Bloat is no clear indicator of overfitting </a:t>
            </a:r>
            <a:r>
              <a:rPr baseline="30000">
                <a:hlinkClick r:id="rId3" action="ppaction://hlinksldjump"/>
              </a:rPr>
              <a:t>9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Evolution of Size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GP typical growth behavior for both operators</a:t>
            </a:r>
          </a:p>
          <a:p>
            <a:pPr lvl="0"/>
            <a:r>
              <a:rPr/>
              <a:t>Solutions grow at a similar rate in each generation</a:t>
            </a:r>
          </a:p>
          <a:p>
            <a:pPr lvl="0"/>
            <a:r>
              <a:rPr/>
              <a:t>No statistically significant differences in overall program size based on selection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Conclusions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Experiment did not yield evidence for differences in generalization behavior between tournament and </a:t>
                </a:r>
                <a14:m>
                  <m:oMath xmlns:m="http://schemas.openxmlformats.org/officeDocument/2006/math">
                    <m:r>
                      <m:t>ϵ</m:t>
                    </m:r>
                  </m:oMath>
                </a14:m>
                <a:r>
                  <a:rPr/>
                  <a:t>-lexicase selection</a:t>
                </a:r>
              </a:p>
              <a:p>
                <a:pPr lvl="0"/>
                <a:r>
                  <a:rPr/>
                  <a:t>The performance of tournament selection is significantly higher than that of </a:t>
                </a:r>
                <a14:m>
                  <m:oMath xmlns:m="http://schemas.openxmlformats.org/officeDocument/2006/math">
                    <m:r>
                      <m:t>ϵ</m:t>
                    </m:r>
                  </m:oMath>
                </a14:m>
                <a:r>
                  <a:rPr/>
                  <a:t>-lexicase selection for the selected symbolic regression problem</a:t>
                </a:r>
              </a:p>
              <a:p>
                <a:pPr lvl="0"/>
                <a:r>
                  <a:rPr/>
                  <a:t>No evidence for differences in growth behavior between both algorithms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Limitations and open Questions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Configuration of evolutionary parameters</a:t>
            </a:r>
          </a:p>
          <a:p>
            <a:pPr lvl="0" indent="-342900" marL="342900">
              <a:buAutoNum type="arabicPeriod"/>
            </a:pPr>
            <a:r>
              <a:rPr/>
              <a:t>Results are based on a single symbolic regression</a:t>
            </a:r>
          </a:p>
          <a:p>
            <a:pPr lvl="0" indent="-342900" marL="342900">
              <a:buAutoNum type="arabicPeriod"/>
            </a:pPr>
            <a:r>
              <a:rPr/>
              <a:t>Limited by computational resources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Appendix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Evolutionary Parameters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Primitive Set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Dua, D. and Graff, C. (2017) “UCI machine learning repository.” University of California, Irvine, School of Information; Computer Sciences. Available at: </a:t>
            </a:r>
            <a:r>
              <a:rPr>
                <a:hlinkClick r:id="rId2"/>
              </a:rPr>
              <a:t>http://archive.ics.uci.edu/ml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Fang, Y. and Li, J. (2010) “A review of tournament selection in genetic programming,” in Cai, Z. et al. (eds.) </a:t>
            </a:r>
            <a:r>
              <a:rPr i="1"/>
              <a:t>Advances in computation and intelligence</a:t>
            </a:r>
            <a:r>
              <a:rPr/>
              <a:t>. Berlin, Heidelberg: Springer Berlin Heidelberg, pp. 181–192.</a:t>
            </a:r>
          </a:p>
          <a:p>
            <a:pPr lvl="0" indent="0" marL="0">
              <a:buNone/>
            </a:pPr>
            <a:r>
              <a:rPr/>
              <a:t>Helmuth, T., Spector, L. and Matheson, J. (2015) “Solving uncompromising problems with lexicase selection,” </a:t>
            </a:r>
            <a:r>
              <a:rPr i="1"/>
              <a:t>IEEE Transactions on Evolutionary Computation</a:t>
            </a:r>
            <a:r>
              <a:rPr/>
              <a:t>, 19(5), pp. 630–643. doi:</a:t>
            </a:r>
            <a:r>
              <a:rPr>
                <a:hlinkClick r:id="rId3"/>
              </a:rPr>
              <a:t>10.1109/TEVC.2014.2362729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Koza, J.R. (1992) </a:t>
            </a:r>
            <a:r>
              <a:rPr i="1"/>
              <a:t>Genetic programming: On the programming of computers by means of natural selection</a:t>
            </a:r>
            <a:r>
              <a:rPr/>
              <a:t>. Cambridge, MA, USA: MIT Press. Available at: </a:t>
            </a:r>
            <a:r>
              <a:rPr>
                <a:hlinkClick r:id="rId4"/>
              </a:rPr>
              <a:t>http://mitpress.mit.edu/books/genetic-programming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Kushchu, I. (2002) “An evaluation of EvolutionaryGeneralisation in genetic programming,” </a:t>
            </a:r>
            <a:r>
              <a:rPr i="1"/>
              <a:t>Artificial Intelligence Review - AIR</a:t>
            </a:r>
            <a:r>
              <a:rPr/>
              <a:t>, 18, pp. 3–14. doi:</a:t>
            </a:r>
            <a:r>
              <a:rPr>
                <a:hlinkClick r:id="rId5"/>
              </a:rPr>
              <a:t>10.1023/A:1016379201230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La Cava, W. </a:t>
            </a:r>
            <a:r>
              <a:rPr i="1"/>
              <a:t>et al.</a:t>
            </a:r>
            <a:r>
              <a:rPr/>
              <a:t> (2017) “A probabilistic and multi-objective analysis of lexicase selection and epsilon-lexicase selection.” arXiv. doi:</a:t>
            </a:r>
            <a:r>
              <a:rPr>
                <a:hlinkClick r:id="rId6"/>
              </a:rPr>
              <a:t>10.48550/ARXIV.1709.05394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La Cava, W., Spector, L. and Danai, K. (2016) “Epsilon-lexicase selection for regression,” in </a:t>
            </a:r>
            <a:r>
              <a:rPr i="1"/>
              <a:t>Proceedings of the genetic and evolutionary computation conference 2016</a:t>
            </a:r>
            <a:r>
              <a:rPr/>
              <a:t>. New York, NY, USA: Association for Computing Machinery (GECCO ’16), pp. 741–748. doi:</a:t>
            </a:r>
            <a:r>
              <a:rPr>
                <a:hlinkClick r:id="rId7"/>
              </a:rPr>
              <a:t>10.1145/2908812.2908898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O’Neill, M. </a:t>
            </a:r>
            <a:r>
              <a:rPr i="1"/>
              <a:t>et al.</a:t>
            </a:r>
            <a:r>
              <a:rPr/>
              <a:t> (2010) “Open issues in genetic programming,” </a:t>
            </a:r>
            <a:r>
              <a:rPr i="1"/>
              <a:t>Genetic Programming and Evolvable Machines</a:t>
            </a:r>
            <a:r>
              <a:rPr/>
              <a:t>, 11, pp. 339–363. doi:</a:t>
            </a:r>
            <a:r>
              <a:rPr>
                <a:hlinkClick r:id="rId8"/>
              </a:rPr>
              <a:t>10.1007/s10710-010-9113-2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Orzechowski, P., Cava, W.L. and Moore, J.H. (2018) “Where are we now?” in </a:t>
            </a:r>
            <a:r>
              <a:rPr i="1"/>
              <a:t>Proceedings of the genetic and evolutionary computation conference</a:t>
            </a:r>
            <a:r>
              <a:rPr/>
              <a:t>. ACM. doi:</a:t>
            </a:r>
            <a:r>
              <a:rPr>
                <a:hlinkClick r:id="rId9"/>
              </a:rPr>
              <a:t>10.1145/3205455.3205539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Silva, S. and Vanneschi, L. (2009) “Operator equalisation, bloat and overfitting: A study on human oral bioavailability prediction,” in </a:t>
            </a:r>
            <a:r>
              <a:rPr i="1"/>
              <a:t>Proceedings of the 11th Annual Genetic and Evolutionary Computation Conference, GECCO-2009</a:t>
            </a:r>
            <a:r>
              <a:rPr/>
              <a:t>, pp. 1115–1122. doi:</a:t>
            </a:r>
            <a:r>
              <a:rPr>
                <a:hlinkClick r:id="rId10"/>
              </a:rPr>
              <a:t>10.1145/1569901.1570051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Wang, Y., Wagner, N. and Rondinelli, J.M. (2019) “Symbolic regression in materials science,” </a:t>
            </a:r>
            <a:r>
              <a:rPr i="1"/>
              <a:t>MRS Communications</a:t>
            </a:r>
            <a:r>
              <a:rPr/>
              <a:t>, 9(3), pp. 793–805. doi:</a:t>
            </a:r>
            <a:r>
              <a:rPr>
                <a:hlinkClick r:id="rId11"/>
              </a:rPr>
              <a:t>10.1557/mrc.2019.85</a:t>
            </a:r>
            <a:r>
              <a:rPr/>
              <a:t>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Koza (1992)</a:t>
            </a:r>
          </a:p>
          <a:p>
            <a:pPr lvl="0" indent="0" marL="0">
              <a:buNone/>
            </a:pPr>
            <a:r>
              <a:rPr sz="1800"/>
              <a:t>2. Fang and Li (2010), p.181</a:t>
            </a:r>
          </a:p>
          <a:p>
            <a:pPr lvl="0" indent="0" marL="0">
              <a:buNone/>
            </a:pPr>
            <a:r>
              <a:rPr sz="1800"/>
              <a:t>3. Helmuth, Spector and Matheson (2015), p.12</a:t>
            </a:r>
          </a:p>
          <a:p>
            <a:pPr lvl="0" indent="0" marL="0">
              <a:buNone/>
            </a:pPr>
            <a:r>
              <a:rPr sz="1800"/>
              <a:t>4. La Cava, Spector and Danai (2016), p.744-745</a:t>
            </a:r>
          </a:p>
          <a:p>
            <a:pPr lvl="0" indent="0" marL="0">
              <a:buNone/>
            </a:pPr>
            <a:r>
              <a:rPr sz="1800"/>
              <a:t>5. Orzechowski, Cava and Moore (2018)</a:t>
            </a:r>
          </a:p>
          <a:p>
            <a:pPr lvl="0" indent="0" marL="0">
              <a:buNone/>
            </a:pPr>
            <a:r>
              <a:rPr sz="1800"/>
              <a:t>6. O’Neill </a:t>
            </a:r>
            <a:r>
              <a:rPr sz="1800" i="1"/>
              <a:t>et al.</a:t>
            </a:r>
            <a:r>
              <a:rPr sz="1800"/>
              <a:t> (2010), Kushchu (2002)</a:t>
            </a:r>
          </a:p>
          <a:p>
            <a:pPr lvl="0" indent="0" marL="0">
              <a:buNone/>
            </a:pPr>
            <a:r>
              <a:rPr sz="1800"/>
              <a:t>7. Dua and Graff (2017)</a:t>
            </a:r>
          </a:p>
          <a:p>
            <a:pPr lvl="0" indent="0" marL="0">
              <a:buNone/>
            </a:pPr>
            <a:r>
              <a:rPr sz="1800"/>
              <a:t>8. Wang, Wagner and Rondinelli (2019), p. 268</a:t>
            </a:r>
          </a:p>
          <a:p>
            <a:pPr lvl="0" indent="0" marL="0">
              <a:buNone/>
            </a:pPr>
            <a:r>
              <a:rPr sz="1800"/>
              <a:t>9. Silva and Vanneschi (2009), p. 8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Does the usage of </a:t>
                </a:r>
                <a14:m>
                  <m:oMath xmlns:m="http://schemas.openxmlformats.org/officeDocument/2006/math">
                    <m:r>
                      <m:t>ϵ</m:t>
                    </m:r>
                  </m:oMath>
                </a14:m>
                <a:r>
                  <a:rPr/>
                  <a:t>-lexicase parent selection influence the generalization behavior of genetic programming in symbolic regression if compared to tournament selection?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Genetic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meta-heuristic that searches for computer programs that solve a given problem</a:t>
            </a:r>
            <a:r>
              <a:rPr baseline="30000">
                <a:hlinkClick r:id="rId2" action="ppaction://hlinksldjump"/>
              </a:rPr>
              <a:t>1</a:t>
            </a:r>
          </a:p>
          <a:p>
            <a:pPr lvl="0"/>
            <a:r>
              <a:rPr/>
              <a:t>Evolutionary Algorithm: Simulates the process of Darwinian evolution</a:t>
            </a:r>
          </a:p>
          <a:p>
            <a:pPr lvl="0"/>
            <a:r>
              <a:rPr/>
              <a:t>Unique Features:</a:t>
            </a:r>
          </a:p>
          <a:p>
            <a:pPr lvl="1"/>
            <a:r>
              <a:rPr/>
              <a:t>Evolve solutions of variable length and structure</a:t>
            </a:r>
          </a:p>
          <a:p>
            <a:pPr lvl="1"/>
            <a:r>
              <a:rPr/>
              <a:t>Solutions are typically represented by recursive tree structures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Parent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Tournament Selection</a:t>
                </a:r>
              </a:p>
              <a:p>
                <a:pPr lvl="0"/>
                <a:r>
                  <a:rPr/>
                  <a:t>Most commonly used selection operator in Genetic Programming (GP)</a:t>
                </a:r>
                <a:r>
                  <a:rPr baseline="30000">
                    <a:hlinkClick r:id="rId2" action="ppaction://hlinksldjump"/>
                  </a:rPr>
                  <a:t>2</a:t>
                </a:r>
              </a:p>
              <a:p>
                <a:pPr lvl="0"/>
                <a:r>
                  <a:rPr/>
                  <a:t>Intuition: High chance for “generalist” solutions to be selected since it is based on aggregated fitness scores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ϵ</m:t>
                    </m:r>
                  </m:oMath>
                </a14:m>
                <a:r>
                  <a:rPr b="1"/>
                  <a:t>-Lexicase Selection</a:t>
                </a:r>
              </a:p>
              <a:p>
                <a:pPr lvl="0"/>
                <a:r>
                  <a:rPr/>
                  <a:t>Objective: Create Selection method for uncompromising, continuous-valued symbolic regression problems </a:t>
                </a:r>
                <a:r>
                  <a:rPr baseline="30000">
                    <a:hlinkClick r:id="rId3" action="ppaction://hlinksldjump"/>
                  </a:rPr>
                  <a:t>3</a:t>
                </a:r>
              </a:p>
              <a:p>
                <a:pPr lvl="0"/>
                <a:r>
                  <a:rPr/>
                  <a:t>Performance increases have been demonstrated in many benchmarking problems </a:t>
                </a:r>
                <a:r>
                  <a:rPr baseline="30000">
                    <a:hlinkClick r:id="rId4" action="ppaction://hlinksldjump"/>
                  </a:rPr>
                  <a:t>4</a:t>
                </a:r>
              </a:p>
              <a:p>
                <a:pPr lvl="0"/>
                <a:r>
                  <a:rPr/>
                  <a:t>Intuition: Higher chance for “specialist” solutions to be selected since it is decided on a per case basis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Symbolic Regression</a:t>
            </a:r>
          </a:p>
          <a:p>
            <a:pPr lvl="0"/>
            <a:r>
              <a:rPr/>
              <a:t>Task: Find a mathematical model that fits a given set of datapoints</a:t>
            </a:r>
          </a:p>
          <a:p>
            <a:pPr lvl="0"/>
            <a:r>
              <a:rPr/>
              <a:t>One of the first applications of GP described by Koza (1992)</a:t>
            </a:r>
          </a:p>
          <a:p>
            <a:pPr lvl="0"/>
            <a:r>
              <a:rPr/>
              <a:t>High relevance: GP can outperform state-of-the-art machine learning algorithms, e.g. gradient boosting </a:t>
            </a:r>
            <a:r>
              <a:rPr baseline="30000">
                <a:hlinkClick r:id="rId2" action="ppaction://hlinksldjump"/>
              </a:rPr>
              <a:t>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Generalization</a:t>
            </a:r>
          </a:p>
          <a:p>
            <a:pPr lvl="0"/>
            <a:r>
              <a:rPr/>
              <a:t>Main objective in most supervised machine learning problems: Achieve good performance for unseen data</a:t>
            </a:r>
          </a:p>
          <a:p>
            <a:pPr lvl="0"/>
            <a:r>
              <a:rPr/>
              <a:t>Challenge: Avoid overfitting to training dataset</a:t>
            </a:r>
          </a:p>
          <a:p>
            <a:pPr lvl="0"/>
            <a:r>
              <a:rPr/>
              <a:t>Little attention has been paid to generalization in GP </a:t>
            </a:r>
            <a:r>
              <a:rPr baseline="30000">
                <a:hlinkClick r:id="rId3" action="ppaction://hlinksldjump"/>
              </a:rPr>
              <a:t>6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Experimental Study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Benchmark problem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UC Irvine Machine Learning Repository: Prediction of energy efficiency in buildings </a:t>
            </a:r>
            <a:r>
              <a:rPr baseline="30000">
                <a:hlinkClick r:id="rId2" action="ppaction://hlinksldjump"/>
              </a:rPr>
              <a:t>7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387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Relative Compactness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Surface Area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Wall Area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Roof Area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Overall Height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Orientation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Glazing Area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Glazing Area Distribution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Heating Load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Cooling Load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Overview - Energy Heating data set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Experiment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Single run</a:t>
                </a:r>
              </a:p>
              <a:p>
                <a:pPr lvl="0"/>
                <a:r>
                  <a:rPr/>
                  <a:t>Total dataset (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t>768</m:t>
                    </m:r>
                  </m:oMath>
                </a14:m>
                <a:r>
                  <a:rPr/>
                  <a:t>) is randomly split into a training/testing dataset (50/50)</a:t>
                </a:r>
              </a:p>
              <a:p>
                <a:pPr lvl="0"/>
                <a:r>
                  <a:rPr/>
                  <a:t>Fitness metric: Mean squared Error (MSE)</a:t>
                </a:r>
              </a:p>
              <a:p>
                <a:pPr lvl="0"/>
                <a:r>
                  <a:rPr/>
                  <a:t>Train two models using GP with the training dataset only, one using tournament selection and the other </a:t>
                </a:r>
                <a14:m>
                  <m:oMath xmlns:m="http://schemas.openxmlformats.org/officeDocument/2006/math">
                    <m:r>
                      <m:t>ϵ</m:t>
                    </m:r>
                  </m:oMath>
                </a14:m>
                <a:r>
                  <a:rPr/>
                  <a:t>-lexicase selection</a:t>
                </a:r>
              </a:p>
              <a:p>
                <a:pPr lvl="0"/>
                <a:r>
                  <a:rPr/>
                  <a:t>For each generation: Select elite model and compute its fitness for the testing dataset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Full experiment</a:t>
                </a:r>
              </a:p>
              <a:p>
                <a:pPr lvl="0"/>
                <a:r>
                  <a:rPr/>
                  <a:t>Stochastic algorithm: Repeat the basic experiment for 50 total runs</a:t>
                </a:r>
              </a:p>
              <a:p>
                <a:pPr lvl="0"/>
                <a:r>
                  <a:rPr/>
                  <a:t>Collect and aggregate results for training error, testing error and program length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influence of Selection on Genetic Programming’s Generalization ability in Symbolic Regression</dc:title>
  <dc:creator>Roman Hoehn, B.Sc. Wirtschaftspaedagogik</dc:creator>
  <cp:keywords/>
  <dcterms:created xsi:type="dcterms:W3CDTF">2022-06-27T13:23:34Z</dcterms:created>
  <dcterms:modified xsi:type="dcterms:W3CDTF">2022-06-27T13:23:34Z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../bib/bib/ref.bib</vt:lpwstr>
  </property>
  <property fmtid="{D5CDD505-2E9C-101B-9397-08002B2CF9AE}" pid="3" name="csl">
    <vt:lpwstr>../bib/csl/harvard1.csl</vt:lpwstr>
  </property>
  <property fmtid="{D5CDD505-2E9C-101B-9397-08002B2CF9AE}" pid="4" name="date">
    <vt:lpwstr>2022-06-29</vt:lpwstr>
  </property>
  <property fmtid="{D5CDD505-2E9C-101B-9397-08002B2CF9AE}" pid="5" name="includes">
    <vt:lpwstr/>
  </property>
  <property fmtid="{D5CDD505-2E9C-101B-9397-08002B2CF9AE}" pid="6" name="output">
    <vt:lpwstr/>
  </property>
  <property fmtid="{D5CDD505-2E9C-101B-9397-08002B2CF9AE}" pid="7" name="subtitle">
    <vt:lpwstr>A comparison of epsilon-lexicase Selection and Tournament Selection</vt:lpwstr>
  </property>
  <property fmtid="{D5CDD505-2E9C-101B-9397-08002B2CF9AE}" pid="8" name="toc">
    <vt:lpwstr>True</vt:lpwstr>
  </property>
</Properties>
</file>