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26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8" r:id="rId3"/>
    <p:sldId id="439" r:id="rId4"/>
    <p:sldId id="430" r:id="rId5"/>
    <p:sldId id="442" r:id="rId6"/>
    <p:sldId id="445" r:id="rId7"/>
    <p:sldId id="443" r:id="rId8"/>
    <p:sldId id="444" r:id="rId9"/>
    <p:sldId id="427" r:id="rId10"/>
    <p:sldId id="370" r:id="rId11"/>
    <p:sldId id="429" r:id="rId12"/>
    <p:sldId id="397" r:id="rId13"/>
    <p:sldId id="446" r:id="rId14"/>
  </p:sldIdLst>
  <p:sldSz cx="9144000" cy="5143500" type="screen16x9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FF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657" autoAdjust="0"/>
  </p:normalViewPr>
  <p:slideViewPr>
    <p:cSldViewPr showGuides="1">
      <p:cViewPr varScale="1">
        <p:scale>
          <a:sx n="115" d="100"/>
          <a:sy n="115" d="100"/>
        </p:scale>
        <p:origin x="466" y="67"/>
      </p:cViewPr>
      <p:guideLst>
        <p:guide orient="horz" pos="1332"/>
        <p:guide pos="2880"/>
      </p:guideLst>
    </p:cSldViewPr>
  </p:slideViewPr>
  <p:outlineViewPr>
    <p:cViewPr>
      <p:scale>
        <a:sx n="33" d="100"/>
        <a:sy n="33" d="100"/>
      </p:scale>
      <p:origin x="0" y="-227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01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79E1F7-E0D2-4653-A325-F75387ACED0A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152DC7-4135-4B06-8B7C-048EBCFE0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59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C2F55D-D3D2-445C-9EF5-0C8BB3031017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6913"/>
            <a:ext cx="6199187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414838"/>
            <a:ext cx="5507037" cy="418465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0A511B-84B2-4040-B3A5-D5E1B1732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A63807-91A1-41D1-9BE5-1DC76D4600D7}" type="slidenum">
              <a:t>5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36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3123386"/>
            <a:ext cx="7848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465"/>
            <a:ext cx="4754880" cy="2102644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276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30" y="1095718"/>
            <a:ext cx="1650140" cy="12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382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382000" cy="384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0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E3DCDBC0-22F7-4314-94FF-ECC272626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3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7150"/>
            <a:ext cx="82296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DISCUSSION PURPOSES ONLY ONLY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0" y="895350"/>
            <a:ext cx="1588" cy="39052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2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0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1797A-F301-4587-8203-A5A36E3C0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3EE6EC67-C458-4B64-8D47-BF05A4F998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5350"/>
            <a:ext cx="8229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4883150"/>
            <a:ext cx="2895600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263" y="4895850"/>
            <a:ext cx="41148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50" y="4895850"/>
            <a:ext cx="10668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2E3EBC13-7389-49A4-B011-383FF46534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cap="none" dirty="0" smtClean="0"/>
              <a:t>Romana </a:t>
            </a:r>
            <a:r>
              <a:rPr lang="en-US" altLang="en-US" cap="none" dirty="0" smtClean="0"/>
              <a:t>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085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Cloud Native SDN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October 2015</a:t>
            </a:r>
            <a:endParaRPr lang="en-US" altLang="en-US" dirty="0" smtClean="0">
              <a:solidFill>
                <a:srgbClr val="FFFFFF"/>
              </a:solidFill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L3 Tenancy Model</a:t>
            </a:r>
            <a:endParaRPr lang="en-US" dirty="0"/>
          </a:p>
        </p:txBody>
      </p:sp>
      <p:sp>
        <p:nvSpPr>
          <p:cNvPr id="11267" name="Content Placeholder 1"/>
          <p:cNvSpPr>
            <a:spLocks noGrp="1"/>
          </p:cNvSpPr>
          <p:nvPr>
            <p:ph sz="half" idx="1"/>
          </p:nvPr>
        </p:nvSpPr>
        <p:spPr>
          <a:xfrm>
            <a:off x="533399" y="895350"/>
            <a:ext cx="4502151" cy="3886200"/>
          </a:xfrm>
        </p:spPr>
        <p:txBody>
          <a:bodyPr/>
          <a:lstStyle/>
          <a:p>
            <a:r>
              <a:rPr lang="en-US" altLang="en-US" sz="1600" dirty="0" smtClean="0"/>
              <a:t>Tenant ID in IP address</a:t>
            </a:r>
          </a:p>
          <a:p>
            <a:pPr lvl="1"/>
            <a:r>
              <a:rPr lang="en-US" altLang="en-US" sz="1200" dirty="0" smtClean="0"/>
              <a:t>IPv6 Preferred Deployment</a:t>
            </a:r>
          </a:p>
          <a:p>
            <a:pPr lvl="1"/>
            <a:r>
              <a:rPr lang="en-US" altLang="en-US" sz="1200" dirty="0" smtClean="0"/>
              <a:t>IPv4 for Small/Typical Deployment Today</a:t>
            </a:r>
          </a:p>
          <a:p>
            <a:r>
              <a:rPr lang="en-US" altLang="en-US" sz="1600" dirty="0" smtClean="0"/>
              <a:t>Contains tenant ID of source and </a:t>
            </a:r>
            <a:br>
              <a:rPr lang="en-US" altLang="en-US" sz="1600" dirty="0" smtClean="0"/>
            </a:br>
            <a:r>
              <a:rPr lang="en-US" altLang="en-US" sz="1600" dirty="0" smtClean="0"/>
              <a:t>destination</a:t>
            </a:r>
          </a:p>
          <a:p>
            <a:pPr lvl="1"/>
            <a:r>
              <a:rPr lang="en-US" altLang="en-US" sz="1200" dirty="0" smtClean="0"/>
              <a:t>ACLs verified at both ends</a:t>
            </a:r>
          </a:p>
          <a:p>
            <a:pPr lvl="1"/>
            <a:r>
              <a:rPr lang="en-US" altLang="en-US" sz="1200" dirty="0" smtClean="0"/>
              <a:t>Easily enforced by host at source or destination</a:t>
            </a:r>
          </a:p>
          <a:p>
            <a:r>
              <a:rPr lang="en-US" altLang="en-US" sz="1600" dirty="0" smtClean="0"/>
              <a:t>Enables massive route aggregation</a:t>
            </a:r>
          </a:p>
          <a:p>
            <a:pPr lvl="1"/>
            <a:r>
              <a:rPr lang="en-US" altLang="en-US" sz="1200" dirty="0" smtClean="0"/>
              <a:t>Static routing in physical infrastructure</a:t>
            </a:r>
          </a:p>
          <a:p>
            <a:pPr lvl="1"/>
            <a:r>
              <a:rPr lang="en-US" altLang="en-US" sz="1200" dirty="0" smtClean="0"/>
              <a:t>Updating routes on host becomes familiar distributed app configuration management</a:t>
            </a:r>
          </a:p>
          <a:p>
            <a:r>
              <a:rPr lang="en-US" altLang="en-US" sz="1600" dirty="0" smtClean="0"/>
              <a:t>Requirements:</a:t>
            </a:r>
          </a:p>
          <a:p>
            <a:pPr lvl="1"/>
            <a:r>
              <a:rPr lang="en-US" altLang="en-US" sz="1200" dirty="0" smtClean="0"/>
              <a:t>Fully routed infrastructure</a:t>
            </a:r>
          </a:p>
          <a:p>
            <a:pPr lvl="1"/>
            <a:r>
              <a:rPr lang="en-US" altLang="en-US" sz="1200" dirty="0" smtClean="0"/>
              <a:t>Intelligent IP address management (IPAM) </a:t>
            </a:r>
          </a:p>
          <a:p>
            <a:pPr lvl="1"/>
            <a:r>
              <a:rPr lang="en-US" altLang="en-US" sz="1200" dirty="0" smtClean="0"/>
              <a:t>Route distribution</a:t>
            </a:r>
          </a:p>
          <a:p>
            <a:pPr lvl="1"/>
            <a:r>
              <a:rPr lang="en-US" altLang="en-US" sz="1200" dirty="0" smtClean="0"/>
              <a:t>Integration with CMS (i.e. OpenStack, Kubernetes, etc.)</a:t>
            </a:r>
          </a:p>
          <a:p>
            <a:endParaRPr lang="en-US" alt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12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Slide </a:t>
            </a:r>
            <a:fld id="{03A14DCF-E03A-4DCC-A878-D335D5DA5938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1268" name="TextBox 23"/>
          <p:cNvSpPr txBox="1">
            <a:spLocks noChangeArrowheads="1"/>
          </p:cNvSpPr>
          <p:nvPr/>
        </p:nvSpPr>
        <p:spPr bwMode="auto">
          <a:xfrm>
            <a:off x="5794375" y="569913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IPv6 Address</a:t>
            </a:r>
          </a:p>
        </p:txBody>
      </p:sp>
      <p:grpSp>
        <p:nvGrpSpPr>
          <p:cNvPr id="11269" name="Group 43"/>
          <p:cNvGrpSpPr>
            <a:grpSpLocks/>
          </p:cNvGrpSpPr>
          <p:nvPr/>
        </p:nvGrpSpPr>
        <p:grpSpPr bwMode="auto">
          <a:xfrm>
            <a:off x="4529138" y="960438"/>
            <a:ext cx="4318000" cy="217487"/>
            <a:chOff x="4557059" y="2438659"/>
            <a:chExt cx="4542891" cy="289496"/>
          </a:xfrm>
        </p:grpSpPr>
        <p:sp>
          <p:nvSpPr>
            <p:cNvPr id="22" name="Rectangle 21"/>
            <p:cNvSpPr/>
            <p:nvPr/>
          </p:nvSpPr>
          <p:spPr>
            <a:xfrm>
              <a:off x="4557059" y="2438659"/>
              <a:ext cx="2142841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Prefix: Net Space/Location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6581" y="2438659"/>
              <a:ext cx="2393369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IID: Host/Tenant ID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4529138" y="1185863"/>
            <a:ext cx="2043112" cy="5524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47138" y="1185863"/>
            <a:ext cx="0" cy="5461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72" name="Group 42"/>
          <p:cNvGrpSpPr>
            <a:grpSpLocks/>
          </p:cNvGrpSpPr>
          <p:nvPr/>
        </p:nvGrpSpPr>
        <p:grpSpPr bwMode="auto">
          <a:xfrm>
            <a:off x="4529138" y="1692275"/>
            <a:ext cx="4484687" cy="293688"/>
            <a:chOff x="4533897" y="3146527"/>
            <a:chExt cx="4741628" cy="389847"/>
          </a:xfrm>
        </p:grpSpPr>
        <p:sp>
          <p:nvSpPr>
            <p:cNvPr id="26" name="Rectangle 25"/>
            <p:cNvSpPr/>
            <p:nvPr/>
          </p:nvSpPr>
          <p:spPr>
            <a:xfrm>
              <a:off x="4533897" y="3207639"/>
              <a:ext cx="1930220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054217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33104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932405" y="3207639"/>
              <a:ext cx="2166883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64117" y="3207639"/>
              <a:ext cx="468288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1290" name="TextBox 38"/>
            <p:cNvSpPr txBox="1">
              <a:spLocks noChangeArrowheads="1"/>
            </p:cNvSpPr>
            <p:nvPr/>
          </p:nvSpPr>
          <p:spPr bwMode="auto">
            <a:xfrm>
              <a:off x="6382705" y="3167043"/>
              <a:ext cx="62228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FF-FE</a:t>
              </a:r>
            </a:p>
          </p:txBody>
        </p:sp>
        <p:sp>
          <p:nvSpPr>
            <p:cNvPr id="11291" name="TextBox 39"/>
            <p:cNvSpPr txBox="1">
              <a:spLocks noChangeArrowheads="1"/>
            </p:cNvSpPr>
            <p:nvPr/>
          </p:nvSpPr>
          <p:spPr bwMode="auto">
            <a:xfrm>
              <a:off x="5127420" y="3146527"/>
              <a:ext cx="1144525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Phys Host ID</a:t>
              </a:r>
            </a:p>
          </p:txBody>
        </p:sp>
        <p:sp>
          <p:nvSpPr>
            <p:cNvPr id="11292" name="TextBox 40"/>
            <p:cNvSpPr txBox="1">
              <a:spLocks noChangeArrowheads="1"/>
            </p:cNvSpPr>
            <p:nvPr/>
          </p:nvSpPr>
          <p:spPr bwMode="auto">
            <a:xfrm>
              <a:off x="7209738" y="3158143"/>
              <a:ext cx="2065787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Tenant, Segment, IID</a:t>
              </a:r>
            </a:p>
          </p:txBody>
        </p:sp>
      </p:grpSp>
      <p:sp>
        <p:nvSpPr>
          <p:cNvPr id="11273" name="TextBox 41"/>
          <p:cNvSpPr txBox="1">
            <a:spLocks noChangeArrowheads="1"/>
          </p:cNvSpPr>
          <p:nvPr/>
        </p:nvSpPr>
        <p:spPr bwMode="auto">
          <a:xfrm>
            <a:off x="7170738" y="1416050"/>
            <a:ext cx="1420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EUI-48 Expansion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88038" y="3486150"/>
            <a:ext cx="2274887" cy="2174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275" name="TextBox 23"/>
          <p:cNvSpPr txBox="1">
            <a:spLocks noChangeArrowheads="1"/>
          </p:cNvSpPr>
          <p:nvPr/>
        </p:nvSpPr>
        <p:spPr bwMode="auto">
          <a:xfrm>
            <a:off x="5584825" y="3867150"/>
            <a:ext cx="294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RFC 1918 IPv4 Addresses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10/8 Offers Ample Room</a:t>
            </a:r>
          </a:p>
        </p:txBody>
      </p:sp>
      <p:sp>
        <p:nvSpPr>
          <p:cNvPr id="11276" name="TextBox 38"/>
          <p:cNvSpPr txBox="1">
            <a:spLocks noChangeArrowheads="1"/>
          </p:cNvSpPr>
          <p:nvPr/>
        </p:nvSpPr>
        <p:spPr bwMode="auto">
          <a:xfrm>
            <a:off x="5922963" y="3455988"/>
            <a:ext cx="523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0010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4770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7026275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79248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0" name="TextBox 39"/>
          <p:cNvSpPr txBox="1">
            <a:spLocks noChangeArrowheads="1"/>
          </p:cNvSpPr>
          <p:nvPr/>
        </p:nvSpPr>
        <p:spPr bwMode="auto">
          <a:xfrm>
            <a:off x="7059613" y="3449638"/>
            <a:ext cx="798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Segment</a:t>
            </a:r>
          </a:p>
        </p:txBody>
      </p:sp>
      <p:sp>
        <p:nvSpPr>
          <p:cNvPr id="11281" name="TextBox 39"/>
          <p:cNvSpPr txBox="1">
            <a:spLocks noChangeArrowheads="1"/>
          </p:cNvSpPr>
          <p:nvPr/>
        </p:nvSpPr>
        <p:spPr bwMode="auto">
          <a:xfrm>
            <a:off x="6394450" y="3457575"/>
            <a:ext cx="698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Host ID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Routed VXLANs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895350"/>
            <a:ext cx="3572929" cy="3848100"/>
          </a:xfrm>
        </p:spPr>
        <p:txBody>
          <a:bodyPr/>
          <a:lstStyle/>
          <a:p>
            <a:r>
              <a:rPr lang="en-US" sz="2000" b="1" dirty="0" smtClean="0"/>
              <a:t>Neutron Network node routes traffic between segments</a:t>
            </a:r>
          </a:p>
          <a:p>
            <a:r>
              <a:rPr lang="en-US" sz="2000" b="1" dirty="0" smtClean="0"/>
              <a:t>Network node </a:t>
            </a:r>
            <a:br>
              <a:rPr lang="en-US" sz="2000" b="1" dirty="0" smtClean="0"/>
            </a:br>
            <a:r>
              <a:rPr lang="en-US" sz="2000" b="1" dirty="0" smtClean="0"/>
              <a:t>performs all </a:t>
            </a:r>
            <a:br>
              <a:rPr lang="en-US" sz="2000" b="1" dirty="0" smtClean="0"/>
            </a:br>
            <a:r>
              <a:rPr lang="en-US" sz="2000" b="1" dirty="0" smtClean="0"/>
              <a:t>L3 functions</a:t>
            </a:r>
          </a:p>
          <a:p>
            <a:r>
              <a:rPr lang="en-US" sz="2000" b="1" dirty="0" smtClean="0"/>
              <a:t>East/West traffic  encapsulated, but forwarded directly to destination host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4571999" y="861773"/>
            <a:ext cx="2765207" cy="3190565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207" h="3190565">
                <a:moveTo>
                  <a:pt x="564" y="0"/>
                </a:moveTo>
                <a:cubicBezTo>
                  <a:pt x="206688" y="12608"/>
                  <a:pt x="400112" y="59409"/>
                  <a:pt x="671563" y="72362"/>
                </a:cubicBezTo>
                <a:cubicBezTo>
                  <a:pt x="943014" y="85315"/>
                  <a:pt x="1285907" y="80080"/>
                  <a:pt x="1629271" y="77718"/>
                </a:cubicBezTo>
                <a:cubicBezTo>
                  <a:pt x="1972635" y="75357"/>
                  <a:pt x="2588083" y="-75076"/>
                  <a:pt x="2731747" y="58193"/>
                </a:cubicBezTo>
                <a:cubicBezTo>
                  <a:pt x="2875411" y="191462"/>
                  <a:pt x="2511179" y="644726"/>
                  <a:pt x="2491254" y="877332"/>
                </a:cubicBezTo>
                <a:cubicBezTo>
                  <a:pt x="2471329" y="1109938"/>
                  <a:pt x="2759789" y="1345687"/>
                  <a:pt x="2612196" y="1453830"/>
                </a:cubicBezTo>
                <a:cubicBezTo>
                  <a:pt x="2464603" y="1561973"/>
                  <a:pt x="1921462" y="1516324"/>
                  <a:pt x="1605698" y="1526192"/>
                </a:cubicBezTo>
                <a:cubicBezTo>
                  <a:pt x="1289934" y="1536060"/>
                  <a:pt x="968688" y="1508650"/>
                  <a:pt x="717612" y="1513036"/>
                </a:cubicBezTo>
                <a:cubicBezTo>
                  <a:pt x="466536" y="1517422"/>
                  <a:pt x="201206" y="1483433"/>
                  <a:pt x="99241" y="1552506"/>
                </a:cubicBezTo>
                <a:cubicBezTo>
                  <a:pt x="-2724" y="1621579"/>
                  <a:pt x="-63026" y="1911029"/>
                  <a:pt x="105820" y="1927475"/>
                </a:cubicBezTo>
                <a:cubicBezTo>
                  <a:pt x="274666" y="1943921"/>
                  <a:pt x="791070" y="1699424"/>
                  <a:pt x="1112316" y="1651183"/>
                </a:cubicBezTo>
                <a:cubicBezTo>
                  <a:pt x="1433562" y="1602942"/>
                  <a:pt x="1774544" y="1634737"/>
                  <a:pt x="2033295" y="1638026"/>
                </a:cubicBezTo>
                <a:cubicBezTo>
                  <a:pt x="2292046" y="1641315"/>
                  <a:pt x="2576015" y="1540446"/>
                  <a:pt x="2664824" y="1670918"/>
                </a:cubicBezTo>
                <a:cubicBezTo>
                  <a:pt x="2753633" y="1801390"/>
                  <a:pt x="2552990" y="2186227"/>
                  <a:pt x="2566147" y="2420857"/>
                </a:cubicBezTo>
                <a:cubicBezTo>
                  <a:pt x="2579304" y="2655487"/>
                  <a:pt x="2820512" y="2971252"/>
                  <a:pt x="2743764" y="3078699"/>
                </a:cubicBezTo>
                <a:cubicBezTo>
                  <a:pt x="2667016" y="3186146"/>
                  <a:pt x="2310685" y="3067735"/>
                  <a:pt x="2105658" y="3065542"/>
                </a:cubicBezTo>
                <a:cubicBezTo>
                  <a:pt x="1900631" y="3063349"/>
                  <a:pt x="1668193" y="3044710"/>
                  <a:pt x="1513600" y="3065542"/>
                </a:cubicBezTo>
                <a:cubicBezTo>
                  <a:pt x="1359007" y="3086374"/>
                  <a:pt x="1315151" y="3192725"/>
                  <a:pt x="1178101" y="3190532"/>
                </a:cubicBezTo>
                <a:cubicBezTo>
                  <a:pt x="1041051" y="3188339"/>
                  <a:pt x="887554" y="3085277"/>
                  <a:pt x="691298" y="3052385"/>
                </a:cubicBezTo>
                <a:cubicBezTo>
                  <a:pt x="495042" y="3019493"/>
                  <a:pt x="247803" y="3006336"/>
                  <a:pt x="564" y="2993180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08" y="164088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02" y="320905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114800" y="2571750"/>
            <a:ext cx="876054" cy="1143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43" idx="1"/>
          </p:cNvCxnSpPr>
          <p:nvPr/>
        </p:nvCxnSpPr>
        <p:spPr>
          <a:xfrm flipH="1">
            <a:off x="7225911" y="1604462"/>
            <a:ext cx="693429" cy="1588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Freeform 25"/>
          <p:cNvSpPr/>
          <p:nvPr/>
        </p:nvSpPr>
        <p:spPr>
          <a:xfrm>
            <a:off x="7335899" y="1728233"/>
            <a:ext cx="925692" cy="2181172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671563 w 2765207"/>
              <a:gd name="connsiteY0" fmla="*/ 69188 h 3187391"/>
              <a:gd name="connsiteX1" fmla="*/ 1629271 w 2765207"/>
              <a:gd name="connsiteY1" fmla="*/ 74544 h 3187391"/>
              <a:gd name="connsiteX2" fmla="*/ 2731747 w 2765207"/>
              <a:gd name="connsiteY2" fmla="*/ 55019 h 3187391"/>
              <a:gd name="connsiteX3" fmla="*/ 2491254 w 2765207"/>
              <a:gd name="connsiteY3" fmla="*/ 874158 h 3187391"/>
              <a:gd name="connsiteX4" fmla="*/ 2612196 w 2765207"/>
              <a:gd name="connsiteY4" fmla="*/ 1450656 h 3187391"/>
              <a:gd name="connsiteX5" fmla="*/ 1605698 w 2765207"/>
              <a:gd name="connsiteY5" fmla="*/ 1523018 h 3187391"/>
              <a:gd name="connsiteX6" fmla="*/ 717612 w 2765207"/>
              <a:gd name="connsiteY6" fmla="*/ 1509862 h 3187391"/>
              <a:gd name="connsiteX7" fmla="*/ 99241 w 2765207"/>
              <a:gd name="connsiteY7" fmla="*/ 1549332 h 3187391"/>
              <a:gd name="connsiteX8" fmla="*/ 105820 w 2765207"/>
              <a:gd name="connsiteY8" fmla="*/ 1924301 h 3187391"/>
              <a:gd name="connsiteX9" fmla="*/ 1112316 w 2765207"/>
              <a:gd name="connsiteY9" fmla="*/ 1648009 h 3187391"/>
              <a:gd name="connsiteX10" fmla="*/ 2033295 w 2765207"/>
              <a:gd name="connsiteY10" fmla="*/ 1634852 h 3187391"/>
              <a:gd name="connsiteX11" fmla="*/ 2664824 w 2765207"/>
              <a:gd name="connsiteY11" fmla="*/ 1667744 h 3187391"/>
              <a:gd name="connsiteX12" fmla="*/ 2566147 w 2765207"/>
              <a:gd name="connsiteY12" fmla="*/ 2417683 h 3187391"/>
              <a:gd name="connsiteX13" fmla="*/ 2743764 w 2765207"/>
              <a:gd name="connsiteY13" fmla="*/ 3075525 h 3187391"/>
              <a:gd name="connsiteX14" fmla="*/ 2105658 w 2765207"/>
              <a:gd name="connsiteY14" fmla="*/ 3062368 h 3187391"/>
              <a:gd name="connsiteX15" fmla="*/ 1513600 w 2765207"/>
              <a:gd name="connsiteY15" fmla="*/ 3062368 h 3187391"/>
              <a:gd name="connsiteX16" fmla="*/ 1178101 w 2765207"/>
              <a:gd name="connsiteY16" fmla="*/ 3187358 h 3187391"/>
              <a:gd name="connsiteX17" fmla="*/ 691298 w 2765207"/>
              <a:gd name="connsiteY17" fmla="*/ 3049211 h 3187391"/>
              <a:gd name="connsiteX18" fmla="*/ 564 w 2765207"/>
              <a:gd name="connsiteY18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1605698 w 2765207"/>
              <a:gd name="connsiteY4" fmla="*/ 1523018 h 3187391"/>
              <a:gd name="connsiteX5" fmla="*/ 717612 w 2765207"/>
              <a:gd name="connsiteY5" fmla="*/ 1509862 h 3187391"/>
              <a:gd name="connsiteX6" fmla="*/ 99241 w 2765207"/>
              <a:gd name="connsiteY6" fmla="*/ 1549332 h 3187391"/>
              <a:gd name="connsiteX7" fmla="*/ 105820 w 2765207"/>
              <a:gd name="connsiteY7" fmla="*/ 1924301 h 3187391"/>
              <a:gd name="connsiteX8" fmla="*/ 1112316 w 2765207"/>
              <a:gd name="connsiteY8" fmla="*/ 1648009 h 3187391"/>
              <a:gd name="connsiteX9" fmla="*/ 2033295 w 2765207"/>
              <a:gd name="connsiteY9" fmla="*/ 1634852 h 3187391"/>
              <a:gd name="connsiteX10" fmla="*/ 2664824 w 2765207"/>
              <a:gd name="connsiteY10" fmla="*/ 1667744 h 3187391"/>
              <a:gd name="connsiteX11" fmla="*/ 2566147 w 2765207"/>
              <a:gd name="connsiteY11" fmla="*/ 2417683 h 3187391"/>
              <a:gd name="connsiteX12" fmla="*/ 2743764 w 2765207"/>
              <a:gd name="connsiteY12" fmla="*/ 3075525 h 3187391"/>
              <a:gd name="connsiteX13" fmla="*/ 2105658 w 2765207"/>
              <a:gd name="connsiteY13" fmla="*/ 3062368 h 3187391"/>
              <a:gd name="connsiteX14" fmla="*/ 1513600 w 2765207"/>
              <a:gd name="connsiteY14" fmla="*/ 3062368 h 3187391"/>
              <a:gd name="connsiteX15" fmla="*/ 1178101 w 2765207"/>
              <a:gd name="connsiteY15" fmla="*/ 3187358 h 3187391"/>
              <a:gd name="connsiteX16" fmla="*/ 691298 w 2765207"/>
              <a:gd name="connsiteY16" fmla="*/ 3049211 h 3187391"/>
              <a:gd name="connsiteX17" fmla="*/ 564 w 2765207"/>
              <a:gd name="connsiteY17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717612 w 2765207"/>
              <a:gd name="connsiteY4" fmla="*/ 1509862 h 3187391"/>
              <a:gd name="connsiteX5" fmla="*/ 99241 w 2765207"/>
              <a:gd name="connsiteY5" fmla="*/ 1549332 h 3187391"/>
              <a:gd name="connsiteX6" fmla="*/ 105820 w 2765207"/>
              <a:gd name="connsiteY6" fmla="*/ 1924301 h 3187391"/>
              <a:gd name="connsiteX7" fmla="*/ 1112316 w 2765207"/>
              <a:gd name="connsiteY7" fmla="*/ 1648009 h 3187391"/>
              <a:gd name="connsiteX8" fmla="*/ 2033295 w 2765207"/>
              <a:gd name="connsiteY8" fmla="*/ 1634852 h 3187391"/>
              <a:gd name="connsiteX9" fmla="*/ 2664824 w 2765207"/>
              <a:gd name="connsiteY9" fmla="*/ 1667744 h 3187391"/>
              <a:gd name="connsiteX10" fmla="*/ 2566147 w 2765207"/>
              <a:gd name="connsiteY10" fmla="*/ 2417683 h 3187391"/>
              <a:gd name="connsiteX11" fmla="*/ 2743764 w 2765207"/>
              <a:gd name="connsiteY11" fmla="*/ 3075525 h 3187391"/>
              <a:gd name="connsiteX12" fmla="*/ 2105658 w 2765207"/>
              <a:gd name="connsiteY12" fmla="*/ 3062368 h 3187391"/>
              <a:gd name="connsiteX13" fmla="*/ 1513600 w 2765207"/>
              <a:gd name="connsiteY13" fmla="*/ 3062368 h 3187391"/>
              <a:gd name="connsiteX14" fmla="*/ 1178101 w 2765207"/>
              <a:gd name="connsiteY14" fmla="*/ 3187358 h 3187391"/>
              <a:gd name="connsiteX15" fmla="*/ 691298 w 2765207"/>
              <a:gd name="connsiteY15" fmla="*/ 3049211 h 3187391"/>
              <a:gd name="connsiteX16" fmla="*/ 564 w 2765207"/>
              <a:gd name="connsiteY16" fmla="*/ 2990006 h 3187391"/>
              <a:gd name="connsiteX0" fmla="*/ 1694407 w 2830343"/>
              <a:gd name="connsiteY0" fmla="*/ 74544 h 3187391"/>
              <a:gd name="connsiteX1" fmla="*/ 2796883 w 2830343"/>
              <a:gd name="connsiteY1" fmla="*/ 55019 h 3187391"/>
              <a:gd name="connsiteX2" fmla="*/ 2556390 w 2830343"/>
              <a:gd name="connsiteY2" fmla="*/ 874158 h 3187391"/>
              <a:gd name="connsiteX3" fmla="*/ 2677332 w 2830343"/>
              <a:gd name="connsiteY3" fmla="*/ 1450656 h 3187391"/>
              <a:gd name="connsiteX4" fmla="*/ 782748 w 2830343"/>
              <a:gd name="connsiteY4" fmla="*/ 1509862 h 3187391"/>
              <a:gd name="connsiteX5" fmla="*/ 164377 w 2830343"/>
              <a:gd name="connsiteY5" fmla="*/ 1549332 h 3187391"/>
              <a:gd name="connsiteX6" fmla="*/ 170956 w 2830343"/>
              <a:gd name="connsiteY6" fmla="*/ 1924301 h 3187391"/>
              <a:gd name="connsiteX7" fmla="*/ 2098431 w 2830343"/>
              <a:gd name="connsiteY7" fmla="*/ 1634852 h 3187391"/>
              <a:gd name="connsiteX8" fmla="*/ 2729960 w 2830343"/>
              <a:gd name="connsiteY8" fmla="*/ 1667744 h 3187391"/>
              <a:gd name="connsiteX9" fmla="*/ 2631283 w 2830343"/>
              <a:gd name="connsiteY9" fmla="*/ 2417683 h 3187391"/>
              <a:gd name="connsiteX10" fmla="*/ 2808900 w 2830343"/>
              <a:gd name="connsiteY10" fmla="*/ 3075525 h 3187391"/>
              <a:gd name="connsiteX11" fmla="*/ 2170794 w 2830343"/>
              <a:gd name="connsiteY11" fmla="*/ 3062368 h 3187391"/>
              <a:gd name="connsiteX12" fmla="*/ 1578736 w 2830343"/>
              <a:gd name="connsiteY12" fmla="*/ 3062368 h 3187391"/>
              <a:gd name="connsiteX13" fmla="*/ 1243237 w 2830343"/>
              <a:gd name="connsiteY13" fmla="*/ 3187358 h 3187391"/>
              <a:gd name="connsiteX14" fmla="*/ 756434 w 2830343"/>
              <a:gd name="connsiteY14" fmla="*/ 3049211 h 3187391"/>
              <a:gd name="connsiteX15" fmla="*/ 65700 w 2830343"/>
              <a:gd name="connsiteY15" fmla="*/ 2990006 h 3187391"/>
              <a:gd name="connsiteX0" fmla="*/ 1805745 w 2941681"/>
              <a:gd name="connsiteY0" fmla="*/ 74544 h 3187391"/>
              <a:gd name="connsiteX1" fmla="*/ 2908221 w 2941681"/>
              <a:gd name="connsiteY1" fmla="*/ 55019 h 3187391"/>
              <a:gd name="connsiteX2" fmla="*/ 2667728 w 2941681"/>
              <a:gd name="connsiteY2" fmla="*/ 874158 h 3187391"/>
              <a:gd name="connsiteX3" fmla="*/ 2788670 w 2941681"/>
              <a:gd name="connsiteY3" fmla="*/ 1450656 h 3187391"/>
              <a:gd name="connsiteX4" fmla="*/ 275715 w 2941681"/>
              <a:gd name="connsiteY4" fmla="*/ 1549332 h 3187391"/>
              <a:gd name="connsiteX5" fmla="*/ 282294 w 2941681"/>
              <a:gd name="connsiteY5" fmla="*/ 1924301 h 3187391"/>
              <a:gd name="connsiteX6" fmla="*/ 2209769 w 2941681"/>
              <a:gd name="connsiteY6" fmla="*/ 1634852 h 3187391"/>
              <a:gd name="connsiteX7" fmla="*/ 2841298 w 2941681"/>
              <a:gd name="connsiteY7" fmla="*/ 1667744 h 3187391"/>
              <a:gd name="connsiteX8" fmla="*/ 2742621 w 2941681"/>
              <a:gd name="connsiteY8" fmla="*/ 2417683 h 3187391"/>
              <a:gd name="connsiteX9" fmla="*/ 2920238 w 2941681"/>
              <a:gd name="connsiteY9" fmla="*/ 3075525 h 3187391"/>
              <a:gd name="connsiteX10" fmla="*/ 2282132 w 2941681"/>
              <a:gd name="connsiteY10" fmla="*/ 3062368 h 3187391"/>
              <a:gd name="connsiteX11" fmla="*/ 1690074 w 2941681"/>
              <a:gd name="connsiteY11" fmla="*/ 3062368 h 3187391"/>
              <a:gd name="connsiteX12" fmla="*/ 1354575 w 2941681"/>
              <a:gd name="connsiteY12" fmla="*/ 3187358 h 3187391"/>
              <a:gd name="connsiteX13" fmla="*/ 867772 w 2941681"/>
              <a:gd name="connsiteY13" fmla="*/ 3049211 h 3187391"/>
              <a:gd name="connsiteX14" fmla="*/ 177038 w 2941681"/>
              <a:gd name="connsiteY14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105256 w 2764643"/>
              <a:gd name="connsiteY4" fmla="*/ 1924301 h 3187391"/>
              <a:gd name="connsiteX5" fmla="*/ 2032731 w 2764643"/>
              <a:gd name="connsiteY5" fmla="*/ 1634852 h 3187391"/>
              <a:gd name="connsiteX6" fmla="*/ 2664260 w 2764643"/>
              <a:gd name="connsiteY6" fmla="*/ 1667744 h 3187391"/>
              <a:gd name="connsiteX7" fmla="*/ 2565583 w 2764643"/>
              <a:gd name="connsiteY7" fmla="*/ 2417683 h 3187391"/>
              <a:gd name="connsiteX8" fmla="*/ 2743200 w 2764643"/>
              <a:gd name="connsiteY8" fmla="*/ 3075525 h 3187391"/>
              <a:gd name="connsiteX9" fmla="*/ 2105094 w 2764643"/>
              <a:gd name="connsiteY9" fmla="*/ 3062368 h 3187391"/>
              <a:gd name="connsiteX10" fmla="*/ 1513036 w 2764643"/>
              <a:gd name="connsiteY10" fmla="*/ 3062368 h 3187391"/>
              <a:gd name="connsiteX11" fmla="*/ 1177537 w 2764643"/>
              <a:gd name="connsiteY11" fmla="*/ 3187358 h 3187391"/>
              <a:gd name="connsiteX12" fmla="*/ 690734 w 2764643"/>
              <a:gd name="connsiteY12" fmla="*/ 3049211 h 3187391"/>
              <a:gd name="connsiteX13" fmla="*/ 0 w 2764643"/>
              <a:gd name="connsiteY13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032731 w 2764643"/>
              <a:gd name="connsiteY4" fmla="*/ 1634852 h 3187391"/>
              <a:gd name="connsiteX5" fmla="*/ 2664260 w 2764643"/>
              <a:gd name="connsiteY5" fmla="*/ 1667744 h 3187391"/>
              <a:gd name="connsiteX6" fmla="*/ 2565583 w 2764643"/>
              <a:gd name="connsiteY6" fmla="*/ 2417683 h 3187391"/>
              <a:gd name="connsiteX7" fmla="*/ 2743200 w 2764643"/>
              <a:gd name="connsiteY7" fmla="*/ 3075525 h 3187391"/>
              <a:gd name="connsiteX8" fmla="*/ 2105094 w 2764643"/>
              <a:gd name="connsiteY8" fmla="*/ 3062368 h 3187391"/>
              <a:gd name="connsiteX9" fmla="*/ 1513036 w 2764643"/>
              <a:gd name="connsiteY9" fmla="*/ 3062368 h 3187391"/>
              <a:gd name="connsiteX10" fmla="*/ 1177537 w 2764643"/>
              <a:gd name="connsiteY10" fmla="*/ 3187358 h 3187391"/>
              <a:gd name="connsiteX11" fmla="*/ 690734 w 2764643"/>
              <a:gd name="connsiteY11" fmla="*/ 3049211 h 3187391"/>
              <a:gd name="connsiteX12" fmla="*/ 0 w 2764643"/>
              <a:gd name="connsiteY12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664260 w 2764643"/>
              <a:gd name="connsiteY4" fmla="*/ 1667744 h 3187391"/>
              <a:gd name="connsiteX5" fmla="*/ 2565583 w 2764643"/>
              <a:gd name="connsiteY5" fmla="*/ 2417683 h 3187391"/>
              <a:gd name="connsiteX6" fmla="*/ 2743200 w 2764643"/>
              <a:gd name="connsiteY6" fmla="*/ 3075525 h 3187391"/>
              <a:gd name="connsiteX7" fmla="*/ 2105094 w 2764643"/>
              <a:gd name="connsiteY7" fmla="*/ 3062368 h 3187391"/>
              <a:gd name="connsiteX8" fmla="*/ 1513036 w 2764643"/>
              <a:gd name="connsiteY8" fmla="*/ 3062368 h 3187391"/>
              <a:gd name="connsiteX9" fmla="*/ 1177537 w 2764643"/>
              <a:gd name="connsiteY9" fmla="*/ 3187358 h 3187391"/>
              <a:gd name="connsiteX10" fmla="*/ 690734 w 2764643"/>
              <a:gd name="connsiteY10" fmla="*/ 3049211 h 3187391"/>
              <a:gd name="connsiteX11" fmla="*/ 0 w 2764643"/>
              <a:gd name="connsiteY11" fmla="*/ 2990006 h 3187391"/>
              <a:gd name="connsiteX0" fmla="*/ 1628707 w 2764061"/>
              <a:gd name="connsiteY0" fmla="*/ 74544 h 3187391"/>
              <a:gd name="connsiteX1" fmla="*/ 2731183 w 2764061"/>
              <a:gd name="connsiteY1" fmla="*/ 55019 h 3187391"/>
              <a:gd name="connsiteX2" fmla="*/ 2490690 w 2764061"/>
              <a:gd name="connsiteY2" fmla="*/ 874158 h 3187391"/>
              <a:gd name="connsiteX3" fmla="*/ 2664260 w 2764061"/>
              <a:gd name="connsiteY3" fmla="*/ 1667744 h 3187391"/>
              <a:gd name="connsiteX4" fmla="*/ 2565583 w 2764061"/>
              <a:gd name="connsiteY4" fmla="*/ 2417683 h 3187391"/>
              <a:gd name="connsiteX5" fmla="*/ 2743200 w 2764061"/>
              <a:gd name="connsiteY5" fmla="*/ 3075525 h 3187391"/>
              <a:gd name="connsiteX6" fmla="*/ 2105094 w 2764061"/>
              <a:gd name="connsiteY6" fmla="*/ 3062368 h 3187391"/>
              <a:gd name="connsiteX7" fmla="*/ 1513036 w 2764061"/>
              <a:gd name="connsiteY7" fmla="*/ 3062368 h 3187391"/>
              <a:gd name="connsiteX8" fmla="*/ 1177537 w 2764061"/>
              <a:gd name="connsiteY8" fmla="*/ 3187358 h 3187391"/>
              <a:gd name="connsiteX9" fmla="*/ 690734 w 2764061"/>
              <a:gd name="connsiteY9" fmla="*/ 3049211 h 3187391"/>
              <a:gd name="connsiteX10" fmla="*/ 0 w 2764061"/>
              <a:gd name="connsiteY10" fmla="*/ 2990006 h 3187391"/>
              <a:gd name="connsiteX0" fmla="*/ 1628707 w 2764061"/>
              <a:gd name="connsiteY0" fmla="*/ 74544 h 3188233"/>
              <a:gd name="connsiteX1" fmla="*/ 2731183 w 2764061"/>
              <a:gd name="connsiteY1" fmla="*/ 55019 h 3188233"/>
              <a:gd name="connsiteX2" fmla="*/ 2490690 w 2764061"/>
              <a:gd name="connsiteY2" fmla="*/ 874158 h 3188233"/>
              <a:gd name="connsiteX3" fmla="*/ 2664260 w 2764061"/>
              <a:gd name="connsiteY3" fmla="*/ 1667744 h 3188233"/>
              <a:gd name="connsiteX4" fmla="*/ 2565583 w 2764061"/>
              <a:gd name="connsiteY4" fmla="*/ 2417683 h 3188233"/>
              <a:gd name="connsiteX5" fmla="*/ 2743200 w 2764061"/>
              <a:gd name="connsiteY5" fmla="*/ 3075525 h 3188233"/>
              <a:gd name="connsiteX6" fmla="*/ 2105094 w 2764061"/>
              <a:gd name="connsiteY6" fmla="*/ 3062368 h 3188233"/>
              <a:gd name="connsiteX7" fmla="*/ 1513036 w 2764061"/>
              <a:gd name="connsiteY7" fmla="*/ 3062368 h 3188233"/>
              <a:gd name="connsiteX8" fmla="*/ 1177537 w 2764061"/>
              <a:gd name="connsiteY8" fmla="*/ 3187358 h 3188233"/>
              <a:gd name="connsiteX9" fmla="*/ 0 w 2764061"/>
              <a:gd name="connsiteY9" fmla="*/ 2990006 h 3188233"/>
              <a:gd name="connsiteX0" fmla="*/ 1628707 w 2764061"/>
              <a:gd name="connsiteY0" fmla="*/ 74544 h 3120527"/>
              <a:gd name="connsiteX1" fmla="*/ 2731183 w 2764061"/>
              <a:gd name="connsiteY1" fmla="*/ 55019 h 3120527"/>
              <a:gd name="connsiteX2" fmla="*/ 2490690 w 2764061"/>
              <a:gd name="connsiteY2" fmla="*/ 874158 h 3120527"/>
              <a:gd name="connsiteX3" fmla="*/ 2664260 w 2764061"/>
              <a:gd name="connsiteY3" fmla="*/ 1667744 h 3120527"/>
              <a:gd name="connsiteX4" fmla="*/ 2565583 w 2764061"/>
              <a:gd name="connsiteY4" fmla="*/ 2417683 h 3120527"/>
              <a:gd name="connsiteX5" fmla="*/ 2743200 w 2764061"/>
              <a:gd name="connsiteY5" fmla="*/ 3075525 h 3120527"/>
              <a:gd name="connsiteX6" fmla="*/ 2105094 w 2764061"/>
              <a:gd name="connsiteY6" fmla="*/ 3062368 h 3120527"/>
              <a:gd name="connsiteX7" fmla="*/ 1513036 w 2764061"/>
              <a:gd name="connsiteY7" fmla="*/ 3062368 h 3120527"/>
              <a:gd name="connsiteX8" fmla="*/ 0 w 2764061"/>
              <a:gd name="connsiteY8" fmla="*/ 2990006 h 3120527"/>
              <a:gd name="connsiteX0" fmla="*/ 1628707 w 2764061"/>
              <a:gd name="connsiteY0" fmla="*/ 74544 h 3123043"/>
              <a:gd name="connsiteX1" fmla="*/ 2731183 w 2764061"/>
              <a:gd name="connsiteY1" fmla="*/ 55019 h 3123043"/>
              <a:gd name="connsiteX2" fmla="*/ 2490690 w 2764061"/>
              <a:gd name="connsiteY2" fmla="*/ 874158 h 3123043"/>
              <a:gd name="connsiteX3" fmla="*/ 2664260 w 2764061"/>
              <a:gd name="connsiteY3" fmla="*/ 1667744 h 3123043"/>
              <a:gd name="connsiteX4" fmla="*/ 2565583 w 2764061"/>
              <a:gd name="connsiteY4" fmla="*/ 2417683 h 3123043"/>
              <a:gd name="connsiteX5" fmla="*/ 2743200 w 2764061"/>
              <a:gd name="connsiteY5" fmla="*/ 3075525 h 3123043"/>
              <a:gd name="connsiteX6" fmla="*/ 2105094 w 2764061"/>
              <a:gd name="connsiteY6" fmla="*/ 3062368 h 3123043"/>
              <a:gd name="connsiteX7" fmla="*/ 0 w 2764061"/>
              <a:gd name="connsiteY7" fmla="*/ 2990006 h 3123043"/>
              <a:gd name="connsiteX0" fmla="*/ 1628707 w 2898072"/>
              <a:gd name="connsiteY0" fmla="*/ 74544 h 3105255"/>
              <a:gd name="connsiteX1" fmla="*/ 2731183 w 2898072"/>
              <a:gd name="connsiteY1" fmla="*/ 55019 h 3105255"/>
              <a:gd name="connsiteX2" fmla="*/ 2490690 w 2898072"/>
              <a:gd name="connsiteY2" fmla="*/ 874158 h 3105255"/>
              <a:gd name="connsiteX3" fmla="*/ 2664260 w 2898072"/>
              <a:gd name="connsiteY3" fmla="*/ 1667744 h 3105255"/>
              <a:gd name="connsiteX4" fmla="*/ 2565583 w 2898072"/>
              <a:gd name="connsiteY4" fmla="*/ 2417683 h 3105255"/>
              <a:gd name="connsiteX5" fmla="*/ 2743200 w 2898072"/>
              <a:gd name="connsiteY5" fmla="*/ 3075525 h 3105255"/>
              <a:gd name="connsiteX6" fmla="*/ 0 w 2898072"/>
              <a:gd name="connsiteY6" fmla="*/ 2990006 h 3105255"/>
              <a:gd name="connsiteX0" fmla="*/ 1628707 w 2795746"/>
              <a:gd name="connsiteY0" fmla="*/ 74544 h 2990006"/>
              <a:gd name="connsiteX1" fmla="*/ 2731183 w 2795746"/>
              <a:gd name="connsiteY1" fmla="*/ 55019 h 2990006"/>
              <a:gd name="connsiteX2" fmla="*/ 2490690 w 2795746"/>
              <a:gd name="connsiteY2" fmla="*/ 874158 h 2990006"/>
              <a:gd name="connsiteX3" fmla="*/ 2664260 w 2795746"/>
              <a:gd name="connsiteY3" fmla="*/ 1667744 h 2990006"/>
              <a:gd name="connsiteX4" fmla="*/ 2565583 w 2795746"/>
              <a:gd name="connsiteY4" fmla="*/ 2417683 h 2990006"/>
              <a:gd name="connsiteX5" fmla="*/ 0 w 2795746"/>
              <a:gd name="connsiteY5" fmla="*/ 2990006 h 2990006"/>
              <a:gd name="connsiteX0" fmla="*/ 173980 w 1309334"/>
              <a:gd name="connsiteY0" fmla="*/ 74544 h 3003860"/>
              <a:gd name="connsiteX1" fmla="*/ 1276456 w 1309334"/>
              <a:gd name="connsiteY1" fmla="*/ 55019 h 3003860"/>
              <a:gd name="connsiteX2" fmla="*/ 1035963 w 1309334"/>
              <a:gd name="connsiteY2" fmla="*/ 874158 h 3003860"/>
              <a:gd name="connsiteX3" fmla="*/ 1209533 w 1309334"/>
              <a:gd name="connsiteY3" fmla="*/ 1667744 h 3003860"/>
              <a:gd name="connsiteX4" fmla="*/ 1110856 w 1309334"/>
              <a:gd name="connsiteY4" fmla="*/ 2417683 h 3003860"/>
              <a:gd name="connsiteX5" fmla="*/ 0 w 1309334"/>
              <a:gd name="connsiteY5" fmla="*/ 3003860 h 3003860"/>
              <a:gd name="connsiteX0" fmla="*/ 173980 w 1240501"/>
              <a:gd name="connsiteY0" fmla="*/ 0 h 2929316"/>
              <a:gd name="connsiteX1" fmla="*/ 1035963 w 1240501"/>
              <a:gd name="connsiteY1" fmla="*/ 799614 h 2929316"/>
              <a:gd name="connsiteX2" fmla="*/ 1209533 w 1240501"/>
              <a:gd name="connsiteY2" fmla="*/ 1593200 h 2929316"/>
              <a:gd name="connsiteX3" fmla="*/ 1110856 w 1240501"/>
              <a:gd name="connsiteY3" fmla="*/ 2343139 h 2929316"/>
              <a:gd name="connsiteX4" fmla="*/ 0 w 1240501"/>
              <a:gd name="connsiteY4" fmla="*/ 2929316 h 2929316"/>
              <a:gd name="connsiteX0" fmla="*/ 0 w 1516794"/>
              <a:gd name="connsiteY0" fmla="*/ 123014 h 2151785"/>
              <a:gd name="connsiteX1" fmla="*/ 1312256 w 1516794"/>
              <a:gd name="connsiteY1" fmla="*/ 22083 h 2151785"/>
              <a:gd name="connsiteX2" fmla="*/ 1485826 w 1516794"/>
              <a:gd name="connsiteY2" fmla="*/ 815669 h 2151785"/>
              <a:gd name="connsiteX3" fmla="*/ 1387149 w 1516794"/>
              <a:gd name="connsiteY3" fmla="*/ 1565608 h 2151785"/>
              <a:gd name="connsiteX4" fmla="*/ 276293 w 1516794"/>
              <a:gd name="connsiteY4" fmla="*/ 2151785 h 2151785"/>
              <a:gd name="connsiteX0" fmla="*/ 0 w 1516794"/>
              <a:gd name="connsiteY0" fmla="*/ 0 h 2028771"/>
              <a:gd name="connsiteX1" fmla="*/ 1485826 w 1516794"/>
              <a:gd name="connsiteY1" fmla="*/ 692655 h 2028771"/>
              <a:gd name="connsiteX2" fmla="*/ 1387149 w 1516794"/>
              <a:gd name="connsiteY2" fmla="*/ 1442594 h 2028771"/>
              <a:gd name="connsiteX3" fmla="*/ 276293 w 1516794"/>
              <a:gd name="connsiteY3" fmla="*/ 2028771 h 2028771"/>
              <a:gd name="connsiteX0" fmla="*/ 0 w 1470478"/>
              <a:gd name="connsiteY0" fmla="*/ 0 h 2028771"/>
              <a:gd name="connsiteX1" fmla="*/ 1381917 w 1470478"/>
              <a:gd name="connsiteY1" fmla="*/ 360146 h 2028771"/>
              <a:gd name="connsiteX2" fmla="*/ 1387149 w 1470478"/>
              <a:gd name="connsiteY2" fmla="*/ 1442594 h 2028771"/>
              <a:gd name="connsiteX3" fmla="*/ 276293 w 1470478"/>
              <a:gd name="connsiteY3" fmla="*/ 2028771 h 2028771"/>
              <a:gd name="connsiteX0" fmla="*/ 0 w 1485356"/>
              <a:gd name="connsiteY0" fmla="*/ 0 h 1493145"/>
              <a:gd name="connsiteX1" fmla="*/ 1381917 w 1485356"/>
              <a:gd name="connsiteY1" fmla="*/ 360146 h 1493145"/>
              <a:gd name="connsiteX2" fmla="*/ 1387149 w 1485356"/>
              <a:gd name="connsiteY2" fmla="*/ 1442594 h 1493145"/>
              <a:gd name="connsiteX3" fmla="*/ 75403 w 1485356"/>
              <a:gd name="connsiteY3" fmla="*/ 1398390 h 1493145"/>
              <a:gd name="connsiteX0" fmla="*/ 0 w 1382029"/>
              <a:gd name="connsiteY0" fmla="*/ 0 h 1398390"/>
              <a:gd name="connsiteX1" fmla="*/ 1381917 w 1382029"/>
              <a:gd name="connsiteY1" fmla="*/ 360146 h 1398390"/>
              <a:gd name="connsiteX2" fmla="*/ 75403 w 1382029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028794"/>
              <a:gd name="connsiteY0" fmla="*/ 0 h 1398390"/>
              <a:gd name="connsiteX1" fmla="*/ 1028626 w 1028794"/>
              <a:gd name="connsiteY1" fmla="*/ 540255 h 1398390"/>
              <a:gd name="connsiteX2" fmla="*/ 75403 w 1028794"/>
              <a:gd name="connsiteY2" fmla="*/ 1398390 h 1398390"/>
              <a:gd name="connsiteX0" fmla="*/ 0 w 1028641"/>
              <a:gd name="connsiteY0" fmla="*/ 0 h 1398390"/>
              <a:gd name="connsiteX1" fmla="*/ 1028626 w 1028641"/>
              <a:gd name="connsiteY1" fmla="*/ 540255 h 1398390"/>
              <a:gd name="connsiteX2" fmla="*/ 75403 w 1028641"/>
              <a:gd name="connsiteY2" fmla="*/ 1398390 h 1398390"/>
              <a:gd name="connsiteX0" fmla="*/ 0 w 1028891"/>
              <a:gd name="connsiteY0" fmla="*/ 0 h 1398390"/>
              <a:gd name="connsiteX1" fmla="*/ 1028626 w 1028891"/>
              <a:gd name="connsiteY1" fmla="*/ 540255 h 1398390"/>
              <a:gd name="connsiteX2" fmla="*/ 75403 w 1028891"/>
              <a:gd name="connsiteY2" fmla="*/ 1398390 h 1398390"/>
              <a:gd name="connsiteX0" fmla="*/ 0 w 1030449"/>
              <a:gd name="connsiteY0" fmla="*/ 0 h 1398390"/>
              <a:gd name="connsiteX1" fmla="*/ 1028626 w 1030449"/>
              <a:gd name="connsiteY1" fmla="*/ 540255 h 1398390"/>
              <a:gd name="connsiteX2" fmla="*/ 75403 w 1030449"/>
              <a:gd name="connsiteY2" fmla="*/ 1398390 h 1398390"/>
              <a:gd name="connsiteX0" fmla="*/ 208615 w 955047"/>
              <a:gd name="connsiteY0" fmla="*/ 0 h 1585426"/>
              <a:gd name="connsiteX1" fmla="*/ 953223 w 955047"/>
              <a:gd name="connsiteY1" fmla="*/ 727291 h 1585426"/>
              <a:gd name="connsiteX2" fmla="*/ 0 w 955047"/>
              <a:gd name="connsiteY2" fmla="*/ 1585426 h 1585426"/>
              <a:gd name="connsiteX0" fmla="*/ 0 w 744661"/>
              <a:gd name="connsiteY0" fmla="*/ 0 h 1550790"/>
              <a:gd name="connsiteX1" fmla="*/ 744608 w 744661"/>
              <a:gd name="connsiteY1" fmla="*/ 727291 h 1550790"/>
              <a:gd name="connsiteX2" fmla="*/ 33840 w 744661"/>
              <a:gd name="connsiteY2" fmla="*/ 1550790 h 1550790"/>
              <a:gd name="connsiteX0" fmla="*/ 0 w 924754"/>
              <a:gd name="connsiteY0" fmla="*/ 0 h 1550790"/>
              <a:gd name="connsiteX1" fmla="*/ 924717 w 924754"/>
              <a:gd name="connsiteY1" fmla="*/ 727291 h 1550790"/>
              <a:gd name="connsiteX2" fmla="*/ 33840 w 924754"/>
              <a:gd name="connsiteY2" fmla="*/ 1550790 h 1550790"/>
              <a:gd name="connsiteX0" fmla="*/ 0 w 924782"/>
              <a:gd name="connsiteY0" fmla="*/ 0 h 1550790"/>
              <a:gd name="connsiteX1" fmla="*/ 924717 w 924782"/>
              <a:gd name="connsiteY1" fmla="*/ 727291 h 1550790"/>
              <a:gd name="connsiteX2" fmla="*/ 33840 w 924782"/>
              <a:gd name="connsiteY2" fmla="*/ 1550790 h 1550790"/>
              <a:gd name="connsiteX0" fmla="*/ 0 w 924763"/>
              <a:gd name="connsiteY0" fmla="*/ 0 h 1550790"/>
              <a:gd name="connsiteX1" fmla="*/ 924717 w 924763"/>
              <a:gd name="connsiteY1" fmla="*/ 727291 h 1550790"/>
              <a:gd name="connsiteX2" fmla="*/ 33840 w 924763"/>
              <a:gd name="connsiteY2" fmla="*/ 1550790 h 1550790"/>
              <a:gd name="connsiteX0" fmla="*/ 42360 w 967136"/>
              <a:gd name="connsiteY0" fmla="*/ 0 h 2181172"/>
              <a:gd name="connsiteX1" fmla="*/ 967077 w 967136"/>
              <a:gd name="connsiteY1" fmla="*/ 727291 h 2181172"/>
              <a:gd name="connsiteX2" fmla="*/ 0 w 967136"/>
              <a:gd name="connsiteY2" fmla="*/ 2181172 h 2181172"/>
              <a:gd name="connsiteX0" fmla="*/ 42360 w 925576"/>
              <a:gd name="connsiteY0" fmla="*/ 0 h 2181172"/>
              <a:gd name="connsiteX1" fmla="*/ 925513 w 925576"/>
              <a:gd name="connsiteY1" fmla="*/ 1101363 h 2181172"/>
              <a:gd name="connsiteX2" fmla="*/ 0 w 925576"/>
              <a:gd name="connsiteY2" fmla="*/ 2181172 h 2181172"/>
              <a:gd name="connsiteX0" fmla="*/ 42360 w 925550"/>
              <a:gd name="connsiteY0" fmla="*/ 0 h 2181172"/>
              <a:gd name="connsiteX1" fmla="*/ 925513 w 925550"/>
              <a:gd name="connsiteY1" fmla="*/ 1101363 h 2181172"/>
              <a:gd name="connsiteX2" fmla="*/ 0 w 925550"/>
              <a:gd name="connsiteY2" fmla="*/ 2181172 h 2181172"/>
              <a:gd name="connsiteX0" fmla="*/ 42360 w 925692"/>
              <a:gd name="connsiteY0" fmla="*/ 0 h 2181172"/>
              <a:gd name="connsiteX1" fmla="*/ 925513 w 925692"/>
              <a:gd name="connsiteY1" fmla="*/ 1101363 h 2181172"/>
              <a:gd name="connsiteX2" fmla="*/ 0 w 925692"/>
              <a:gd name="connsiteY2" fmla="*/ 2181172 h 2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692" h="2181172">
                <a:moveTo>
                  <a:pt x="42360" y="0"/>
                </a:moveTo>
                <a:cubicBezTo>
                  <a:pt x="351907" y="144303"/>
                  <a:pt x="907631" y="239147"/>
                  <a:pt x="925513" y="1101363"/>
                </a:cubicBezTo>
                <a:cubicBezTo>
                  <a:pt x="938225" y="1714297"/>
                  <a:pt x="272190" y="1964871"/>
                  <a:pt x="0" y="218117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636" y="163346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8854" y="26497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96451" y="42990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87526" y="3070554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21093" y="452759"/>
            <a:ext cx="416078" cy="3498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7" idx="1"/>
          </p:cNvCxnSpPr>
          <p:nvPr/>
        </p:nvCxnSpPr>
        <p:spPr>
          <a:xfrm flipH="1">
            <a:off x="5421094" y="1771965"/>
            <a:ext cx="259542" cy="4191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462261" y="2789895"/>
            <a:ext cx="228656" cy="2788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07000" y="4223737"/>
            <a:ext cx="385962" cy="1859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3005792" y="2165002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Per Instance </a:t>
            </a:r>
          </a:p>
          <a:p>
            <a:pPr algn="ctr"/>
            <a:r>
              <a:rPr lang="en-US" sz="1200" b="1" dirty="0" smtClean="0"/>
              <a:t>Security</a:t>
            </a:r>
            <a:endParaRPr lang="en-US" sz="1200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4147451" y="1076919"/>
            <a:ext cx="754276" cy="13189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919340" y="1373629"/>
            <a:ext cx="119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 Top of Rack</a:t>
            </a:r>
          </a:p>
          <a:p>
            <a:pPr algn="ctr"/>
            <a:r>
              <a:rPr lang="en-US" sz="1200" b="1" dirty="0" smtClean="0"/>
              <a:t>Round Trips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7397864" y="1604462"/>
            <a:ext cx="521476" cy="455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7811440" y="3604320"/>
            <a:ext cx="119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In-Segment East/West </a:t>
            </a:r>
          </a:p>
          <a:p>
            <a:pPr algn="ctr"/>
            <a:r>
              <a:rPr lang="en-US" sz="1200" b="1" dirty="0" smtClean="0"/>
              <a:t>Traffic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391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355093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55093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pic>
        <p:nvPicPr>
          <p:cNvPr id="35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408274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04019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4019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17001" y="1804988"/>
            <a:ext cx="794445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Kubernetes Pods Inside Instance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8" name="Freeform 7"/>
          <p:cNvSpPr/>
          <p:nvPr/>
        </p:nvSpPr>
        <p:spPr>
          <a:xfrm>
            <a:off x="5795461" y="1838695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043447" y="1747433"/>
            <a:ext cx="982829" cy="1934029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57200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ine Callout 2 17"/>
          <p:cNvSpPr/>
          <p:nvPr/>
        </p:nvSpPr>
        <p:spPr>
          <a:xfrm flipH="1">
            <a:off x="1523999" y="1200689"/>
            <a:ext cx="838200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007"/>
              <a:gd name="adj6" fmla="val -231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</a:t>
            </a:r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863155" y="1944032"/>
            <a:ext cx="982202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?)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0221" y="248510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0221" y="384625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2939355" y="4272082"/>
            <a:ext cx="718245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542"/>
              <a:gd name="adj6" fmla="val -735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4301" y="237845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7978" y="375902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800764" y="1115430"/>
            <a:ext cx="1906235" cy="3237126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6235" h="3237126">
                <a:moveTo>
                  <a:pt x="0" y="658710"/>
                </a:moveTo>
                <a:cubicBezTo>
                  <a:pt x="293145" y="681163"/>
                  <a:pt x="650313" y="833376"/>
                  <a:pt x="879436" y="726069"/>
                </a:cubicBezTo>
                <a:cubicBezTo>
                  <a:pt x="1108559" y="618762"/>
                  <a:pt x="1020452" y="-112631"/>
                  <a:pt x="1374736" y="14869"/>
                </a:cubicBezTo>
                <a:cubicBezTo>
                  <a:pt x="1729020" y="142369"/>
                  <a:pt x="1801812" y="1117477"/>
                  <a:pt x="1824037" y="1491069"/>
                </a:cubicBezTo>
                <a:cubicBezTo>
                  <a:pt x="1870604" y="1701677"/>
                  <a:pt x="2074036" y="3180844"/>
                  <a:pt x="1590636" y="3234319"/>
                </a:cubicBezTo>
                <a:cubicBezTo>
                  <a:pt x="1107236" y="3287794"/>
                  <a:pt x="1262457" y="2559920"/>
                  <a:pt x="847686" y="2542169"/>
                </a:cubicBezTo>
                <a:cubicBezTo>
                  <a:pt x="496242" y="2527128"/>
                  <a:pt x="278228" y="2601501"/>
                  <a:pt x="62737" y="2654007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1886773" y="1181261"/>
            <a:ext cx="1874622" cy="3222811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46406 h 3224822"/>
              <a:gd name="connsiteX1" fmla="*/ 879436 w 1906235"/>
              <a:gd name="connsiteY1" fmla="*/ 713765 h 3224822"/>
              <a:gd name="connsiteX2" fmla="*/ 1374736 w 1906235"/>
              <a:gd name="connsiteY2" fmla="*/ 2565 h 3224822"/>
              <a:gd name="connsiteX3" fmla="*/ 1770828 w 1906235"/>
              <a:gd name="connsiteY3" fmla="*/ 1004343 h 3224822"/>
              <a:gd name="connsiteX4" fmla="*/ 1824037 w 1906235"/>
              <a:gd name="connsiteY4" fmla="*/ 1478765 h 3224822"/>
              <a:gd name="connsiteX5" fmla="*/ 1590636 w 1906235"/>
              <a:gd name="connsiteY5" fmla="*/ 3222015 h 3224822"/>
              <a:gd name="connsiteX6" fmla="*/ 847686 w 1906235"/>
              <a:gd name="connsiteY6" fmla="*/ 2529865 h 3224822"/>
              <a:gd name="connsiteX7" fmla="*/ 62737 w 1906235"/>
              <a:gd name="connsiteY7" fmla="*/ 2641703 h 3224822"/>
              <a:gd name="connsiteX0" fmla="*/ 0 w 1907346"/>
              <a:gd name="connsiteY0" fmla="*/ 646406 h 3224199"/>
              <a:gd name="connsiteX1" fmla="*/ 879436 w 1907346"/>
              <a:gd name="connsiteY1" fmla="*/ 713765 h 3224199"/>
              <a:gd name="connsiteX2" fmla="*/ 1374736 w 1907346"/>
              <a:gd name="connsiteY2" fmla="*/ 2565 h 3224199"/>
              <a:gd name="connsiteX3" fmla="*/ 1770828 w 1907346"/>
              <a:gd name="connsiteY3" fmla="*/ 1004343 h 3224199"/>
              <a:gd name="connsiteX4" fmla="*/ 1824037 w 1907346"/>
              <a:gd name="connsiteY4" fmla="*/ 1478765 h 3224199"/>
              <a:gd name="connsiteX5" fmla="*/ 1897828 w 1907346"/>
              <a:gd name="connsiteY5" fmla="*/ 2248943 h 3224199"/>
              <a:gd name="connsiteX6" fmla="*/ 1590636 w 1907346"/>
              <a:gd name="connsiteY6" fmla="*/ 3222015 h 3224199"/>
              <a:gd name="connsiteX7" fmla="*/ 847686 w 1907346"/>
              <a:gd name="connsiteY7" fmla="*/ 2529865 h 3224199"/>
              <a:gd name="connsiteX8" fmla="*/ 62737 w 1907346"/>
              <a:gd name="connsiteY8" fmla="*/ 2641703 h 3224199"/>
              <a:gd name="connsiteX0" fmla="*/ 0 w 1899374"/>
              <a:gd name="connsiteY0" fmla="*/ 646406 h 3224199"/>
              <a:gd name="connsiteX1" fmla="*/ 879436 w 1899374"/>
              <a:gd name="connsiteY1" fmla="*/ 713765 h 3224199"/>
              <a:gd name="connsiteX2" fmla="*/ 1374736 w 1899374"/>
              <a:gd name="connsiteY2" fmla="*/ 2565 h 3224199"/>
              <a:gd name="connsiteX3" fmla="*/ 1770828 w 1899374"/>
              <a:gd name="connsiteY3" fmla="*/ 1004343 h 3224199"/>
              <a:gd name="connsiteX4" fmla="*/ 1208087 w 1899374"/>
              <a:gd name="connsiteY4" fmla="*/ 1453365 h 3224199"/>
              <a:gd name="connsiteX5" fmla="*/ 1897828 w 1899374"/>
              <a:gd name="connsiteY5" fmla="*/ 2248943 h 3224199"/>
              <a:gd name="connsiteX6" fmla="*/ 1590636 w 1899374"/>
              <a:gd name="connsiteY6" fmla="*/ 3222015 h 3224199"/>
              <a:gd name="connsiteX7" fmla="*/ 847686 w 1899374"/>
              <a:gd name="connsiteY7" fmla="*/ 2529865 h 3224199"/>
              <a:gd name="connsiteX8" fmla="*/ 62737 w 1899374"/>
              <a:gd name="connsiteY8" fmla="*/ 2641703 h 3224199"/>
              <a:gd name="connsiteX0" fmla="*/ 0 w 1836021"/>
              <a:gd name="connsiteY0" fmla="*/ 646406 h 3235104"/>
              <a:gd name="connsiteX1" fmla="*/ 879436 w 1836021"/>
              <a:gd name="connsiteY1" fmla="*/ 713765 h 3235104"/>
              <a:gd name="connsiteX2" fmla="*/ 1374736 w 1836021"/>
              <a:gd name="connsiteY2" fmla="*/ 2565 h 3235104"/>
              <a:gd name="connsiteX3" fmla="*/ 1770828 w 1836021"/>
              <a:gd name="connsiteY3" fmla="*/ 1004343 h 3235104"/>
              <a:gd name="connsiteX4" fmla="*/ 1208087 w 1836021"/>
              <a:gd name="connsiteY4" fmla="*/ 1453365 h 3235104"/>
              <a:gd name="connsiteX5" fmla="*/ 1834328 w 1836021"/>
              <a:gd name="connsiteY5" fmla="*/ 1785393 h 3235104"/>
              <a:gd name="connsiteX6" fmla="*/ 1590636 w 1836021"/>
              <a:gd name="connsiteY6" fmla="*/ 3222015 h 3235104"/>
              <a:gd name="connsiteX7" fmla="*/ 847686 w 1836021"/>
              <a:gd name="connsiteY7" fmla="*/ 2529865 h 3235104"/>
              <a:gd name="connsiteX8" fmla="*/ 62737 w 1836021"/>
              <a:gd name="connsiteY8" fmla="*/ 2641703 h 3235104"/>
              <a:gd name="connsiteX0" fmla="*/ 0 w 1836021"/>
              <a:gd name="connsiteY0" fmla="*/ 645202 h 3233900"/>
              <a:gd name="connsiteX1" fmla="*/ 879436 w 1836021"/>
              <a:gd name="connsiteY1" fmla="*/ 712561 h 3233900"/>
              <a:gd name="connsiteX2" fmla="*/ 1374736 w 1836021"/>
              <a:gd name="connsiteY2" fmla="*/ 1361 h 3233900"/>
              <a:gd name="connsiteX3" fmla="*/ 1777178 w 1836021"/>
              <a:gd name="connsiteY3" fmla="*/ 920589 h 3233900"/>
              <a:gd name="connsiteX4" fmla="*/ 1208087 w 1836021"/>
              <a:gd name="connsiteY4" fmla="*/ 1452161 h 3233900"/>
              <a:gd name="connsiteX5" fmla="*/ 1834328 w 1836021"/>
              <a:gd name="connsiteY5" fmla="*/ 1784189 h 3233900"/>
              <a:gd name="connsiteX6" fmla="*/ 1590636 w 1836021"/>
              <a:gd name="connsiteY6" fmla="*/ 3220811 h 3233900"/>
              <a:gd name="connsiteX7" fmla="*/ 847686 w 1836021"/>
              <a:gd name="connsiteY7" fmla="*/ 2528661 h 3233900"/>
              <a:gd name="connsiteX8" fmla="*/ 62737 w 1836021"/>
              <a:gd name="connsiteY8" fmla="*/ 2640499 h 3233900"/>
              <a:gd name="connsiteX0" fmla="*/ 0 w 1835959"/>
              <a:gd name="connsiteY0" fmla="*/ 645202 h 3233900"/>
              <a:gd name="connsiteX1" fmla="*/ 879436 w 1835959"/>
              <a:gd name="connsiteY1" fmla="*/ 712561 h 3233900"/>
              <a:gd name="connsiteX2" fmla="*/ 1374736 w 1835959"/>
              <a:gd name="connsiteY2" fmla="*/ 1361 h 3233900"/>
              <a:gd name="connsiteX3" fmla="*/ 1777178 w 1835959"/>
              <a:gd name="connsiteY3" fmla="*/ 920589 h 3233900"/>
              <a:gd name="connsiteX4" fmla="*/ 1182687 w 1835959"/>
              <a:gd name="connsiteY4" fmla="*/ 1160061 h 3233900"/>
              <a:gd name="connsiteX5" fmla="*/ 1834328 w 1835959"/>
              <a:gd name="connsiteY5" fmla="*/ 1784189 h 3233900"/>
              <a:gd name="connsiteX6" fmla="*/ 1590636 w 1835959"/>
              <a:gd name="connsiteY6" fmla="*/ 3220811 h 3233900"/>
              <a:gd name="connsiteX7" fmla="*/ 847686 w 1835959"/>
              <a:gd name="connsiteY7" fmla="*/ 2528661 h 3233900"/>
              <a:gd name="connsiteX8" fmla="*/ 62737 w 1835959"/>
              <a:gd name="connsiteY8" fmla="*/ 2640499 h 3233900"/>
              <a:gd name="connsiteX0" fmla="*/ 0 w 1810621"/>
              <a:gd name="connsiteY0" fmla="*/ 645202 h 3246745"/>
              <a:gd name="connsiteX1" fmla="*/ 879436 w 1810621"/>
              <a:gd name="connsiteY1" fmla="*/ 712561 h 3246745"/>
              <a:gd name="connsiteX2" fmla="*/ 1374736 w 1810621"/>
              <a:gd name="connsiteY2" fmla="*/ 1361 h 3246745"/>
              <a:gd name="connsiteX3" fmla="*/ 1777178 w 1810621"/>
              <a:gd name="connsiteY3" fmla="*/ 920589 h 3246745"/>
              <a:gd name="connsiteX4" fmla="*/ 1182687 w 1810621"/>
              <a:gd name="connsiteY4" fmla="*/ 1160061 h 3246745"/>
              <a:gd name="connsiteX5" fmla="*/ 1808928 w 1810621"/>
              <a:gd name="connsiteY5" fmla="*/ 1422239 h 3246745"/>
              <a:gd name="connsiteX6" fmla="*/ 1590636 w 1810621"/>
              <a:gd name="connsiteY6" fmla="*/ 3220811 h 3246745"/>
              <a:gd name="connsiteX7" fmla="*/ 847686 w 1810621"/>
              <a:gd name="connsiteY7" fmla="*/ 2528661 h 3246745"/>
              <a:gd name="connsiteX8" fmla="*/ 62737 w 1810621"/>
              <a:gd name="connsiteY8" fmla="*/ 2640499 h 3246745"/>
              <a:gd name="connsiteX0" fmla="*/ 0 w 1850855"/>
              <a:gd name="connsiteY0" fmla="*/ 645202 h 3224359"/>
              <a:gd name="connsiteX1" fmla="*/ 879436 w 1850855"/>
              <a:gd name="connsiteY1" fmla="*/ 712561 h 3224359"/>
              <a:gd name="connsiteX2" fmla="*/ 1374736 w 1850855"/>
              <a:gd name="connsiteY2" fmla="*/ 1361 h 3224359"/>
              <a:gd name="connsiteX3" fmla="*/ 1777178 w 1850855"/>
              <a:gd name="connsiteY3" fmla="*/ 920589 h 3224359"/>
              <a:gd name="connsiteX4" fmla="*/ 1182687 w 1850855"/>
              <a:gd name="connsiteY4" fmla="*/ 1160061 h 3224359"/>
              <a:gd name="connsiteX5" fmla="*/ 1808928 w 1850855"/>
              <a:gd name="connsiteY5" fmla="*/ 1422239 h 3224359"/>
              <a:gd name="connsiteX6" fmla="*/ 1770828 w 1850855"/>
              <a:gd name="connsiteY6" fmla="*/ 2165189 h 3224359"/>
              <a:gd name="connsiteX7" fmla="*/ 1590636 w 1850855"/>
              <a:gd name="connsiteY7" fmla="*/ 3220811 h 3224359"/>
              <a:gd name="connsiteX8" fmla="*/ 847686 w 1850855"/>
              <a:gd name="connsiteY8" fmla="*/ 2528661 h 3224359"/>
              <a:gd name="connsiteX9" fmla="*/ 62737 w 1850855"/>
              <a:gd name="connsiteY9" fmla="*/ 2640499 h 3224359"/>
              <a:gd name="connsiteX0" fmla="*/ 0 w 1819714"/>
              <a:gd name="connsiteY0" fmla="*/ 645202 h 3235101"/>
              <a:gd name="connsiteX1" fmla="*/ 879436 w 1819714"/>
              <a:gd name="connsiteY1" fmla="*/ 712561 h 3235101"/>
              <a:gd name="connsiteX2" fmla="*/ 1374736 w 1819714"/>
              <a:gd name="connsiteY2" fmla="*/ 1361 h 3235101"/>
              <a:gd name="connsiteX3" fmla="*/ 1777178 w 1819714"/>
              <a:gd name="connsiteY3" fmla="*/ 920589 h 3235101"/>
              <a:gd name="connsiteX4" fmla="*/ 1182687 w 1819714"/>
              <a:gd name="connsiteY4" fmla="*/ 1160061 h 3235101"/>
              <a:gd name="connsiteX5" fmla="*/ 1808928 w 1819714"/>
              <a:gd name="connsiteY5" fmla="*/ 1422239 h 3235101"/>
              <a:gd name="connsiteX6" fmla="*/ 1269178 w 1819714"/>
              <a:gd name="connsiteY6" fmla="*/ 1746089 h 3235101"/>
              <a:gd name="connsiteX7" fmla="*/ 1590636 w 1819714"/>
              <a:gd name="connsiteY7" fmla="*/ 3220811 h 3235101"/>
              <a:gd name="connsiteX8" fmla="*/ 847686 w 1819714"/>
              <a:gd name="connsiteY8" fmla="*/ 2528661 h 3235101"/>
              <a:gd name="connsiteX9" fmla="*/ 62737 w 1819714"/>
              <a:gd name="connsiteY9" fmla="*/ 2640499 h 3235101"/>
              <a:gd name="connsiteX0" fmla="*/ 0 w 1820301"/>
              <a:gd name="connsiteY0" fmla="*/ 645202 h 3221934"/>
              <a:gd name="connsiteX1" fmla="*/ 879436 w 1820301"/>
              <a:gd name="connsiteY1" fmla="*/ 712561 h 3221934"/>
              <a:gd name="connsiteX2" fmla="*/ 1374736 w 1820301"/>
              <a:gd name="connsiteY2" fmla="*/ 1361 h 3221934"/>
              <a:gd name="connsiteX3" fmla="*/ 1777178 w 1820301"/>
              <a:gd name="connsiteY3" fmla="*/ 920589 h 3221934"/>
              <a:gd name="connsiteX4" fmla="*/ 1182687 w 1820301"/>
              <a:gd name="connsiteY4" fmla="*/ 1160061 h 3221934"/>
              <a:gd name="connsiteX5" fmla="*/ 1808928 w 1820301"/>
              <a:gd name="connsiteY5" fmla="*/ 1422239 h 3221934"/>
              <a:gd name="connsiteX6" fmla="*/ 1269178 w 1820301"/>
              <a:gd name="connsiteY6" fmla="*/ 1746089 h 3221934"/>
              <a:gd name="connsiteX7" fmla="*/ 1377128 w 1820301"/>
              <a:gd name="connsiteY7" fmla="*/ 2330289 h 3221934"/>
              <a:gd name="connsiteX8" fmla="*/ 1590636 w 1820301"/>
              <a:gd name="connsiteY8" fmla="*/ 3220811 h 3221934"/>
              <a:gd name="connsiteX9" fmla="*/ 847686 w 1820301"/>
              <a:gd name="connsiteY9" fmla="*/ 2528661 h 3221934"/>
              <a:gd name="connsiteX10" fmla="*/ 62737 w 1820301"/>
              <a:gd name="connsiteY10" fmla="*/ 2640499 h 3221934"/>
              <a:gd name="connsiteX0" fmla="*/ 0 w 1820301"/>
              <a:gd name="connsiteY0" fmla="*/ 645202 h 3222811"/>
              <a:gd name="connsiteX1" fmla="*/ 879436 w 1820301"/>
              <a:gd name="connsiteY1" fmla="*/ 712561 h 3222811"/>
              <a:gd name="connsiteX2" fmla="*/ 1374736 w 1820301"/>
              <a:gd name="connsiteY2" fmla="*/ 1361 h 3222811"/>
              <a:gd name="connsiteX3" fmla="*/ 1777178 w 1820301"/>
              <a:gd name="connsiteY3" fmla="*/ 920589 h 3222811"/>
              <a:gd name="connsiteX4" fmla="*/ 1182687 w 1820301"/>
              <a:gd name="connsiteY4" fmla="*/ 1160061 h 3222811"/>
              <a:gd name="connsiteX5" fmla="*/ 1808928 w 1820301"/>
              <a:gd name="connsiteY5" fmla="*/ 1422239 h 3222811"/>
              <a:gd name="connsiteX6" fmla="*/ 1269178 w 1820301"/>
              <a:gd name="connsiteY6" fmla="*/ 1746089 h 3222811"/>
              <a:gd name="connsiteX7" fmla="*/ 1777178 w 1820301"/>
              <a:gd name="connsiteY7" fmla="*/ 2260439 h 3222811"/>
              <a:gd name="connsiteX8" fmla="*/ 1590636 w 1820301"/>
              <a:gd name="connsiteY8" fmla="*/ 3220811 h 3222811"/>
              <a:gd name="connsiteX9" fmla="*/ 847686 w 1820301"/>
              <a:gd name="connsiteY9" fmla="*/ 2528661 h 3222811"/>
              <a:gd name="connsiteX10" fmla="*/ 62737 w 1820301"/>
              <a:gd name="connsiteY10" fmla="*/ 2640499 h 3222811"/>
              <a:gd name="connsiteX0" fmla="*/ 0 w 1819658"/>
              <a:gd name="connsiteY0" fmla="*/ 645202 h 3222811"/>
              <a:gd name="connsiteX1" fmla="*/ 879436 w 1819658"/>
              <a:gd name="connsiteY1" fmla="*/ 712561 h 3222811"/>
              <a:gd name="connsiteX2" fmla="*/ 1374736 w 1819658"/>
              <a:gd name="connsiteY2" fmla="*/ 1361 h 3222811"/>
              <a:gd name="connsiteX3" fmla="*/ 1777178 w 1819658"/>
              <a:gd name="connsiteY3" fmla="*/ 920589 h 3222811"/>
              <a:gd name="connsiteX4" fmla="*/ 1182687 w 1819658"/>
              <a:gd name="connsiteY4" fmla="*/ 1160061 h 3222811"/>
              <a:gd name="connsiteX5" fmla="*/ 1808928 w 1819658"/>
              <a:gd name="connsiteY5" fmla="*/ 1422239 h 3222811"/>
              <a:gd name="connsiteX6" fmla="*/ 1231078 w 1819658"/>
              <a:gd name="connsiteY6" fmla="*/ 1834989 h 3222811"/>
              <a:gd name="connsiteX7" fmla="*/ 1777178 w 1819658"/>
              <a:gd name="connsiteY7" fmla="*/ 2260439 h 3222811"/>
              <a:gd name="connsiteX8" fmla="*/ 1590636 w 1819658"/>
              <a:gd name="connsiteY8" fmla="*/ 3220811 h 3222811"/>
              <a:gd name="connsiteX9" fmla="*/ 847686 w 1819658"/>
              <a:gd name="connsiteY9" fmla="*/ 2528661 h 3222811"/>
              <a:gd name="connsiteX10" fmla="*/ 62737 w 1819658"/>
              <a:gd name="connsiteY10" fmla="*/ 2640499 h 3222811"/>
              <a:gd name="connsiteX0" fmla="*/ 0 w 1817612"/>
              <a:gd name="connsiteY0" fmla="*/ 645202 h 3222811"/>
              <a:gd name="connsiteX1" fmla="*/ 879436 w 1817612"/>
              <a:gd name="connsiteY1" fmla="*/ 712561 h 3222811"/>
              <a:gd name="connsiteX2" fmla="*/ 1374736 w 1817612"/>
              <a:gd name="connsiteY2" fmla="*/ 1361 h 3222811"/>
              <a:gd name="connsiteX3" fmla="*/ 1777178 w 1817612"/>
              <a:gd name="connsiteY3" fmla="*/ 920589 h 3222811"/>
              <a:gd name="connsiteX4" fmla="*/ 1182687 w 1817612"/>
              <a:gd name="connsiteY4" fmla="*/ 1160061 h 3222811"/>
              <a:gd name="connsiteX5" fmla="*/ 1808928 w 1817612"/>
              <a:gd name="connsiteY5" fmla="*/ 1422239 h 3222811"/>
              <a:gd name="connsiteX6" fmla="*/ 1072328 w 1817612"/>
              <a:gd name="connsiteY6" fmla="*/ 1765139 h 3222811"/>
              <a:gd name="connsiteX7" fmla="*/ 1777178 w 1817612"/>
              <a:gd name="connsiteY7" fmla="*/ 2260439 h 3222811"/>
              <a:gd name="connsiteX8" fmla="*/ 1590636 w 1817612"/>
              <a:gd name="connsiteY8" fmla="*/ 3220811 h 3222811"/>
              <a:gd name="connsiteX9" fmla="*/ 847686 w 1817612"/>
              <a:gd name="connsiteY9" fmla="*/ 2528661 h 3222811"/>
              <a:gd name="connsiteX10" fmla="*/ 62737 w 1817612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622"/>
              <a:gd name="connsiteY0" fmla="*/ 645202 h 3222811"/>
              <a:gd name="connsiteX1" fmla="*/ 879436 w 1874622"/>
              <a:gd name="connsiteY1" fmla="*/ 712561 h 3222811"/>
              <a:gd name="connsiteX2" fmla="*/ 1374736 w 1874622"/>
              <a:gd name="connsiteY2" fmla="*/ 1361 h 3222811"/>
              <a:gd name="connsiteX3" fmla="*/ 1777178 w 1874622"/>
              <a:gd name="connsiteY3" fmla="*/ 920589 h 3222811"/>
              <a:gd name="connsiteX4" fmla="*/ 1182687 w 1874622"/>
              <a:gd name="connsiteY4" fmla="*/ 1160061 h 3222811"/>
              <a:gd name="connsiteX5" fmla="*/ 1866078 w 1874622"/>
              <a:gd name="connsiteY5" fmla="*/ 1485739 h 3222811"/>
              <a:gd name="connsiteX6" fmla="*/ 1072328 w 1874622"/>
              <a:gd name="connsiteY6" fmla="*/ 1765139 h 3222811"/>
              <a:gd name="connsiteX7" fmla="*/ 1777178 w 1874622"/>
              <a:gd name="connsiteY7" fmla="*/ 2260439 h 3222811"/>
              <a:gd name="connsiteX8" fmla="*/ 1590636 w 1874622"/>
              <a:gd name="connsiteY8" fmla="*/ 3220811 h 3222811"/>
              <a:gd name="connsiteX9" fmla="*/ 847686 w 1874622"/>
              <a:gd name="connsiteY9" fmla="*/ 2528661 h 3222811"/>
              <a:gd name="connsiteX10" fmla="*/ 62737 w 1874622"/>
              <a:gd name="connsiteY10" fmla="*/ 2640499 h 32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622" h="3222811">
                <a:moveTo>
                  <a:pt x="0" y="645202"/>
                </a:moveTo>
                <a:cubicBezTo>
                  <a:pt x="293145" y="667655"/>
                  <a:pt x="650313" y="819868"/>
                  <a:pt x="879436" y="712561"/>
                </a:cubicBezTo>
                <a:cubicBezTo>
                  <a:pt x="1108559" y="605254"/>
                  <a:pt x="1225112" y="-33310"/>
                  <a:pt x="1374736" y="1361"/>
                </a:cubicBezTo>
                <a:cubicBezTo>
                  <a:pt x="1524360" y="36032"/>
                  <a:pt x="1702295" y="674556"/>
                  <a:pt x="1777178" y="920589"/>
                </a:cubicBezTo>
                <a:cubicBezTo>
                  <a:pt x="1852061" y="1166622"/>
                  <a:pt x="1161520" y="952628"/>
                  <a:pt x="1182687" y="1160061"/>
                </a:cubicBezTo>
                <a:cubicBezTo>
                  <a:pt x="1203854" y="1367494"/>
                  <a:pt x="1818855" y="1197568"/>
                  <a:pt x="1866078" y="1485739"/>
                </a:cubicBezTo>
                <a:cubicBezTo>
                  <a:pt x="1964102" y="1653260"/>
                  <a:pt x="1188745" y="1505847"/>
                  <a:pt x="1072328" y="1765139"/>
                </a:cubicBezTo>
                <a:cubicBezTo>
                  <a:pt x="974961" y="2119681"/>
                  <a:pt x="1723602" y="2014652"/>
                  <a:pt x="1777178" y="2260439"/>
                </a:cubicBezTo>
                <a:cubicBezTo>
                  <a:pt x="1830754" y="2506226"/>
                  <a:pt x="1745551" y="3176107"/>
                  <a:pt x="1590636" y="3220811"/>
                </a:cubicBezTo>
                <a:cubicBezTo>
                  <a:pt x="1435721" y="3265515"/>
                  <a:pt x="1262457" y="2546412"/>
                  <a:pt x="847686" y="2528661"/>
                </a:cubicBezTo>
                <a:cubicBezTo>
                  <a:pt x="496242" y="2513620"/>
                  <a:pt x="278228" y="2587993"/>
                  <a:pt x="62737" y="2640499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954178" y="2657609"/>
            <a:ext cx="1130978" cy="318479"/>
          </a:xfrm>
          <a:prstGeom prst="borderCallout1">
            <a:avLst>
              <a:gd name="adj1" fmla="val 18750"/>
              <a:gd name="adj2" fmla="val -8333"/>
              <a:gd name="adj3" fmla="val -70010"/>
              <a:gd name="adj4" fmla="val -196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Tap Interface G/W to Pod IPs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43822" y="2884876"/>
            <a:ext cx="139239" cy="445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Freeform 36"/>
          <p:cNvSpPr/>
          <p:nvPr/>
        </p:nvSpPr>
        <p:spPr>
          <a:xfrm>
            <a:off x="5791200" y="3293033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91962" y="1124752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</a:t>
            </a:r>
            <a:r>
              <a:rPr lang="en-US" sz="800" dirty="0" smtClean="0"/>
              <a:t>Router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6629400" y="4212056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</a:t>
            </a:r>
            <a:r>
              <a:rPr lang="en-US" sz="800" dirty="0" smtClean="0"/>
              <a:t>Router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6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3475646"/>
            <a:ext cx="8382000" cy="1267804"/>
          </a:xfrm>
        </p:spPr>
        <p:txBody>
          <a:bodyPr/>
          <a:lstStyle/>
          <a:p>
            <a:r>
              <a:rPr lang="en-US" sz="2000" dirty="0"/>
              <a:t>North/South Latency reduced 50%-85%</a:t>
            </a:r>
          </a:p>
          <a:p>
            <a:r>
              <a:rPr lang="en-US" sz="2000" dirty="0" smtClean="0"/>
              <a:t>10% improvement for East/West traffic between hosts (no </a:t>
            </a:r>
            <a:r>
              <a:rPr lang="en-US" sz="2000" dirty="0" err="1" smtClean="0"/>
              <a:t>encap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performance penalty for local </a:t>
            </a:r>
            <a:r>
              <a:rPr lang="en-US" sz="2000" dirty="0" smtClean="0"/>
              <a:t>on-host East/West traffic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74670"/>
              </p:ext>
            </p:extLst>
          </p:nvPr>
        </p:nvGraphicFramePr>
        <p:xfrm>
          <a:off x="638846" y="935710"/>
          <a:ext cx="6028008" cy="24264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5488"/>
                <a:gridCol w="978130"/>
                <a:gridCol w="978130"/>
                <a:gridCol w="978130"/>
                <a:gridCol w="978130"/>
              </a:tblGrid>
              <a:tr h="357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North/South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(Routed)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East/West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(Switched)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3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(</a:t>
                      </a:r>
                      <a:r>
                        <a:rPr lang="en-US" sz="1600" u="none" strike="noStrike" dirty="0" err="1">
                          <a:effectLst/>
                        </a:rPr>
                        <a:t>ms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95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OpenStack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43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Romana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0.24**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0.77**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43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Relative Performance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029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</a:tr>
              <a:tr h="265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Romana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66854" y="2750477"/>
            <a:ext cx="1791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  All N/S OpenStack traffic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goes off host</a:t>
            </a:r>
          </a:p>
          <a:p>
            <a:r>
              <a:rPr lang="en-US" sz="1000" dirty="0" smtClean="0"/>
              <a:t>** </a:t>
            </a:r>
            <a:r>
              <a:rPr lang="en-US" sz="1000" dirty="0"/>
              <a:t>All </a:t>
            </a:r>
            <a:r>
              <a:rPr lang="en-US" sz="1000" dirty="0" smtClean="0"/>
              <a:t>Romana </a:t>
            </a:r>
            <a:r>
              <a:rPr lang="en-US" sz="1000" dirty="0"/>
              <a:t>traffic is routed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14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205564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1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92148" y="3904722"/>
            <a:ext cx="7029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400" b="1" dirty="0" smtClean="0"/>
              <a:t>Spine splits full 10/8 CIDR across 4 Leaf devices (four /10 networks)</a:t>
            </a:r>
          </a:p>
          <a:p>
            <a:pPr>
              <a:tabLst>
                <a:tab pos="403225" algn="l"/>
              </a:tabLst>
            </a:pPr>
            <a:r>
              <a:rPr lang="en-US" sz="1400" b="1" dirty="0" smtClean="0"/>
              <a:t>Leaf allocates /10 network across 64 ports assigning a /16 address block to each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 smtClean="0"/>
              <a:t>Host on Leaf 1, Port 8 must get address within 10.7.0.0/16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/>
              <a:t>Host </a:t>
            </a:r>
            <a:r>
              <a:rPr lang="en-US" sz="1400" b="1" dirty="0" smtClean="0"/>
              <a:t>on </a:t>
            </a:r>
            <a:r>
              <a:rPr lang="en-US" sz="1400" b="1" dirty="0"/>
              <a:t>Leaf </a:t>
            </a:r>
            <a:r>
              <a:rPr lang="en-US" sz="1400" b="1" dirty="0" smtClean="0"/>
              <a:t>4, </a:t>
            </a:r>
            <a:r>
              <a:rPr lang="en-US" sz="1400" b="1" dirty="0"/>
              <a:t>Port </a:t>
            </a:r>
            <a:r>
              <a:rPr lang="en-US" sz="1400" b="1" dirty="0" smtClean="0"/>
              <a:t>3 </a:t>
            </a:r>
            <a:r>
              <a:rPr lang="en-US" sz="1400" b="1" dirty="0"/>
              <a:t>must get address within </a:t>
            </a:r>
            <a:r>
              <a:rPr lang="en-US" sz="1400" b="1" dirty="0" smtClean="0"/>
              <a:t>10.194.0.0/16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" y="1581150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10.0.0.0/16 	via Port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10.1.0.0/16 	via Port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10.2.0.0/16 	via Port 3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10.3.0.0/16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i="1" dirty="0" smtClean="0"/>
              <a:t>10.63.0.0/16 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  <p:sp>
        <p:nvSpPr>
          <p:cNvPr id="73" name="Rectangle 72"/>
          <p:cNvSpPr/>
          <p:nvPr/>
        </p:nvSpPr>
        <p:spPr>
          <a:xfrm>
            <a:off x="3114900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1</a:t>
            </a:r>
            <a:endParaRPr lang="en-US" sz="1200" b="1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2577182" y="1581150"/>
            <a:ext cx="92558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02167" y="168212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</a:t>
            </a:r>
            <a:r>
              <a:rPr lang="en-US" sz="1200" b="1" dirty="0"/>
              <a:t>	</a:t>
            </a:r>
            <a:r>
              <a:rPr lang="en-US" sz="1200" b="1" dirty="0" smtClean="0"/>
              <a:t>via Internet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10.0.0.0/10   	via Leaf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10.64.0.0/10  	via Leaf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10.192.0.0/10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5123734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2</a:t>
            </a:r>
            <a:endParaRPr lang="en-US" sz="1200" b="1" dirty="0"/>
          </a:p>
        </p:txBody>
      </p:sp>
      <p:sp>
        <p:nvSpPr>
          <p:cNvPr id="75" name="Rectangle 74"/>
          <p:cNvSpPr/>
          <p:nvPr/>
        </p:nvSpPr>
        <p:spPr>
          <a:xfrm>
            <a:off x="3483087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60610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38134" y="2097019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4</a:t>
            </a:r>
          </a:p>
        </p:txBody>
      </p:sp>
      <p:cxnSp>
        <p:nvCxnSpPr>
          <p:cNvPr id="12" name="Straight Connector 11"/>
          <p:cNvCxnSpPr>
            <a:stCxn id="34" idx="0"/>
            <a:endCxn id="72" idx="2"/>
          </p:cNvCxnSpPr>
          <p:nvPr/>
        </p:nvCxnSpPr>
        <p:spPr>
          <a:xfrm flipV="1">
            <a:off x="2577182" y="1581150"/>
            <a:ext cx="2934422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3" idx="2"/>
            <a:endCxn id="75" idx="0"/>
          </p:cNvCxnSpPr>
          <p:nvPr/>
        </p:nvCxnSpPr>
        <p:spPr>
          <a:xfrm>
            <a:off x="3502770" y="1581150"/>
            <a:ext cx="351935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5" idx="0"/>
            <a:endCxn id="72" idx="2"/>
          </p:cNvCxnSpPr>
          <p:nvPr/>
        </p:nvCxnSpPr>
        <p:spPr>
          <a:xfrm flipV="1">
            <a:off x="3854705" y="1581150"/>
            <a:ext cx="1656899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3" idx="2"/>
            <a:endCxn id="76" idx="0"/>
          </p:cNvCxnSpPr>
          <p:nvPr/>
        </p:nvCxnSpPr>
        <p:spPr>
          <a:xfrm>
            <a:off x="3502770" y="1581150"/>
            <a:ext cx="162945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3" idx="2"/>
            <a:endCxn id="78" idx="0"/>
          </p:cNvCxnSpPr>
          <p:nvPr/>
        </p:nvCxnSpPr>
        <p:spPr>
          <a:xfrm>
            <a:off x="3502770" y="1581150"/>
            <a:ext cx="2906982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2" idx="2"/>
            <a:endCxn id="76" idx="0"/>
          </p:cNvCxnSpPr>
          <p:nvPr/>
        </p:nvCxnSpPr>
        <p:spPr>
          <a:xfrm flipH="1">
            <a:off x="5132228" y="1581150"/>
            <a:ext cx="379376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2" idx="2"/>
            <a:endCxn id="78" idx="0"/>
          </p:cNvCxnSpPr>
          <p:nvPr/>
        </p:nvCxnSpPr>
        <p:spPr>
          <a:xfrm>
            <a:off x="5511604" y="1581150"/>
            <a:ext cx="898148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60120" y="166865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10.0.0.0/10	via Leaf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10.64.0.0/10 	via Leaf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10.192.0.0/10 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cxnSp>
        <p:nvCxnSpPr>
          <p:cNvPr id="44" name="Elbow Connector 43"/>
          <p:cNvCxnSpPr>
            <a:stCxn id="33" idx="1"/>
          </p:cNvCxnSpPr>
          <p:nvPr/>
        </p:nvCxnSpPr>
        <p:spPr>
          <a:xfrm rot="10800000">
            <a:off x="2725883" y="2543261"/>
            <a:ext cx="206789" cy="9261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38864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1</a:t>
            </a:r>
            <a:endParaRPr lang="en-US" sz="1200" b="1" dirty="0"/>
          </a:p>
        </p:txBody>
      </p:sp>
      <p:sp>
        <p:nvSpPr>
          <p:cNvPr id="108" name="Rectangle 107"/>
          <p:cNvSpPr/>
          <p:nvPr/>
        </p:nvSpPr>
        <p:spPr>
          <a:xfrm>
            <a:off x="2673418" y="2546259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8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6414085" y="3288940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</a:t>
            </a:r>
          </a:p>
          <a:p>
            <a:pPr algn="ctr"/>
            <a:r>
              <a:rPr lang="en-US" sz="900" b="1" dirty="0" smtClean="0"/>
              <a:t>10.194.3.71</a:t>
            </a:r>
            <a:endParaRPr lang="en-US" sz="900" b="1" dirty="0"/>
          </a:p>
        </p:txBody>
      </p:sp>
      <p:cxnSp>
        <p:nvCxnSpPr>
          <p:cNvPr id="116" name="Elbow Connector 115"/>
          <p:cNvCxnSpPr>
            <a:stCxn id="114" idx="1"/>
          </p:cNvCxnSpPr>
          <p:nvPr/>
        </p:nvCxnSpPr>
        <p:spPr>
          <a:xfrm rot="10800000">
            <a:off x="6182215" y="2546268"/>
            <a:ext cx="231871" cy="92127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63031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4</a:t>
            </a:r>
            <a:endParaRPr lang="en-US" sz="1200" b="1" dirty="0"/>
          </a:p>
        </p:txBody>
      </p:sp>
      <p:sp>
        <p:nvSpPr>
          <p:cNvPr id="133" name="Rectangle 132"/>
          <p:cNvSpPr/>
          <p:nvPr/>
        </p:nvSpPr>
        <p:spPr>
          <a:xfrm>
            <a:off x="6157509" y="2568190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3</a:t>
            </a:r>
            <a:endParaRPr lang="en-US" sz="1200" b="1" dirty="0"/>
          </a:p>
        </p:txBody>
      </p:sp>
      <p:sp>
        <p:nvSpPr>
          <p:cNvPr id="33" name="Rectangle 32"/>
          <p:cNvSpPr/>
          <p:nvPr/>
        </p:nvSpPr>
        <p:spPr>
          <a:xfrm>
            <a:off x="2932671" y="3290781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8</a:t>
            </a:r>
          </a:p>
          <a:p>
            <a:pPr algn="ctr"/>
            <a:r>
              <a:rPr lang="en-US" sz="900" b="1" dirty="0" smtClean="0"/>
              <a:t>10.7.16.34</a:t>
            </a:r>
            <a:endParaRPr lang="en-US" sz="900" b="1" dirty="0"/>
          </a:p>
        </p:txBody>
      </p:sp>
      <p:cxnSp>
        <p:nvCxnSpPr>
          <p:cNvPr id="8" name="Straight Connector 7"/>
          <p:cNvCxnSpPr>
            <a:stCxn id="73" idx="0"/>
          </p:cNvCxnSpPr>
          <p:nvPr/>
        </p:nvCxnSpPr>
        <p:spPr>
          <a:xfrm flipV="1">
            <a:off x="3502770" y="642074"/>
            <a:ext cx="723552" cy="481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2" idx="0"/>
          </p:cNvCxnSpPr>
          <p:nvPr/>
        </p:nvCxnSpPr>
        <p:spPr>
          <a:xfrm flipH="1" flipV="1">
            <a:off x="4683154" y="595519"/>
            <a:ext cx="828450" cy="528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"/>
          <p:cNvSpPr>
            <a:spLocks noChangeAspect="1" noEditPoints="1" noChangeArrowheads="1"/>
          </p:cNvSpPr>
          <p:nvPr/>
        </p:nvSpPr>
        <p:spPr bwMode="auto">
          <a:xfrm>
            <a:off x="3824056" y="151296"/>
            <a:ext cx="1227755" cy="82315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48506" y="1491338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10.192.0.0/16  	via Port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10.193.0.0/16 	via Port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10.194.0.0/16 	via Port 3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10.195.0.0/16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i="1" dirty="0" smtClean="0"/>
              <a:t>10.255.0.0/16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221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/>
          <p:cNvCxnSpPr>
            <a:stCxn id="20" idx="0"/>
            <a:endCxn id="12" idx="2"/>
          </p:cNvCxnSpPr>
          <p:nvPr/>
        </p:nvCxnSpPr>
        <p:spPr>
          <a:xfrm rot="5400000" flipH="1" flipV="1">
            <a:off x="2592544" y="693214"/>
            <a:ext cx="787680" cy="2691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  <a:endCxn id="79" idx="2"/>
          </p:cNvCxnSpPr>
          <p:nvPr/>
        </p:nvCxnSpPr>
        <p:spPr>
          <a:xfrm rot="16200000" flipV="1">
            <a:off x="5666385" y="613262"/>
            <a:ext cx="825386" cy="2761162"/>
          </a:xfrm>
          <a:prstGeom prst="bentConnector3">
            <a:avLst>
              <a:gd name="adj1" fmla="val 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19416" y="1067215"/>
            <a:ext cx="426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200" b="1" dirty="0" smtClean="0"/>
              <a:t>Leaf gets full /10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Host allocates /24 to up to 255 VMs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For 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200" b="1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259842" cy="2187803"/>
            <a:chOff x="546571" y="2432965"/>
            <a:chExt cx="2259842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9321" y="3943350"/>
              <a:ext cx="506718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R7</a:t>
              </a:r>
              <a:endParaRPr lang="en-US" sz="12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792207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845894" y="3526866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10.6.255.1/24</a:t>
              </a:r>
              <a:endParaRPr lang="en-US" sz="1000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29610" y="4713255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Kubernetes Pod IP: 10.6.1.18</a:t>
            </a:r>
            <a:endParaRPr lang="en-US" sz="1000" b="1" dirty="0"/>
          </a:p>
        </p:txBody>
      </p:sp>
      <p:cxnSp>
        <p:nvCxnSpPr>
          <p:cNvPr id="39" name="Straight Arrow Connector 38"/>
          <p:cNvCxnSpPr>
            <a:stCxn id="74" idx="1"/>
            <a:endCxn id="29" idx="2"/>
          </p:cNvCxnSpPr>
          <p:nvPr/>
        </p:nvCxnSpPr>
        <p:spPr>
          <a:xfrm flipH="1" flipV="1">
            <a:off x="946035" y="4485774"/>
            <a:ext cx="183575" cy="350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255864" cy="2187803"/>
            <a:chOff x="546571" y="2432965"/>
            <a:chExt cx="2255864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8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R8</a:t>
              </a:r>
              <a:endParaRPr lang="en-US" sz="12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841916" y="3542881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10.7.255.1/24</a:t>
              </a:r>
              <a:endParaRPr lang="en-US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9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R9</a:t>
              </a:r>
              <a:endParaRPr lang="en-US" sz="1200" dirty="0"/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10.7.1.1/24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0854" y="355852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10.6.1.1/24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10.8.1.1/24</a:t>
            </a:r>
            <a:endParaRPr 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649850" y="350471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10.8.255.1/24</a:t>
            </a:r>
            <a:endParaRPr 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64878" y="835037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974725" algn="l"/>
              </a:tabLst>
            </a:pPr>
            <a:r>
              <a:rPr lang="en-US" sz="1200" b="1" dirty="0" smtClean="0"/>
              <a:t>0.0.0.0	via </a:t>
            </a:r>
            <a:r>
              <a:rPr lang="en-US" sz="1200" b="1" dirty="0"/>
              <a:t>Spine 1</a:t>
            </a:r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10.6.0.0/16  	via </a:t>
            </a:r>
            <a:r>
              <a:rPr lang="en-US" sz="1200" b="1" dirty="0"/>
              <a:t>Port </a:t>
            </a:r>
            <a:r>
              <a:rPr lang="en-US" sz="1200" b="1" dirty="0" smtClean="0"/>
              <a:t>7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10.7.0.0/16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8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10.8.0.0/16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Spine 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21598" y="22885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7461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746125" algn="l"/>
              </a:tabLst>
            </a:pPr>
            <a:r>
              <a:rPr lang="en-US" sz="1200" b="1" dirty="0" smtClean="0"/>
              <a:t>10.0.0.0/10 	via Leaf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82228" y="2648621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10.6.0.1/16</a:t>
            </a:r>
            <a:endParaRPr 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748264" y="2614366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</a:t>
            </a:r>
            <a:r>
              <a:rPr lang="en-US" sz="1000" b="1" dirty="0"/>
              <a:t> </a:t>
            </a:r>
            <a:r>
              <a:rPr lang="en-US" sz="1000" b="1" dirty="0" smtClean="0"/>
              <a:t>    10.7.0.1/16</a:t>
            </a:r>
            <a:endParaRPr lang="en-US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706556" y="266183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10.8.0.1/16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4168790" y="1340485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534992" y="1276350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Leaf 1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71171" y="4308983"/>
            <a:ext cx="149727" cy="1767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6899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04934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74319" y="25852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586" y="195788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Romana </a:t>
            </a:r>
          </a:p>
          <a:p>
            <a:r>
              <a:rPr lang="en-US" sz="1000" b="1" dirty="0" smtClean="0"/>
              <a:t>Host Agent</a:t>
            </a:r>
            <a:endParaRPr lang="en-US" sz="10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86695" y="2372775"/>
            <a:ext cx="152819" cy="289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North/South Traffic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1001" y="895350"/>
            <a:ext cx="3847854" cy="3848100"/>
          </a:xfrm>
        </p:spPr>
        <p:txBody>
          <a:bodyPr/>
          <a:lstStyle/>
          <a:p>
            <a:r>
              <a:rPr lang="en-US" dirty="0" smtClean="0"/>
              <a:t>Latency dramatically reduced</a:t>
            </a:r>
          </a:p>
          <a:p>
            <a:pPr lvl="1"/>
            <a:r>
              <a:rPr lang="en-US" dirty="0" smtClean="0"/>
              <a:t>No Network node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encap</a:t>
            </a:r>
            <a:endParaRPr lang="en-US" dirty="0" smtClean="0"/>
          </a:p>
          <a:p>
            <a:r>
              <a:rPr lang="en-US" dirty="0" smtClean="0"/>
              <a:t>Identical path for East/West traffic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49" y="1672837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032444" y="2587929"/>
            <a:ext cx="1147256" cy="15632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4228854" y="1878521"/>
            <a:ext cx="3733800" cy="1226629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17680" y="599631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32790" y="3625166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72563" y="861773"/>
            <a:ext cx="3162617" cy="3734943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05256 w 2764643"/>
              <a:gd name="connsiteY8" fmla="*/ 1927475 h 3190565"/>
              <a:gd name="connsiteX9" fmla="*/ 1111752 w 2764643"/>
              <a:gd name="connsiteY9" fmla="*/ 1651183 h 3190565"/>
              <a:gd name="connsiteX10" fmla="*/ 2032731 w 2764643"/>
              <a:gd name="connsiteY10" fmla="*/ 1638026 h 3190565"/>
              <a:gd name="connsiteX11" fmla="*/ 2664260 w 2764643"/>
              <a:gd name="connsiteY11" fmla="*/ 1670918 h 3190565"/>
              <a:gd name="connsiteX12" fmla="*/ 2565583 w 2764643"/>
              <a:gd name="connsiteY12" fmla="*/ 2420857 h 3190565"/>
              <a:gd name="connsiteX13" fmla="*/ 2743200 w 2764643"/>
              <a:gd name="connsiteY13" fmla="*/ 3078699 h 3190565"/>
              <a:gd name="connsiteX14" fmla="*/ 2105094 w 2764643"/>
              <a:gd name="connsiteY14" fmla="*/ 3065542 h 3190565"/>
              <a:gd name="connsiteX15" fmla="*/ 1513036 w 2764643"/>
              <a:gd name="connsiteY15" fmla="*/ 3065542 h 3190565"/>
              <a:gd name="connsiteX16" fmla="*/ 1177537 w 2764643"/>
              <a:gd name="connsiteY16" fmla="*/ 3190532 h 3190565"/>
              <a:gd name="connsiteX17" fmla="*/ 690734 w 2764643"/>
              <a:gd name="connsiteY17" fmla="*/ 3052385 h 3190565"/>
              <a:gd name="connsiteX18" fmla="*/ 0 w 2764643"/>
              <a:gd name="connsiteY18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111752 w 2764643"/>
              <a:gd name="connsiteY8" fmla="*/ 1651183 h 3190565"/>
              <a:gd name="connsiteX9" fmla="*/ 2032731 w 2764643"/>
              <a:gd name="connsiteY9" fmla="*/ 1638026 h 3190565"/>
              <a:gd name="connsiteX10" fmla="*/ 2664260 w 2764643"/>
              <a:gd name="connsiteY10" fmla="*/ 1670918 h 3190565"/>
              <a:gd name="connsiteX11" fmla="*/ 2565583 w 2764643"/>
              <a:gd name="connsiteY11" fmla="*/ 2420857 h 3190565"/>
              <a:gd name="connsiteX12" fmla="*/ 2743200 w 2764643"/>
              <a:gd name="connsiteY12" fmla="*/ 3078699 h 3190565"/>
              <a:gd name="connsiteX13" fmla="*/ 2105094 w 2764643"/>
              <a:gd name="connsiteY13" fmla="*/ 3065542 h 3190565"/>
              <a:gd name="connsiteX14" fmla="*/ 1513036 w 2764643"/>
              <a:gd name="connsiteY14" fmla="*/ 3065542 h 3190565"/>
              <a:gd name="connsiteX15" fmla="*/ 1177537 w 2764643"/>
              <a:gd name="connsiteY15" fmla="*/ 3190532 h 3190565"/>
              <a:gd name="connsiteX16" fmla="*/ 690734 w 2764643"/>
              <a:gd name="connsiteY16" fmla="*/ 3052385 h 3190565"/>
              <a:gd name="connsiteX17" fmla="*/ 0 w 2764643"/>
              <a:gd name="connsiteY17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1111752 w 2764643"/>
              <a:gd name="connsiteY7" fmla="*/ 1651183 h 3190565"/>
              <a:gd name="connsiteX8" fmla="*/ 2032731 w 2764643"/>
              <a:gd name="connsiteY8" fmla="*/ 1638026 h 3190565"/>
              <a:gd name="connsiteX9" fmla="*/ 2664260 w 2764643"/>
              <a:gd name="connsiteY9" fmla="*/ 1670918 h 3190565"/>
              <a:gd name="connsiteX10" fmla="*/ 2565583 w 2764643"/>
              <a:gd name="connsiteY10" fmla="*/ 2420857 h 3190565"/>
              <a:gd name="connsiteX11" fmla="*/ 2743200 w 2764643"/>
              <a:gd name="connsiteY11" fmla="*/ 3078699 h 3190565"/>
              <a:gd name="connsiteX12" fmla="*/ 2105094 w 2764643"/>
              <a:gd name="connsiteY12" fmla="*/ 3065542 h 3190565"/>
              <a:gd name="connsiteX13" fmla="*/ 1513036 w 2764643"/>
              <a:gd name="connsiteY13" fmla="*/ 3065542 h 3190565"/>
              <a:gd name="connsiteX14" fmla="*/ 1177537 w 2764643"/>
              <a:gd name="connsiteY14" fmla="*/ 3190532 h 3190565"/>
              <a:gd name="connsiteX15" fmla="*/ 690734 w 2764643"/>
              <a:gd name="connsiteY15" fmla="*/ 3052385 h 3190565"/>
              <a:gd name="connsiteX16" fmla="*/ 0 w 2764643"/>
              <a:gd name="connsiteY16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2032731 w 2764643"/>
              <a:gd name="connsiteY7" fmla="*/ 1638026 h 3190565"/>
              <a:gd name="connsiteX8" fmla="*/ 2664260 w 2764643"/>
              <a:gd name="connsiteY8" fmla="*/ 1670918 h 3190565"/>
              <a:gd name="connsiteX9" fmla="*/ 2565583 w 2764643"/>
              <a:gd name="connsiteY9" fmla="*/ 2420857 h 3190565"/>
              <a:gd name="connsiteX10" fmla="*/ 2743200 w 2764643"/>
              <a:gd name="connsiteY10" fmla="*/ 3078699 h 3190565"/>
              <a:gd name="connsiteX11" fmla="*/ 2105094 w 2764643"/>
              <a:gd name="connsiteY11" fmla="*/ 3065542 h 3190565"/>
              <a:gd name="connsiteX12" fmla="*/ 1513036 w 2764643"/>
              <a:gd name="connsiteY12" fmla="*/ 3065542 h 3190565"/>
              <a:gd name="connsiteX13" fmla="*/ 1177537 w 2764643"/>
              <a:gd name="connsiteY13" fmla="*/ 3190532 h 3190565"/>
              <a:gd name="connsiteX14" fmla="*/ 690734 w 2764643"/>
              <a:gd name="connsiteY14" fmla="*/ 3052385 h 3190565"/>
              <a:gd name="connsiteX15" fmla="*/ 0 w 2764643"/>
              <a:gd name="connsiteY15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032731 w 2764643"/>
              <a:gd name="connsiteY6" fmla="*/ 1638026 h 3190565"/>
              <a:gd name="connsiteX7" fmla="*/ 2664260 w 2764643"/>
              <a:gd name="connsiteY7" fmla="*/ 1670918 h 3190565"/>
              <a:gd name="connsiteX8" fmla="*/ 2565583 w 2764643"/>
              <a:gd name="connsiteY8" fmla="*/ 2420857 h 3190565"/>
              <a:gd name="connsiteX9" fmla="*/ 2743200 w 2764643"/>
              <a:gd name="connsiteY9" fmla="*/ 3078699 h 3190565"/>
              <a:gd name="connsiteX10" fmla="*/ 2105094 w 2764643"/>
              <a:gd name="connsiteY10" fmla="*/ 3065542 h 3190565"/>
              <a:gd name="connsiteX11" fmla="*/ 1513036 w 2764643"/>
              <a:gd name="connsiteY11" fmla="*/ 3065542 h 3190565"/>
              <a:gd name="connsiteX12" fmla="*/ 1177537 w 2764643"/>
              <a:gd name="connsiteY12" fmla="*/ 3190532 h 3190565"/>
              <a:gd name="connsiteX13" fmla="*/ 690734 w 2764643"/>
              <a:gd name="connsiteY13" fmla="*/ 3052385 h 3190565"/>
              <a:gd name="connsiteX14" fmla="*/ 0 w 2764643"/>
              <a:gd name="connsiteY14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664260 w 2764643"/>
              <a:gd name="connsiteY6" fmla="*/ 1670918 h 3190565"/>
              <a:gd name="connsiteX7" fmla="*/ 2565583 w 2764643"/>
              <a:gd name="connsiteY7" fmla="*/ 2420857 h 3190565"/>
              <a:gd name="connsiteX8" fmla="*/ 2743200 w 2764643"/>
              <a:gd name="connsiteY8" fmla="*/ 3078699 h 3190565"/>
              <a:gd name="connsiteX9" fmla="*/ 2105094 w 2764643"/>
              <a:gd name="connsiteY9" fmla="*/ 3065542 h 3190565"/>
              <a:gd name="connsiteX10" fmla="*/ 1513036 w 2764643"/>
              <a:gd name="connsiteY10" fmla="*/ 3065542 h 3190565"/>
              <a:gd name="connsiteX11" fmla="*/ 1177537 w 2764643"/>
              <a:gd name="connsiteY11" fmla="*/ 3190532 h 3190565"/>
              <a:gd name="connsiteX12" fmla="*/ 690734 w 2764643"/>
              <a:gd name="connsiteY12" fmla="*/ 3052385 h 3190565"/>
              <a:gd name="connsiteX13" fmla="*/ 0 w 2764643"/>
              <a:gd name="connsiteY13" fmla="*/ 2993180 h 3190565"/>
              <a:gd name="connsiteX0" fmla="*/ 0 w 2764061"/>
              <a:gd name="connsiteY0" fmla="*/ 0 h 3190565"/>
              <a:gd name="connsiteX1" fmla="*/ 670999 w 2764061"/>
              <a:gd name="connsiteY1" fmla="*/ 72362 h 3190565"/>
              <a:gd name="connsiteX2" fmla="*/ 1628707 w 2764061"/>
              <a:gd name="connsiteY2" fmla="*/ 77718 h 3190565"/>
              <a:gd name="connsiteX3" fmla="*/ 2731183 w 2764061"/>
              <a:gd name="connsiteY3" fmla="*/ 58193 h 3190565"/>
              <a:gd name="connsiteX4" fmla="*/ 2490690 w 2764061"/>
              <a:gd name="connsiteY4" fmla="*/ 877332 h 3190565"/>
              <a:gd name="connsiteX5" fmla="*/ 2664260 w 2764061"/>
              <a:gd name="connsiteY5" fmla="*/ 1670918 h 3190565"/>
              <a:gd name="connsiteX6" fmla="*/ 2565583 w 2764061"/>
              <a:gd name="connsiteY6" fmla="*/ 2420857 h 3190565"/>
              <a:gd name="connsiteX7" fmla="*/ 2743200 w 2764061"/>
              <a:gd name="connsiteY7" fmla="*/ 3078699 h 3190565"/>
              <a:gd name="connsiteX8" fmla="*/ 2105094 w 2764061"/>
              <a:gd name="connsiteY8" fmla="*/ 3065542 h 3190565"/>
              <a:gd name="connsiteX9" fmla="*/ 1513036 w 2764061"/>
              <a:gd name="connsiteY9" fmla="*/ 3065542 h 3190565"/>
              <a:gd name="connsiteX10" fmla="*/ 1177537 w 2764061"/>
              <a:gd name="connsiteY10" fmla="*/ 3190532 h 3190565"/>
              <a:gd name="connsiteX11" fmla="*/ 690734 w 2764061"/>
              <a:gd name="connsiteY11" fmla="*/ 3052385 h 3190565"/>
              <a:gd name="connsiteX12" fmla="*/ 0 w 2764061"/>
              <a:gd name="connsiteY12" fmla="*/ 2993180 h 3190565"/>
              <a:gd name="connsiteX0" fmla="*/ 0 w 2765168"/>
              <a:gd name="connsiteY0" fmla="*/ 0 h 3190565"/>
              <a:gd name="connsiteX1" fmla="*/ 670999 w 2765168"/>
              <a:gd name="connsiteY1" fmla="*/ 72362 h 3190565"/>
              <a:gd name="connsiteX2" fmla="*/ 1628707 w 2765168"/>
              <a:gd name="connsiteY2" fmla="*/ 77718 h 3190565"/>
              <a:gd name="connsiteX3" fmla="*/ 2731183 w 2765168"/>
              <a:gd name="connsiteY3" fmla="*/ 58193 h 3190565"/>
              <a:gd name="connsiteX4" fmla="*/ 2490690 w 2765168"/>
              <a:gd name="connsiteY4" fmla="*/ 877332 h 3190565"/>
              <a:gd name="connsiteX5" fmla="*/ 2565583 w 2765168"/>
              <a:gd name="connsiteY5" fmla="*/ 2420857 h 3190565"/>
              <a:gd name="connsiteX6" fmla="*/ 2743200 w 2765168"/>
              <a:gd name="connsiteY6" fmla="*/ 3078699 h 3190565"/>
              <a:gd name="connsiteX7" fmla="*/ 2105094 w 2765168"/>
              <a:gd name="connsiteY7" fmla="*/ 3065542 h 3190565"/>
              <a:gd name="connsiteX8" fmla="*/ 1513036 w 2765168"/>
              <a:gd name="connsiteY8" fmla="*/ 3065542 h 3190565"/>
              <a:gd name="connsiteX9" fmla="*/ 1177537 w 2765168"/>
              <a:gd name="connsiteY9" fmla="*/ 3190532 h 3190565"/>
              <a:gd name="connsiteX10" fmla="*/ 690734 w 2765168"/>
              <a:gd name="connsiteY10" fmla="*/ 3052385 h 3190565"/>
              <a:gd name="connsiteX11" fmla="*/ 0 w 2765168"/>
              <a:gd name="connsiteY11" fmla="*/ 2993180 h 3190565"/>
              <a:gd name="connsiteX0" fmla="*/ 0 w 3068962"/>
              <a:gd name="connsiteY0" fmla="*/ 0 h 3190565"/>
              <a:gd name="connsiteX1" fmla="*/ 670999 w 3068962"/>
              <a:gd name="connsiteY1" fmla="*/ 72362 h 3190565"/>
              <a:gd name="connsiteX2" fmla="*/ 1628707 w 3068962"/>
              <a:gd name="connsiteY2" fmla="*/ 77718 h 3190565"/>
              <a:gd name="connsiteX3" fmla="*/ 2731183 w 3068962"/>
              <a:gd name="connsiteY3" fmla="*/ 58193 h 3190565"/>
              <a:gd name="connsiteX4" fmla="*/ 3065121 w 3068962"/>
              <a:gd name="connsiteY4" fmla="*/ 871470 h 3190565"/>
              <a:gd name="connsiteX5" fmla="*/ 2565583 w 3068962"/>
              <a:gd name="connsiteY5" fmla="*/ 2420857 h 3190565"/>
              <a:gd name="connsiteX6" fmla="*/ 2743200 w 3068962"/>
              <a:gd name="connsiteY6" fmla="*/ 3078699 h 3190565"/>
              <a:gd name="connsiteX7" fmla="*/ 2105094 w 3068962"/>
              <a:gd name="connsiteY7" fmla="*/ 3065542 h 3190565"/>
              <a:gd name="connsiteX8" fmla="*/ 1513036 w 3068962"/>
              <a:gd name="connsiteY8" fmla="*/ 3065542 h 3190565"/>
              <a:gd name="connsiteX9" fmla="*/ 1177537 w 3068962"/>
              <a:gd name="connsiteY9" fmla="*/ 3190532 h 3190565"/>
              <a:gd name="connsiteX10" fmla="*/ 690734 w 3068962"/>
              <a:gd name="connsiteY10" fmla="*/ 3052385 h 3190565"/>
              <a:gd name="connsiteX11" fmla="*/ 0 w 306896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628707 w 3065172"/>
              <a:gd name="connsiteY2" fmla="*/ 777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7332"/>
              <a:gd name="connsiteY0" fmla="*/ 0 h 3190565"/>
              <a:gd name="connsiteX1" fmla="*/ 366199 w 3067332"/>
              <a:gd name="connsiteY1" fmla="*/ 435777 h 3190565"/>
              <a:gd name="connsiteX2" fmla="*/ 1458723 w 3067332"/>
              <a:gd name="connsiteY2" fmla="*/ 611118 h 3190565"/>
              <a:gd name="connsiteX3" fmla="*/ 2332598 w 3067332"/>
              <a:gd name="connsiteY3" fmla="*/ 702962 h 3190565"/>
              <a:gd name="connsiteX4" fmla="*/ 3065121 w 3067332"/>
              <a:gd name="connsiteY4" fmla="*/ 871470 h 3190565"/>
              <a:gd name="connsiteX5" fmla="*/ 2565583 w 3067332"/>
              <a:gd name="connsiteY5" fmla="*/ 2420857 h 3190565"/>
              <a:gd name="connsiteX6" fmla="*/ 2743200 w 3067332"/>
              <a:gd name="connsiteY6" fmla="*/ 3078699 h 3190565"/>
              <a:gd name="connsiteX7" fmla="*/ 2105094 w 3067332"/>
              <a:gd name="connsiteY7" fmla="*/ 3065542 h 3190565"/>
              <a:gd name="connsiteX8" fmla="*/ 1513036 w 3067332"/>
              <a:gd name="connsiteY8" fmla="*/ 3065542 h 3190565"/>
              <a:gd name="connsiteX9" fmla="*/ 1177537 w 3067332"/>
              <a:gd name="connsiteY9" fmla="*/ 3190532 h 3190565"/>
              <a:gd name="connsiteX10" fmla="*/ 690734 w 3067332"/>
              <a:gd name="connsiteY10" fmla="*/ 3052385 h 3190565"/>
              <a:gd name="connsiteX11" fmla="*/ 0 w 3067332"/>
              <a:gd name="connsiteY11" fmla="*/ 2993180 h 3190565"/>
              <a:gd name="connsiteX0" fmla="*/ 0 w 3098829"/>
              <a:gd name="connsiteY0" fmla="*/ 0 h 3190565"/>
              <a:gd name="connsiteX1" fmla="*/ 366199 w 3098829"/>
              <a:gd name="connsiteY1" fmla="*/ 435777 h 3190565"/>
              <a:gd name="connsiteX2" fmla="*/ 1458723 w 3098829"/>
              <a:gd name="connsiteY2" fmla="*/ 611118 h 3190565"/>
              <a:gd name="connsiteX3" fmla="*/ 3065121 w 3098829"/>
              <a:gd name="connsiteY3" fmla="*/ 871470 h 3190565"/>
              <a:gd name="connsiteX4" fmla="*/ 2565583 w 3098829"/>
              <a:gd name="connsiteY4" fmla="*/ 2420857 h 3190565"/>
              <a:gd name="connsiteX5" fmla="*/ 2743200 w 3098829"/>
              <a:gd name="connsiteY5" fmla="*/ 3078699 h 3190565"/>
              <a:gd name="connsiteX6" fmla="*/ 2105094 w 3098829"/>
              <a:gd name="connsiteY6" fmla="*/ 3065542 h 3190565"/>
              <a:gd name="connsiteX7" fmla="*/ 1513036 w 3098829"/>
              <a:gd name="connsiteY7" fmla="*/ 3065542 h 3190565"/>
              <a:gd name="connsiteX8" fmla="*/ 1177537 w 3098829"/>
              <a:gd name="connsiteY8" fmla="*/ 3190532 h 3190565"/>
              <a:gd name="connsiteX9" fmla="*/ 690734 w 3098829"/>
              <a:gd name="connsiteY9" fmla="*/ 3052385 h 3190565"/>
              <a:gd name="connsiteX10" fmla="*/ 0 w 309882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180240"/>
              <a:gd name="connsiteY0" fmla="*/ 0 h 3190565"/>
              <a:gd name="connsiteX1" fmla="*/ 366199 w 3180240"/>
              <a:gd name="connsiteY1" fmla="*/ 435777 h 3190565"/>
              <a:gd name="connsiteX2" fmla="*/ 1534923 w 3180240"/>
              <a:gd name="connsiteY2" fmla="*/ 599395 h 3190565"/>
              <a:gd name="connsiteX3" fmla="*/ 3065121 w 3180240"/>
              <a:gd name="connsiteY3" fmla="*/ 871470 h 3190565"/>
              <a:gd name="connsiteX4" fmla="*/ 3034506 w 3180240"/>
              <a:gd name="connsiteY4" fmla="*/ 2420857 h 3190565"/>
              <a:gd name="connsiteX5" fmla="*/ 2743200 w 3180240"/>
              <a:gd name="connsiteY5" fmla="*/ 3078699 h 3190565"/>
              <a:gd name="connsiteX6" fmla="*/ 2105094 w 3180240"/>
              <a:gd name="connsiteY6" fmla="*/ 3065542 h 3190565"/>
              <a:gd name="connsiteX7" fmla="*/ 1513036 w 3180240"/>
              <a:gd name="connsiteY7" fmla="*/ 3065542 h 3190565"/>
              <a:gd name="connsiteX8" fmla="*/ 1177537 w 3180240"/>
              <a:gd name="connsiteY8" fmla="*/ 3190532 h 3190565"/>
              <a:gd name="connsiteX9" fmla="*/ 690734 w 3180240"/>
              <a:gd name="connsiteY9" fmla="*/ 3052385 h 3190565"/>
              <a:gd name="connsiteX10" fmla="*/ 0 w 3180240"/>
              <a:gd name="connsiteY10" fmla="*/ 2993180 h 3190565"/>
              <a:gd name="connsiteX0" fmla="*/ 0 w 3180240"/>
              <a:gd name="connsiteY0" fmla="*/ 0 h 3123701"/>
              <a:gd name="connsiteX1" fmla="*/ 366199 w 3180240"/>
              <a:gd name="connsiteY1" fmla="*/ 435777 h 3123701"/>
              <a:gd name="connsiteX2" fmla="*/ 1534923 w 3180240"/>
              <a:gd name="connsiteY2" fmla="*/ 599395 h 3123701"/>
              <a:gd name="connsiteX3" fmla="*/ 3065121 w 3180240"/>
              <a:gd name="connsiteY3" fmla="*/ 871470 h 3123701"/>
              <a:gd name="connsiteX4" fmla="*/ 3034506 w 3180240"/>
              <a:gd name="connsiteY4" fmla="*/ 2420857 h 3123701"/>
              <a:gd name="connsiteX5" fmla="*/ 2743200 w 3180240"/>
              <a:gd name="connsiteY5" fmla="*/ 3078699 h 3123701"/>
              <a:gd name="connsiteX6" fmla="*/ 2105094 w 3180240"/>
              <a:gd name="connsiteY6" fmla="*/ 3065542 h 3123701"/>
              <a:gd name="connsiteX7" fmla="*/ 1513036 w 3180240"/>
              <a:gd name="connsiteY7" fmla="*/ 3065542 h 3123701"/>
              <a:gd name="connsiteX8" fmla="*/ 690734 w 3180240"/>
              <a:gd name="connsiteY8" fmla="*/ 3052385 h 3123701"/>
              <a:gd name="connsiteX9" fmla="*/ 0 w 3180240"/>
              <a:gd name="connsiteY9" fmla="*/ 2993180 h 3123701"/>
              <a:gd name="connsiteX0" fmla="*/ 0 w 3180240"/>
              <a:gd name="connsiteY0" fmla="*/ 0 h 3124143"/>
              <a:gd name="connsiteX1" fmla="*/ 366199 w 3180240"/>
              <a:gd name="connsiteY1" fmla="*/ 435777 h 3124143"/>
              <a:gd name="connsiteX2" fmla="*/ 1534923 w 3180240"/>
              <a:gd name="connsiteY2" fmla="*/ 599395 h 3124143"/>
              <a:gd name="connsiteX3" fmla="*/ 3065121 w 3180240"/>
              <a:gd name="connsiteY3" fmla="*/ 871470 h 3124143"/>
              <a:gd name="connsiteX4" fmla="*/ 3034506 w 3180240"/>
              <a:gd name="connsiteY4" fmla="*/ 2420857 h 3124143"/>
              <a:gd name="connsiteX5" fmla="*/ 2743200 w 3180240"/>
              <a:gd name="connsiteY5" fmla="*/ 3078699 h 3124143"/>
              <a:gd name="connsiteX6" fmla="*/ 2105094 w 3180240"/>
              <a:gd name="connsiteY6" fmla="*/ 3065542 h 3124143"/>
              <a:gd name="connsiteX7" fmla="*/ 690734 w 3180240"/>
              <a:gd name="connsiteY7" fmla="*/ 3052385 h 3124143"/>
              <a:gd name="connsiteX8" fmla="*/ 0 w 3180240"/>
              <a:gd name="connsiteY8" fmla="*/ 2993180 h 3124143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765764"/>
              <a:gd name="connsiteX1" fmla="*/ 366199 w 3180240"/>
              <a:gd name="connsiteY1" fmla="*/ 435777 h 3765764"/>
              <a:gd name="connsiteX2" fmla="*/ 1534923 w 3180240"/>
              <a:gd name="connsiteY2" fmla="*/ 599395 h 3765764"/>
              <a:gd name="connsiteX3" fmla="*/ 3065121 w 3180240"/>
              <a:gd name="connsiteY3" fmla="*/ 871470 h 3765764"/>
              <a:gd name="connsiteX4" fmla="*/ 3034506 w 3180240"/>
              <a:gd name="connsiteY4" fmla="*/ 2420857 h 3765764"/>
              <a:gd name="connsiteX5" fmla="*/ 2743200 w 3180240"/>
              <a:gd name="connsiteY5" fmla="*/ 3078699 h 3765764"/>
              <a:gd name="connsiteX6" fmla="*/ 2491955 w 3180240"/>
              <a:gd name="connsiteY6" fmla="*/ 3757203 h 3765764"/>
              <a:gd name="connsiteX7" fmla="*/ 637980 w 3180240"/>
              <a:gd name="connsiteY7" fmla="*/ 3533031 h 3765764"/>
              <a:gd name="connsiteX8" fmla="*/ 0 w 3180240"/>
              <a:gd name="connsiteY8" fmla="*/ 2993180 h 3765764"/>
              <a:gd name="connsiteX0" fmla="*/ 0 w 3171301"/>
              <a:gd name="connsiteY0" fmla="*/ 0 h 3765764"/>
              <a:gd name="connsiteX1" fmla="*/ 366199 w 3171301"/>
              <a:gd name="connsiteY1" fmla="*/ 435777 h 3765764"/>
              <a:gd name="connsiteX2" fmla="*/ 1534923 w 3171301"/>
              <a:gd name="connsiteY2" fmla="*/ 599395 h 3765764"/>
              <a:gd name="connsiteX3" fmla="*/ 3053398 w 3171301"/>
              <a:gd name="connsiteY3" fmla="*/ 619424 h 3765764"/>
              <a:gd name="connsiteX4" fmla="*/ 3034506 w 3171301"/>
              <a:gd name="connsiteY4" fmla="*/ 2420857 h 3765764"/>
              <a:gd name="connsiteX5" fmla="*/ 2743200 w 3171301"/>
              <a:gd name="connsiteY5" fmla="*/ 3078699 h 3765764"/>
              <a:gd name="connsiteX6" fmla="*/ 2491955 w 3171301"/>
              <a:gd name="connsiteY6" fmla="*/ 3757203 h 3765764"/>
              <a:gd name="connsiteX7" fmla="*/ 637980 w 3171301"/>
              <a:gd name="connsiteY7" fmla="*/ 3533031 h 3765764"/>
              <a:gd name="connsiteX8" fmla="*/ 0 w 3171301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2491955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85758"/>
              <a:gd name="connsiteX1" fmla="*/ 366199 w 3152950"/>
              <a:gd name="connsiteY1" fmla="*/ 435777 h 3785758"/>
              <a:gd name="connsiteX2" fmla="*/ 1646292 w 3152950"/>
              <a:gd name="connsiteY2" fmla="*/ 523195 h 3785758"/>
              <a:gd name="connsiteX3" fmla="*/ 3053398 w 3152950"/>
              <a:gd name="connsiteY3" fmla="*/ 619424 h 3785758"/>
              <a:gd name="connsiteX4" fmla="*/ 3034506 w 3152950"/>
              <a:gd name="connsiteY4" fmla="*/ 2420857 h 3785758"/>
              <a:gd name="connsiteX5" fmla="*/ 3012830 w 3152950"/>
              <a:gd name="connsiteY5" fmla="*/ 3506591 h 3785758"/>
              <a:gd name="connsiteX6" fmla="*/ 1753401 w 3152950"/>
              <a:gd name="connsiteY6" fmla="*/ 3757203 h 3785758"/>
              <a:gd name="connsiteX7" fmla="*/ 0 w 3152950"/>
              <a:gd name="connsiteY7" fmla="*/ 2993180 h 3785758"/>
              <a:gd name="connsiteX0" fmla="*/ 0 w 3163206"/>
              <a:gd name="connsiteY0" fmla="*/ 0 h 3693349"/>
              <a:gd name="connsiteX1" fmla="*/ 366199 w 3163206"/>
              <a:gd name="connsiteY1" fmla="*/ 435777 h 3693349"/>
              <a:gd name="connsiteX2" fmla="*/ 1646292 w 3163206"/>
              <a:gd name="connsiteY2" fmla="*/ 523195 h 3693349"/>
              <a:gd name="connsiteX3" fmla="*/ 3053398 w 3163206"/>
              <a:gd name="connsiteY3" fmla="*/ 619424 h 3693349"/>
              <a:gd name="connsiteX4" fmla="*/ 3034506 w 3163206"/>
              <a:gd name="connsiteY4" fmla="*/ 2420857 h 3693349"/>
              <a:gd name="connsiteX5" fmla="*/ 3012830 w 3163206"/>
              <a:gd name="connsiteY5" fmla="*/ 3506591 h 3693349"/>
              <a:gd name="connsiteX6" fmla="*/ 1061739 w 3163206"/>
              <a:gd name="connsiteY6" fmla="*/ 3645834 h 3693349"/>
              <a:gd name="connsiteX7" fmla="*/ 0 w 3163206"/>
              <a:gd name="connsiteY7" fmla="*/ 2993180 h 3693349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1646292 w 3163206"/>
              <a:gd name="connsiteY2" fmla="*/ 5231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96862"/>
              <a:gd name="connsiteY0" fmla="*/ 0 h 3734943"/>
              <a:gd name="connsiteX1" fmla="*/ 366199 w 3196862"/>
              <a:gd name="connsiteY1" fmla="*/ 435777 h 3734943"/>
              <a:gd name="connsiteX2" fmla="*/ 2224142 w 3196862"/>
              <a:gd name="connsiteY2" fmla="*/ 751795 h 3734943"/>
              <a:gd name="connsiteX3" fmla="*/ 3097848 w 3196862"/>
              <a:gd name="connsiteY3" fmla="*/ 574974 h 3734943"/>
              <a:gd name="connsiteX4" fmla="*/ 3034506 w 3196862"/>
              <a:gd name="connsiteY4" fmla="*/ 2420857 h 3734943"/>
              <a:gd name="connsiteX5" fmla="*/ 3012830 w 3196862"/>
              <a:gd name="connsiteY5" fmla="*/ 3506591 h 3734943"/>
              <a:gd name="connsiteX6" fmla="*/ 1061739 w 3196862"/>
              <a:gd name="connsiteY6" fmla="*/ 3645834 h 3734943"/>
              <a:gd name="connsiteX7" fmla="*/ 0 w 3196862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2617" h="3734943">
                <a:moveTo>
                  <a:pt x="0" y="0"/>
                </a:moveTo>
                <a:cubicBezTo>
                  <a:pt x="53724" y="159147"/>
                  <a:pt x="31492" y="310478"/>
                  <a:pt x="366199" y="435777"/>
                </a:cubicBezTo>
                <a:cubicBezTo>
                  <a:pt x="700906" y="561076"/>
                  <a:pt x="1533917" y="798446"/>
                  <a:pt x="2008242" y="751795"/>
                </a:cubicBezTo>
                <a:cubicBezTo>
                  <a:pt x="2482567" y="705144"/>
                  <a:pt x="2926804" y="296797"/>
                  <a:pt x="3097848" y="574974"/>
                </a:cubicBezTo>
                <a:cubicBezTo>
                  <a:pt x="3268892" y="853151"/>
                  <a:pt x="3048676" y="1932254"/>
                  <a:pt x="3034506" y="2420857"/>
                </a:cubicBezTo>
                <a:cubicBezTo>
                  <a:pt x="3020336" y="2909460"/>
                  <a:pt x="3341624" y="3302428"/>
                  <a:pt x="3012830" y="3506591"/>
                </a:cubicBezTo>
                <a:cubicBezTo>
                  <a:pt x="2684036" y="3710754"/>
                  <a:pt x="1528708" y="3825188"/>
                  <a:pt x="1061739" y="3645834"/>
                </a:cubicBezTo>
                <a:cubicBezTo>
                  <a:pt x="594770" y="3466480"/>
                  <a:pt x="365292" y="3152351"/>
                  <a:pt x="0" y="2993180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76800" y="112395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</a:t>
            </a:r>
            <a:r>
              <a:rPr lang="en-US" sz="800" dirty="0" smtClean="0"/>
              <a:t>Router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4876800" y="4147058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</a:t>
            </a:r>
            <a:r>
              <a:rPr lang="en-US" sz="800" dirty="0" smtClean="0"/>
              <a:t>Router</a:t>
            </a:r>
            <a:endParaRPr lang="en-US" sz="800" dirty="0"/>
          </a:p>
        </p:txBody>
      </p:sp>
      <p:sp>
        <p:nvSpPr>
          <p:cNvPr id="26" name="Line Callout 2 25"/>
          <p:cNvSpPr/>
          <p:nvPr/>
        </p:nvSpPr>
        <p:spPr>
          <a:xfrm>
            <a:off x="8095057" y="1322161"/>
            <a:ext cx="897861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618"/>
              <a:gd name="adj6" fmla="val -5484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r>
              <a:rPr lang="en-US" sz="800" dirty="0" smtClean="0"/>
              <a:t> Top of Rack Round Trip</a:t>
            </a:r>
            <a:endParaRPr lang="en-US" sz="800" dirty="0"/>
          </a:p>
        </p:txBody>
      </p:sp>
      <p:sp>
        <p:nvSpPr>
          <p:cNvPr id="27" name="Line Callout 2 26"/>
          <p:cNvSpPr/>
          <p:nvPr/>
        </p:nvSpPr>
        <p:spPr>
          <a:xfrm flipH="1">
            <a:off x="2792018" y="2092422"/>
            <a:ext cx="1215437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093"/>
              <a:gd name="adj6" fmla="val -6699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 Network Security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312298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79031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946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04773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711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9462" y="224133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48924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64" name="Straight Connector 63"/>
          <p:cNvCxnSpPr>
            <a:stCxn id="54" idx="1"/>
            <a:endCxn id="60" idx="0"/>
          </p:cNvCxnSpPr>
          <p:nvPr/>
        </p:nvCxnSpPr>
        <p:spPr>
          <a:xfrm flipH="1">
            <a:off x="1561265" y="1639854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</p:cNvCxnSpPr>
          <p:nvPr/>
        </p:nvCxnSpPr>
        <p:spPr>
          <a:xfrm flipV="1">
            <a:off x="77743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0"/>
          </p:cNvCxnSpPr>
          <p:nvPr/>
        </p:nvCxnSpPr>
        <p:spPr>
          <a:xfrm flipV="1">
            <a:off x="1556899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0"/>
          </p:cNvCxnSpPr>
          <p:nvPr/>
        </p:nvCxnSpPr>
        <p:spPr>
          <a:xfrm flipV="1">
            <a:off x="234509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0"/>
          </p:cNvCxnSpPr>
          <p:nvPr/>
        </p:nvCxnSpPr>
        <p:spPr>
          <a:xfrm flipV="1">
            <a:off x="3912748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0"/>
            <a:endCxn id="51" idx="0"/>
          </p:cNvCxnSpPr>
          <p:nvPr/>
        </p:nvCxnSpPr>
        <p:spPr>
          <a:xfrm flipH="1" flipV="1">
            <a:off x="2324217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51718" y="114162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50805" y="190042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8822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133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61935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54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10.1.0.1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5126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284904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080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066152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1097433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82914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633407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419176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14432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581165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71595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10690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53925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751058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96" name="Straight Connector 95"/>
          <p:cNvCxnSpPr>
            <a:stCxn id="90" idx="0"/>
          </p:cNvCxnSpPr>
          <p:nvPr/>
        </p:nvCxnSpPr>
        <p:spPr>
          <a:xfrm flipV="1">
            <a:off x="5279570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0"/>
          </p:cNvCxnSpPr>
          <p:nvPr/>
        </p:nvCxnSpPr>
        <p:spPr>
          <a:xfrm flipV="1">
            <a:off x="6059033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0"/>
          </p:cNvCxnSpPr>
          <p:nvPr/>
        </p:nvCxnSpPr>
        <p:spPr>
          <a:xfrm flipV="1">
            <a:off x="684722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0"/>
          </p:cNvCxnSpPr>
          <p:nvPr/>
        </p:nvCxnSpPr>
        <p:spPr>
          <a:xfrm flipV="1">
            <a:off x="841488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0"/>
            <a:endCxn id="88" idx="0"/>
          </p:cNvCxnSpPr>
          <p:nvPr/>
        </p:nvCxnSpPr>
        <p:spPr>
          <a:xfrm flipH="1" flipV="1">
            <a:off x="6826351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57100" y="11505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990956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26267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64069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03988" y="260266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07260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87038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348214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68286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5599567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785048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35541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7921310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519262" y="1538299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2760995" y="224849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cxnSp>
        <p:nvCxnSpPr>
          <p:cNvPr id="76" name="Straight Connector 75"/>
          <p:cNvCxnSpPr>
            <a:stCxn id="54" idx="3"/>
            <a:endCxn id="69" idx="0"/>
          </p:cNvCxnSpPr>
          <p:nvPr/>
        </p:nvCxnSpPr>
        <p:spPr>
          <a:xfrm>
            <a:off x="2574331" y="1639854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730727" y="1636121"/>
            <a:ext cx="3187708" cy="1279107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219312"/>
              <a:gd name="connsiteX1" fmla="*/ 169545 w 3199418"/>
              <a:gd name="connsiteY1" fmla="*/ 736712 h 1219312"/>
              <a:gd name="connsiteX2" fmla="*/ 1376045 w 3199418"/>
              <a:gd name="connsiteY2" fmla="*/ 800212 h 1219312"/>
              <a:gd name="connsiteX3" fmla="*/ 1712595 w 3199418"/>
              <a:gd name="connsiteY3" fmla="*/ 768462 h 1219312"/>
              <a:gd name="connsiteX4" fmla="*/ 2023745 w 3199418"/>
              <a:gd name="connsiteY4" fmla="*/ 112 h 1219312"/>
              <a:gd name="connsiteX5" fmla="*/ 2258695 w 3199418"/>
              <a:gd name="connsiteY5" fmla="*/ 711312 h 1219312"/>
              <a:gd name="connsiteX6" fmla="*/ 3058795 w 3199418"/>
              <a:gd name="connsiteY6" fmla="*/ 749412 h 1219312"/>
              <a:gd name="connsiteX7" fmla="*/ 3198495 w 3199418"/>
              <a:gd name="connsiteY7" fmla="*/ 1219312 h 1219312"/>
              <a:gd name="connsiteX0" fmla="*/ 61595 w 3199418"/>
              <a:gd name="connsiteY0" fmla="*/ 1162319 h 1219469"/>
              <a:gd name="connsiteX1" fmla="*/ 169545 w 3199418"/>
              <a:gd name="connsiteY1" fmla="*/ 736869 h 1219469"/>
              <a:gd name="connsiteX2" fmla="*/ 1376045 w 3199418"/>
              <a:gd name="connsiteY2" fmla="*/ 800369 h 1219469"/>
              <a:gd name="connsiteX3" fmla="*/ 2023745 w 3199418"/>
              <a:gd name="connsiteY3" fmla="*/ 269 h 1219469"/>
              <a:gd name="connsiteX4" fmla="*/ 2258695 w 3199418"/>
              <a:gd name="connsiteY4" fmla="*/ 711469 h 1219469"/>
              <a:gd name="connsiteX5" fmla="*/ 3058795 w 3199418"/>
              <a:gd name="connsiteY5" fmla="*/ 749569 h 1219469"/>
              <a:gd name="connsiteX6" fmla="*/ 3198495 w 3199418"/>
              <a:gd name="connsiteY6" fmla="*/ 1219469 h 1219469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2258695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1960521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57826 w 3195649"/>
              <a:gd name="connsiteY0" fmla="*/ 1221727 h 1278877"/>
              <a:gd name="connsiteX1" fmla="*/ 165776 w 3195649"/>
              <a:gd name="connsiteY1" fmla="*/ 796277 h 1278877"/>
              <a:gd name="connsiteX2" fmla="*/ 1299389 w 3195649"/>
              <a:gd name="connsiteY2" fmla="*/ 806768 h 1278877"/>
              <a:gd name="connsiteX3" fmla="*/ 1582654 w 3195649"/>
              <a:gd name="connsiteY3" fmla="*/ 42 h 1278877"/>
              <a:gd name="connsiteX4" fmla="*/ 1956752 w 3195649"/>
              <a:gd name="connsiteY4" fmla="*/ 770877 h 1278877"/>
              <a:gd name="connsiteX5" fmla="*/ 3055026 w 3195649"/>
              <a:gd name="connsiteY5" fmla="*/ 808977 h 1278877"/>
              <a:gd name="connsiteX6" fmla="*/ 3194726 w 3195649"/>
              <a:gd name="connsiteY6" fmla="*/ 1278877 h 1278877"/>
              <a:gd name="connsiteX0" fmla="*/ 57826 w 3195649"/>
              <a:gd name="connsiteY0" fmla="*/ 1222854 h 1280004"/>
              <a:gd name="connsiteX1" fmla="*/ 165776 w 3195649"/>
              <a:gd name="connsiteY1" fmla="*/ 797404 h 1280004"/>
              <a:gd name="connsiteX2" fmla="*/ 1299389 w 3195649"/>
              <a:gd name="connsiteY2" fmla="*/ 807895 h 1280004"/>
              <a:gd name="connsiteX3" fmla="*/ 1582654 w 3195649"/>
              <a:gd name="connsiteY3" fmla="*/ 1169 h 1280004"/>
              <a:gd name="connsiteX4" fmla="*/ 1956752 w 3195649"/>
              <a:gd name="connsiteY4" fmla="*/ 772004 h 1280004"/>
              <a:gd name="connsiteX5" fmla="*/ 3055026 w 3195649"/>
              <a:gd name="connsiteY5" fmla="*/ 810104 h 1280004"/>
              <a:gd name="connsiteX6" fmla="*/ 3194726 w 3195649"/>
              <a:gd name="connsiteY6" fmla="*/ 1280004 h 1280004"/>
              <a:gd name="connsiteX0" fmla="*/ 57826 w 3195649"/>
              <a:gd name="connsiteY0" fmla="*/ 1226777 h 1283927"/>
              <a:gd name="connsiteX1" fmla="*/ 165776 w 3195649"/>
              <a:gd name="connsiteY1" fmla="*/ 801327 h 1283927"/>
              <a:gd name="connsiteX2" fmla="*/ 1299389 w 3195649"/>
              <a:gd name="connsiteY2" fmla="*/ 811818 h 1283927"/>
              <a:gd name="connsiteX3" fmla="*/ 1582654 w 3195649"/>
              <a:gd name="connsiteY3" fmla="*/ 5092 h 1283927"/>
              <a:gd name="connsiteX4" fmla="*/ 2261552 w 3195649"/>
              <a:gd name="connsiteY4" fmla="*/ 484379 h 1283927"/>
              <a:gd name="connsiteX5" fmla="*/ 3055026 w 3195649"/>
              <a:gd name="connsiteY5" fmla="*/ 814027 h 1283927"/>
              <a:gd name="connsiteX6" fmla="*/ 3194726 w 3195649"/>
              <a:gd name="connsiteY6" fmla="*/ 1283927 h 1283927"/>
              <a:gd name="connsiteX0" fmla="*/ 38120 w 3175943"/>
              <a:gd name="connsiteY0" fmla="*/ 1224470 h 1281620"/>
              <a:gd name="connsiteX1" fmla="*/ 146070 w 3175943"/>
              <a:gd name="connsiteY1" fmla="*/ 799020 h 1281620"/>
              <a:gd name="connsiteX2" fmla="*/ 815857 w 3175943"/>
              <a:gd name="connsiteY2" fmla="*/ 716746 h 1281620"/>
              <a:gd name="connsiteX3" fmla="*/ 1562948 w 3175943"/>
              <a:gd name="connsiteY3" fmla="*/ 2785 h 1281620"/>
              <a:gd name="connsiteX4" fmla="*/ 2241846 w 3175943"/>
              <a:gd name="connsiteY4" fmla="*/ 482072 h 1281620"/>
              <a:gd name="connsiteX5" fmla="*/ 3035320 w 3175943"/>
              <a:gd name="connsiteY5" fmla="*/ 811720 h 1281620"/>
              <a:gd name="connsiteX6" fmla="*/ 3175020 w 3175943"/>
              <a:gd name="connsiteY6" fmla="*/ 1281620 h 1281620"/>
              <a:gd name="connsiteX0" fmla="*/ 38120 w 3175943"/>
              <a:gd name="connsiteY0" fmla="*/ 1221761 h 1278911"/>
              <a:gd name="connsiteX1" fmla="*/ 146070 w 3175943"/>
              <a:gd name="connsiteY1" fmla="*/ 796311 h 1278911"/>
              <a:gd name="connsiteX2" fmla="*/ 815857 w 3175943"/>
              <a:gd name="connsiteY2" fmla="*/ 714037 h 1278911"/>
              <a:gd name="connsiteX3" fmla="*/ 1562948 w 3175943"/>
              <a:gd name="connsiteY3" fmla="*/ 76 h 1278911"/>
              <a:gd name="connsiteX4" fmla="*/ 2241846 w 3175943"/>
              <a:gd name="connsiteY4" fmla="*/ 479363 h 1278911"/>
              <a:gd name="connsiteX5" fmla="*/ 3035320 w 3175943"/>
              <a:gd name="connsiteY5" fmla="*/ 809011 h 1278911"/>
              <a:gd name="connsiteX6" fmla="*/ 3175020 w 3175943"/>
              <a:gd name="connsiteY6" fmla="*/ 1278911 h 1278911"/>
              <a:gd name="connsiteX0" fmla="*/ 49885 w 3187708"/>
              <a:gd name="connsiteY0" fmla="*/ 1224469 h 1281619"/>
              <a:gd name="connsiteX1" fmla="*/ 157835 w 3187708"/>
              <a:gd name="connsiteY1" fmla="*/ 799019 h 1281619"/>
              <a:gd name="connsiteX2" fmla="*/ 1125796 w 3187708"/>
              <a:gd name="connsiteY2" fmla="*/ 716745 h 1281619"/>
              <a:gd name="connsiteX3" fmla="*/ 1574713 w 3187708"/>
              <a:gd name="connsiteY3" fmla="*/ 2784 h 1281619"/>
              <a:gd name="connsiteX4" fmla="*/ 2253611 w 3187708"/>
              <a:gd name="connsiteY4" fmla="*/ 482071 h 1281619"/>
              <a:gd name="connsiteX5" fmla="*/ 3047085 w 3187708"/>
              <a:gd name="connsiteY5" fmla="*/ 811719 h 1281619"/>
              <a:gd name="connsiteX6" fmla="*/ 3186785 w 3187708"/>
              <a:gd name="connsiteY6" fmla="*/ 1281619 h 1281619"/>
              <a:gd name="connsiteX0" fmla="*/ 49885 w 3187708"/>
              <a:gd name="connsiteY0" fmla="*/ 1221957 h 1279107"/>
              <a:gd name="connsiteX1" fmla="*/ 157835 w 3187708"/>
              <a:gd name="connsiteY1" fmla="*/ 796507 h 1279107"/>
              <a:gd name="connsiteX2" fmla="*/ 1125796 w 3187708"/>
              <a:gd name="connsiteY2" fmla="*/ 714233 h 1279107"/>
              <a:gd name="connsiteX3" fmla="*/ 1574713 w 3187708"/>
              <a:gd name="connsiteY3" fmla="*/ 272 h 1279107"/>
              <a:gd name="connsiteX4" fmla="*/ 2240359 w 3187708"/>
              <a:gd name="connsiteY4" fmla="*/ 631959 h 1279107"/>
              <a:gd name="connsiteX5" fmla="*/ 3047085 w 3187708"/>
              <a:gd name="connsiteY5" fmla="*/ 809207 h 1279107"/>
              <a:gd name="connsiteX6" fmla="*/ 3186785 w 3187708"/>
              <a:gd name="connsiteY6" fmla="*/ 1279107 h 127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7708" h="1279107">
                <a:moveTo>
                  <a:pt x="49885" y="1221957"/>
                </a:moveTo>
                <a:cubicBezTo>
                  <a:pt x="-33724" y="1045215"/>
                  <a:pt x="-21484" y="881128"/>
                  <a:pt x="157835" y="796507"/>
                </a:cubicBezTo>
                <a:cubicBezTo>
                  <a:pt x="337154" y="711886"/>
                  <a:pt x="889650" y="846939"/>
                  <a:pt x="1125796" y="714233"/>
                </a:cubicBezTo>
                <a:cubicBezTo>
                  <a:pt x="1361942" y="581527"/>
                  <a:pt x="1388953" y="13984"/>
                  <a:pt x="1574713" y="272"/>
                </a:cubicBezTo>
                <a:cubicBezTo>
                  <a:pt x="1760474" y="-13440"/>
                  <a:pt x="1994964" y="497137"/>
                  <a:pt x="2240359" y="631959"/>
                </a:cubicBezTo>
                <a:cubicBezTo>
                  <a:pt x="2485754" y="766782"/>
                  <a:pt x="2890452" y="724540"/>
                  <a:pt x="3047085" y="809207"/>
                </a:cubicBezTo>
                <a:cubicBezTo>
                  <a:pt x="3203718" y="893874"/>
                  <a:pt x="3187843" y="1084903"/>
                  <a:pt x="3186785" y="1279107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948286" y="224788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7239819" y="225504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5" name="Freeform 114"/>
          <p:cNvSpPr/>
          <p:nvPr/>
        </p:nvSpPr>
        <p:spPr>
          <a:xfrm>
            <a:off x="5228206" y="1616498"/>
            <a:ext cx="3192363" cy="1527500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241664 h 1527595"/>
              <a:gd name="connsiteX1" fmla="*/ 169545 w 3199418"/>
              <a:gd name="connsiteY1" fmla="*/ 816214 h 1527595"/>
              <a:gd name="connsiteX2" fmla="*/ 1376045 w 3199418"/>
              <a:gd name="connsiteY2" fmla="*/ 879714 h 1527595"/>
              <a:gd name="connsiteX3" fmla="*/ 1617344 w 3199418"/>
              <a:gd name="connsiteY3" fmla="*/ 1527414 h 1527595"/>
              <a:gd name="connsiteX4" fmla="*/ 1712595 w 3199418"/>
              <a:gd name="connsiteY4" fmla="*/ 847964 h 1527595"/>
              <a:gd name="connsiteX5" fmla="*/ 1586423 w 3199418"/>
              <a:gd name="connsiteY5" fmla="*/ 101 h 1527595"/>
              <a:gd name="connsiteX6" fmla="*/ 2258695 w 3199418"/>
              <a:gd name="connsiteY6" fmla="*/ 790814 h 1527595"/>
              <a:gd name="connsiteX7" fmla="*/ 3058795 w 3199418"/>
              <a:gd name="connsiteY7" fmla="*/ 828914 h 1527595"/>
              <a:gd name="connsiteX8" fmla="*/ 3198495 w 3199418"/>
              <a:gd name="connsiteY8" fmla="*/ 1298814 h 1527595"/>
              <a:gd name="connsiteX0" fmla="*/ 61595 w 3199418"/>
              <a:gd name="connsiteY0" fmla="*/ 1241643 h 1527574"/>
              <a:gd name="connsiteX1" fmla="*/ 169545 w 3199418"/>
              <a:gd name="connsiteY1" fmla="*/ 816193 h 1527574"/>
              <a:gd name="connsiteX2" fmla="*/ 1376045 w 3199418"/>
              <a:gd name="connsiteY2" fmla="*/ 879693 h 1527574"/>
              <a:gd name="connsiteX3" fmla="*/ 1617344 w 3199418"/>
              <a:gd name="connsiteY3" fmla="*/ 1527393 h 1527574"/>
              <a:gd name="connsiteX4" fmla="*/ 1586700 w 3199418"/>
              <a:gd name="connsiteY4" fmla="*/ 841317 h 1527574"/>
              <a:gd name="connsiteX5" fmla="*/ 1586423 w 3199418"/>
              <a:gd name="connsiteY5" fmla="*/ 80 h 1527574"/>
              <a:gd name="connsiteX6" fmla="*/ 2258695 w 3199418"/>
              <a:gd name="connsiteY6" fmla="*/ 790793 h 1527574"/>
              <a:gd name="connsiteX7" fmla="*/ 3058795 w 3199418"/>
              <a:gd name="connsiteY7" fmla="*/ 828893 h 1527574"/>
              <a:gd name="connsiteX8" fmla="*/ 3198495 w 3199418"/>
              <a:gd name="connsiteY8" fmla="*/ 1298793 h 1527574"/>
              <a:gd name="connsiteX0" fmla="*/ 54540 w 3192363"/>
              <a:gd name="connsiteY0" fmla="*/ 1241643 h 1527561"/>
              <a:gd name="connsiteX1" fmla="*/ 162490 w 3192363"/>
              <a:gd name="connsiteY1" fmla="*/ 816193 h 1527561"/>
              <a:gd name="connsiteX2" fmla="*/ 1229843 w 3192363"/>
              <a:gd name="connsiteY2" fmla="*/ 826684 h 1527561"/>
              <a:gd name="connsiteX3" fmla="*/ 1610289 w 3192363"/>
              <a:gd name="connsiteY3" fmla="*/ 1527393 h 1527561"/>
              <a:gd name="connsiteX4" fmla="*/ 1579645 w 3192363"/>
              <a:gd name="connsiteY4" fmla="*/ 841317 h 1527561"/>
              <a:gd name="connsiteX5" fmla="*/ 1579368 w 3192363"/>
              <a:gd name="connsiteY5" fmla="*/ 80 h 1527561"/>
              <a:gd name="connsiteX6" fmla="*/ 2251640 w 3192363"/>
              <a:gd name="connsiteY6" fmla="*/ 790793 h 1527561"/>
              <a:gd name="connsiteX7" fmla="*/ 3051740 w 3192363"/>
              <a:gd name="connsiteY7" fmla="*/ 828893 h 1527561"/>
              <a:gd name="connsiteX8" fmla="*/ 3191440 w 3192363"/>
              <a:gd name="connsiteY8" fmla="*/ 1298793 h 1527561"/>
              <a:gd name="connsiteX0" fmla="*/ 54540 w 3192363"/>
              <a:gd name="connsiteY0" fmla="*/ 1241582 h 1527500"/>
              <a:gd name="connsiteX1" fmla="*/ 162490 w 3192363"/>
              <a:gd name="connsiteY1" fmla="*/ 816132 h 1527500"/>
              <a:gd name="connsiteX2" fmla="*/ 1229843 w 3192363"/>
              <a:gd name="connsiteY2" fmla="*/ 826623 h 1527500"/>
              <a:gd name="connsiteX3" fmla="*/ 1610289 w 3192363"/>
              <a:gd name="connsiteY3" fmla="*/ 1527332 h 1527500"/>
              <a:gd name="connsiteX4" fmla="*/ 1493506 w 3192363"/>
              <a:gd name="connsiteY4" fmla="*/ 814752 h 1527500"/>
              <a:gd name="connsiteX5" fmla="*/ 1579368 w 3192363"/>
              <a:gd name="connsiteY5" fmla="*/ 19 h 1527500"/>
              <a:gd name="connsiteX6" fmla="*/ 2251640 w 3192363"/>
              <a:gd name="connsiteY6" fmla="*/ 790732 h 1527500"/>
              <a:gd name="connsiteX7" fmla="*/ 3051740 w 3192363"/>
              <a:gd name="connsiteY7" fmla="*/ 828832 h 1527500"/>
              <a:gd name="connsiteX8" fmla="*/ 3191440 w 3192363"/>
              <a:gd name="connsiteY8" fmla="*/ 1298732 h 15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2363" h="1527500">
                <a:moveTo>
                  <a:pt x="54540" y="1241582"/>
                </a:moveTo>
                <a:cubicBezTo>
                  <a:pt x="-29069" y="1064840"/>
                  <a:pt x="-33394" y="885292"/>
                  <a:pt x="162490" y="816132"/>
                </a:cubicBezTo>
                <a:cubicBezTo>
                  <a:pt x="358374" y="746972"/>
                  <a:pt x="987485" y="823448"/>
                  <a:pt x="1229843" y="826623"/>
                </a:cubicBezTo>
                <a:cubicBezTo>
                  <a:pt x="1472201" y="829798"/>
                  <a:pt x="1258922" y="1540032"/>
                  <a:pt x="1610289" y="1527332"/>
                </a:cubicBezTo>
                <a:cubicBezTo>
                  <a:pt x="1853706" y="1527332"/>
                  <a:pt x="1498659" y="1069304"/>
                  <a:pt x="1493506" y="814752"/>
                </a:cubicBezTo>
                <a:cubicBezTo>
                  <a:pt x="1488353" y="560200"/>
                  <a:pt x="1453012" y="4022"/>
                  <a:pt x="1579368" y="19"/>
                </a:cubicBezTo>
                <a:cubicBezTo>
                  <a:pt x="1705724" y="-3984"/>
                  <a:pt x="2006245" y="652597"/>
                  <a:pt x="2251640" y="790732"/>
                </a:cubicBezTo>
                <a:cubicBezTo>
                  <a:pt x="2497035" y="928868"/>
                  <a:pt x="2895107" y="744165"/>
                  <a:pt x="3051740" y="828832"/>
                </a:cubicBezTo>
                <a:cubicBezTo>
                  <a:pt x="3208373" y="913499"/>
                  <a:pt x="3192498" y="1104528"/>
                  <a:pt x="3191440" y="1298732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998224" y="181145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11404" y="153933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6068075" y="1633847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57615" y="189441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6072" y="153229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81141" y="1633847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05034" y="180544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118214" y="153332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04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335348" y="1445141"/>
            <a:ext cx="1741851" cy="15186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Z" sz="12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322762" y="1690080"/>
            <a:ext cx="678238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Neutron</a:t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plugin</a:t>
            </a:r>
          </a:p>
        </p:txBody>
      </p:sp>
      <p:sp>
        <p:nvSpPr>
          <p:cNvPr id="4" name="Freeform 3"/>
          <p:cNvSpPr/>
          <p:nvPr/>
        </p:nvSpPr>
        <p:spPr>
          <a:xfrm>
            <a:off x="1289849" y="1371658"/>
            <a:ext cx="4947525" cy="36740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+mn-cs"/>
              </a:rPr>
              <a:t>Romana</a:t>
            </a:r>
            <a:endParaRPr lang="en-NZ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412073" y="3135221"/>
            <a:ext cx="4702831" cy="8817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Managers</a:t>
            </a:r>
          </a:p>
        </p:txBody>
      </p:sp>
      <p:sp>
        <p:nvSpPr>
          <p:cNvPr id="7" name="Freeform 6"/>
          <p:cNvSpPr/>
          <p:nvPr/>
        </p:nvSpPr>
        <p:spPr>
          <a:xfrm>
            <a:off x="2318348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lt1"/>
                </a:solidFill>
                <a:latin typeface="+mn-lt"/>
                <a:cs typeface="+mn-cs"/>
              </a:rPr>
              <a:t>Auth</a:t>
            </a:r>
            <a:endParaRPr lang="en-NZ" sz="12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77659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lt1"/>
                </a:solidFill>
                <a:latin typeface="+mn-lt"/>
                <a:cs typeface="+mn-cs"/>
              </a:rPr>
              <a:t>IPAM</a:t>
            </a:r>
          </a:p>
        </p:txBody>
      </p:sp>
      <p:sp>
        <p:nvSpPr>
          <p:cNvPr id="9" name="Freeform 8"/>
          <p:cNvSpPr/>
          <p:nvPr/>
        </p:nvSpPr>
        <p:spPr>
          <a:xfrm>
            <a:off x="3836970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>
                <a:solidFill>
                  <a:schemeClr val="lt1"/>
                </a:solidFill>
                <a:latin typeface="+mn-lt"/>
                <a:cs typeface="+mn-cs"/>
              </a:rPr>
              <a:t>Topology</a:t>
            </a:r>
          </a:p>
        </p:txBody>
      </p:sp>
      <p:sp>
        <p:nvSpPr>
          <p:cNvPr id="10" name="Freeform 9"/>
          <p:cNvSpPr/>
          <p:nvPr/>
        </p:nvSpPr>
        <p:spPr>
          <a:xfrm>
            <a:off x="4596281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lt1"/>
                </a:solidFill>
                <a:latin typeface="+mn-lt"/>
                <a:cs typeface="+mn-cs"/>
              </a:rPr>
              <a:t>Routes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355593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>
                <a:solidFill>
                  <a:schemeClr val="lt1"/>
                </a:solidFill>
                <a:latin typeface="+mn-lt"/>
                <a:cs typeface="+mn-cs"/>
              </a:rPr>
              <a:t>Tenant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2783732" y="2449391"/>
            <a:ext cx="83279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3518549" y="2449391"/>
            <a:ext cx="39190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4204379" y="2449391"/>
            <a:ext cx="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4547294" y="2449391"/>
            <a:ext cx="44089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1926445" y="2449391"/>
            <a:ext cx="1322671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559037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Root</a:t>
            </a:r>
          </a:p>
        </p:txBody>
      </p:sp>
      <p:sp>
        <p:nvSpPr>
          <p:cNvPr id="18" name="Straight Connector 17"/>
          <p:cNvSpPr/>
          <p:nvPr/>
        </p:nvSpPr>
        <p:spPr>
          <a:xfrm>
            <a:off x="4767739" y="2351416"/>
            <a:ext cx="1053238" cy="1151214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83732" y="1812550"/>
            <a:ext cx="2204452" cy="8817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NZ" sz="1225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12318" y="4017491"/>
            <a:ext cx="4704300" cy="931014"/>
            <a:chOff x="396360" y="5904719"/>
            <a:chExt cx="6914160" cy="136836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" name="Freeform 20"/>
            <p:cNvSpPr/>
            <p:nvPr/>
          </p:nvSpPr>
          <p:spPr>
            <a:xfrm>
              <a:off x="396360" y="5904719"/>
              <a:ext cx="6914160" cy="54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Storage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90280" y="6624719"/>
              <a:ext cx="279864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RDBMS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141800" y="6625079"/>
              <a:ext cx="279900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Key/Value store</a:t>
              </a:r>
            </a:p>
          </p:txBody>
        </p:sp>
      </p:grpSp>
      <p:sp>
        <p:nvSpPr>
          <p:cNvPr id="24" name="Freeform 23"/>
          <p:cNvSpPr/>
          <p:nvPr/>
        </p:nvSpPr>
        <p:spPr>
          <a:xfrm>
            <a:off x="6448511" y="1690080"/>
            <a:ext cx="671442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>CLI</a:t>
            </a:r>
          </a:p>
        </p:txBody>
      </p:sp>
      <p:sp>
        <p:nvSpPr>
          <p:cNvPr id="25" name="Freeform 24"/>
          <p:cNvSpPr/>
          <p:nvPr/>
        </p:nvSpPr>
        <p:spPr>
          <a:xfrm>
            <a:off x="6528671" y="1690080"/>
            <a:ext cx="496736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Go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6" name="Freeform 25"/>
          <p:cNvSpPr/>
          <p:nvPr/>
        </p:nvSpPr>
        <p:spPr>
          <a:xfrm>
            <a:off x="7395510" y="1690080"/>
            <a:ext cx="531762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Python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7" name="Freeform 26"/>
          <p:cNvSpPr/>
          <p:nvPr/>
        </p:nvSpPr>
        <p:spPr>
          <a:xfrm rot="5400000" flipH="1" flipV="1">
            <a:off x="5275742" y="333592"/>
            <a:ext cx="489633" cy="24623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0" h="10054" fill="none">
                <a:moveTo>
                  <a:pt x="500" y="10054"/>
                </a:moveTo>
                <a:lnTo>
                  <a:pt x="2000" y="10054"/>
                </a:lnTo>
                <a:lnTo>
                  <a:pt x="20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 rot="16200000">
            <a:off x="5264231" y="-267596"/>
            <a:ext cx="587608" cy="3589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0" h="14654" fill="none">
                <a:moveTo>
                  <a:pt x="500" y="14654"/>
                </a:moveTo>
                <a:lnTo>
                  <a:pt x="2400" y="14654"/>
                </a:lnTo>
                <a:lnTo>
                  <a:pt x="24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335349" y="3208701"/>
            <a:ext cx="1741850" cy="18370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/>
              <a:t>H</a:t>
            </a:r>
            <a:r>
              <a:rPr lang="en-NZ" sz="1200" dirty="0" smtClean="0">
                <a:solidFill>
                  <a:schemeClr val="lt1"/>
                </a:solidFill>
                <a:cs typeface="+mn-cs"/>
              </a:rPr>
              <a:t>ypervisor Hosts</a:t>
            </a:r>
            <a:endParaRPr lang="en-NZ" sz="1200" dirty="0">
              <a:solidFill>
                <a:schemeClr val="lt1"/>
              </a:solidFill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78264" y="3861684"/>
            <a:ext cx="955262" cy="538866"/>
            <a:chOff x="8136000" y="5040000"/>
            <a:chExt cx="1404000" cy="792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Freeform 30"/>
            <p:cNvSpPr/>
            <p:nvPr/>
          </p:nvSpPr>
          <p:spPr>
            <a:xfrm>
              <a:off x="8460000" y="504000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52000" y="510804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43999" y="517572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136000" y="524376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Agent</a:t>
              </a:r>
              <a:endParaRPr lang="en-NZ" sz="953" dirty="0">
                <a:latin typeface="+mn-lt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5" name="Straight Connector 34"/>
          <p:cNvSpPr/>
          <p:nvPr/>
        </p:nvSpPr>
        <p:spPr>
          <a:xfrm>
            <a:off x="6237374" y="4155611"/>
            <a:ext cx="44089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+mn-lt"/>
              <a:ea typeface="Noto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95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89977" y="989012"/>
            <a:ext cx="4845050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Host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Host L3 Service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3386140" cy="3924300"/>
          </a:xfrm>
        </p:spPr>
        <p:txBody>
          <a:bodyPr/>
          <a:lstStyle/>
          <a:p>
            <a:r>
              <a:rPr lang="en-US" sz="1600" dirty="0" smtClean="0"/>
              <a:t>Insert Service Function F1 </a:t>
            </a:r>
          </a:p>
          <a:p>
            <a:pPr lvl="1"/>
            <a:r>
              <a:rPr lang="en-US" sz="1200" dirty="0" smtClean="0"/>
              <a:t>Change S1 GW to F1 IP</a:t>
            </a:r>
          </a:p>
          <a:p>
            <a:pPr lvl="1"/>
            <a:r>
              <a:rPr lang="en-US" sz="1200" dirty="0" smtClean="0"/>
              <a:t>SF IP has /25 ‘service bit’ set </a:t>
            </a:r>
          </a:p>
          <a:p>
            <a:r>
              <a:rPr lang="en-US" sz="1600" dirty="0" smtClean="0"/>
              <a:t>S1 sends traffic to D1</a:t>
            </a:r>
          </a:p>
          <a:p>
            <a:pPr lvl="1"/>
            <a:r>
              <a:rPr lang="en-US" sz="1200" dirty="0" smtClean="0"/>
              <a:t>S1 forwards to F1</a:t>
            </a:r>
          </a:p>
          <a:p>
            <a:pPr lvl="1"/>
            <a:r>
              <a:rPr lang="en-US" sz="1200" dirty="0" smtClean="0"/>
              <a:t>F1 forwards to GW</a:t>
            </a:r>
          </a:p>
          <a:p>
            <a:pPr lvl="1"/>
            <a:r>
              <a:rPr lang="en-US" sz="1200" dirty="0" smtClean="0"/>
              <a:t>GW forwards to D1</a:t>
            </a:r>
          </a:p>
          <a:p>
            <a:r>
              <a:rPr lang="en-US" sz="1600" dirty="0" smtClean="0"/>
              <a:t>Works across Segments on same host</a:t>
            </a:r>
          </a:p>
          <a:p>
            <a:r>
              <a:rPr lang="en-US" sz="1600" dirty="0" smtClean="0"/>
              <a:t>S1 </a:t>
            </a:r>
            <a:r>
              <a:rPr lang="en-US" sz="1600" dirty="0"/>
              <a:t>sends traffic to </a:t>
            </a:r>
            <a:r>
              <a:rPr lang="en-US" sz="1600" dirty="0" smtClean="0"/>
              <a:t>D2</a:t>
            </a:r>
            <a:endParaRPr lang="en-US" sz="1600" dirty="0"/>
          </a:p>
          <a:p>
            <a:pPr lvl="1"/>
            <a:r>
              <a:rPr lang="en-US" sz="1200" dirty="0"/>
              <a:t>S1 forwards to F1</a:t>
            </a:r>
          </a:p>
          <a:p>
            <a:pPr lvl="1"/>
            <a:r>
              <a:rPr lang="en-US" sz="1200" dirty="0"/>
              <a:t>F1 forwards to GW</a:t>
            </a:r>
          </a:p>
          <a:p>
            <a:pPr lvl="1"/>
            <a:r>
              <a:rPr lang="en-US" sz="1200" dirty="0"/>
              <a:t>GW forwards to </a:t>
            </a:r>
            <a:r>
              <a:rPr lang="en-US" sz="1200" dirty="0" smtClean="0"/>
              <a:t>D2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964852" y="146049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7140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2452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4796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47140" y="2202656"/>
            <a:ext cx="4530725" cy="3381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Tables Rules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6603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61915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2"/>
            <a:endCxn id="12" idx="0"/>
          </p:cNvCxnSpPr>
          <p:nvPr/>
        </p:nvCxnSpPr>
        <p:spPr>
          <a:xfrm>
            <a:off x="6212502" y="1797049"/>
            <a:ext cx="1" cy="405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4255115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</p:cNvCxnSpPr>
          <p:nvPr/>
        </p:nvCxnSpPr>
        <p:spPr>
          <a:xfrm flipV="1">
            <a:off x="5034578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</p:cNvCxnSpPr>
          <p:nvPr/>
        </p:nvCxnSpPr>
        <p:spPr>
          <a:xfrm flipV="1">
            <a:off x="5822771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</p:cNvCxnSpPr>
          <p:nvPr/>
        </p:nvCxnSpPr>
        <p:spPr>
          <a:xfrm flipV="1">
            <a:off x="7390427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0"/>
          </p:cNvCxnSpPr>
          <p:nvPr/>
        </p:nvCxnSpPr>
        <p:spPr>
          <a:xfrm flipV="1">
            <a:off x="8169890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0"/>
            <a:endCxn id="11" idx="0"/>
          </p:cNvCxnSpPr>
          <p:nvPr/>
        </p:nvCxnSpPr>
        <p:spPr>
          <a:xfrm flipV="1">
            <a:off x="6212502" y="989012"/>
            <a:ext cx="0" cy="47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2502" y="104062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12502" y="1801426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10.1.0.1/16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6501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10.1.1.2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101812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10.1.1.3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39614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10.1.2.2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925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10.1.2.3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179533" y="256398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2805" y="256398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762583" y="256879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7323759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127031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43831" y="2791397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575112" y="2741484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0593" y="341480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111086" y="3548856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896855" y="2946400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4196696" y="1657238"/>
            <a:ext cx="3199418" cy="1448093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9418" h="1448093">
                <a:moveTo>
                  <a:pt x="61595" y="1162162"/>
                </a:moveTo>
                <a:cubicBezTo>
                  <a:pt x="-22014" y="985420"/>
                  <a:pt x="-49530" y="797037"/>
                  <a:pt x="169545" y="736712"/>
                </a:cubicBezTo>
                <a:cubicBezTo>
                  <a:pt x="388620" y="676387"/>
                  <a:pt x="1133687" y="797037"/>
                  <a:pt x="1376045" y="800212"/>
                </a:cubicBezTo>
                <a:cubicBezTo>
                  <a:pt x="1618403" y="803387"/>
                  <a:pt x="1265977" y="1460612"/>
                  <a:pt x="1617344" y="1447912"/>
                </a:cubicBezTo>
                <a:cubicBezTo>
                  <a:pt x="1860761" y="1447912"/>
                  <a:pt x="1651212" y="1016112"/>
                  <a:pt x="1712595" y="768462"/>
                </a:cubicBezTo>
                <a:cubicBezTo>
                  <a:pt x="1773978" y="520812"/>
                  <a:pt x="1932728" y="9637"/>
                  <a:pt x="2023745" y="112"/>
                </a:cubicBezTo>
                <a:cubicBezTo>
                  <a:pt x="2114762" y="-9413"/>
                  <a:pt x="2086187" y="586429"/>
                  <a:pt x="2258695" y="711312"/>
                </a:cubicBezTo>
                <a:cubicBezTo>
                  <a:pt x="2431203" y="836195"/>
                  <a:pt x="2902162" y="664745"/>
                  <a:pt x="3058795" y="749412"/>
                </a:cubicBezTo>
                <a:cubicBezTo>
                  <a:pt x="3215428" y="834079"/>
                  <a:pt x="3199553" y="1025108"/>
                  <a:pt x="3198495" y="1219312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11003" y="4334247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Point: Manipulating GW preserves destination IP in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5750"/>
            <a:ext cx="8745068" cy="26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 Aggregation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14F857B0-40D7-47E8-A7EE-F9989D1955A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   Leaf 1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20" idx="0"/>
            <a:endCxn id="34" idx="2"/>
          </p:cNvCxnSpPr>
          <p:nvPr/>
        </p:nvCxnSpPr>
        <p:spPr>
          <a:xfrm rot="5400000" flipH="1" flipV="1">
            <a:off x="2683436" y="607794"/>
            <a:ext cx="782208" cy="286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</p:cNvCxnSpPr>
          <p:nvPr/>
        </p:nvCxnSpPr>
        <p:spPr>
          <a:xfrm rot="16200000" flipV="1">
            <a:off x="5814074" y="760951"/>
            <a:ext cx="369164" cy="29220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47463" y="1053046"/>
            <a:ext cx="35108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050" dirty="0" smtClean="0"/>
              <a:t>Leaf gets full /9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Romana </a:t>
            </a:r>
            <a:r>
              <a:rPr lang="en-US" sz="1050" dirty="0" smtClean="0"/>
              <a:t>IPAM assigns each Host an IP from /16</a:t>
            </a:r>
          </a:p>
          <a:p>
            <a:pPr>
              <a:tabLst>
                <a:tab pos="403225" algn="l"/>
              </a:tabLst>
            </a:pPr>
            <a:endParaRPr lang="en-US" sz="1050" dirty="0"/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For Containers on Host, Host is allocated its own /24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050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372107" cy="2187803"/>
            <a:chOff x="546571" y="2432965"/>
            <a:chExt cx="2372107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R1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A1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B1</a:t>
              </a:r>
              <a:endParaRPr lang="en-US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A2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C1</a:t>
              </a:r>
              <a:endParaRPr lang="en-US" sz="9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0"/>
              <a:endCxn id="21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156931" y="362708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10.1.4.1/24</a:t>
              </a:r>
              <a:endParaRPr lang="en-US" sz="9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291815" y="4620768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A</a:t>
            </a:r>
            <a:r>
              <a:rPr lang="en-US" sz="900" dirty="0" smtClean="0"/>
              <a:t>1 POD IP: 10.1.1.18</a:t>
            </a:r>
            <a:endParaRPr lang="en-US" sz="900" dirty="0"/>
          </a:p>
        </p:txBody>
      </p:sp>
      <p:cxnSp>
        <p:nvCxnSpPr>
          <p:cNvPr id="39" name="Straight Arrow Connector 38"/>
          <p:cNvCxnSpPr>
            <a:stCxn id="74" idx="1"/>
          </p:cNvCxnSpPr>
          <p:nvPr/>
        </p:nvCxnSpPr>
        <p:spPr>
          <a:xfrm flipH="1" flipV="1">
            <a:off x="869528" y="4458742"/>
            <a:ext cx="422287" cy="277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187803" cy="2187803"/>
            <a:chOff x="546571" y="2432965"/>
            <a:chExt cx="2187803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R2</a:t>
              </a:r>
              <a:endParaRPr lang="en-US" sz="12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B2</a:t>
              </a:r>
              <a:endParaRPr lang="en-US" sz="1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A3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C3</a:t>
              </a:r>
              <a:endParaRPr lang="en-US" sz="10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6" idx="0"/>
              <a:endCxn id="102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58126" y="359136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10.2.4.1/24</a:t>
              </a:r>
              <a:endParaRPr lang="en-US" sz="9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R3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DNS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NAT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1" idx="0"/>
              <a:endCxn id="123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10.2.1.1/24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09214" y="364948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10.1.1.1/24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10.3.1.1/24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7706556" y="353931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10.3.4.1/24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521886" y="107395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smtClean="0"/>
              <a:t>0.0.0.0	via Spine</a:t>
            </a:r>
          </a:p>
          <a:p>
            <a:pPr defTabSz="133350"/>
            <a:r>
              <a:rPr lang="en-US" sz="900" smtClean="0"/>
              <a:t>10.1.0.0/16 via Node 1</a:t>
            </a:r>
          </a:p>
          <a:p>
            <a:pPr defTabSz="133350"/>
            <a:r>
              <a:rPr lang="en-US" sz="900" smtClean="0"/>
              <a:t>10.2.0.0/16 via Node 2</a:t>
            </a:r>
          </a:p>
          <a:p>
            <a:pPr defTabSz="133350"/>
            <a:r>
              <a:rPr lang="en-US" sz="900" smtClean="0"/>
              <a:t>10.3.0.0/16 via Node 3</a:t>
            </a:r>
            <a:endParaRPr lang="en-US" sz="9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Spine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007826" y="229284"/>
            <a:ext cx="1508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dirty="0" smtClean="0"/>
              <a:t>0.0.0.0	via Internet</a:t>
            </a:r>
          </a:p>
          <a:p>
            <a:pPr defTabSz="133350"/>
            <a:r>
              <a:rPr lang="en-US" sz="900" dirty="0" smtClean="0"/>
              <a:t>10.0.0.0/9         via Leaf 1</a:t>
            </a:r>
          </a:p>
          <a:p>
            <a:pPr defTabSz="133350"/>
            <a:r>
              <a:rPr lang="en-US" sz="900" dirty="0" smtClean="0"/>
              <a:t>10.128.0.0/9     via Leaf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05000" y="26992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10.1.0.1/16</a:t>
            </a:r>
            <a:endParaRPr 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784420" y="27579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10.2.0.1/16</a:t>
            </a:r>
            <a:endParaRPr 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710205" y="2770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10.3.0.1/16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22502"/>
            <a:ext cx="147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Simple example</a:t>
            </a:r>
          </a:p>
          <a:p>
            <a:pPr marL="231775" lvl="1" indent="-112713">
              <a:buFont typeface="Arial" panose="020B0604020202020204" pitchFamily="34" charset="0"/>
              <a:buChar char="•"/>
            </a:pPr>
            <a:r>
              <a:rPr lang="en-US" sz="1200" dirty="0" smtClean="0"/>
              <a:t>8 Host bits</a:t>
            </a:r>
          </a:p>
          <a:p>
            <a:pPr marL="112713" lvl="1" indent="119063">
              <a:buFont typeface="Arial" panose="020B0604020202020204" pitchFamily="34" charset="0"/>
              <a:buChar char="•"/>
            </a:pPr>
            <a:r>
              <a:rPr lang="en-US" sz="1200" dirty="0"/>
              <a:t>8 Segment bits</a:t>
            </a:r>
          </a:p>
        </p:txBody>
      </p:sp>
    </p:spTree>
    <p:extLst>
      <p:ext uri="{BB962C8B-B14F-4D97-AF65-F5344CB8AC3E}">
        <p14:creationId xmlns:p14="http://schemas.microsoft.com/office/powerpoint/2010/main" val="28197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mana">
  <a:themeElements>
    <a:clrScheme name="Romana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4471CE"/>
      </a:accent1>
      <a:accent2>
        <a:srgbClr val="E77C0C"/>
      </a:accent2>
      <a:accent3>
        <a:srgbClr val="A5A5A5"/>
      </a:accent3>
      <a:accent4>
        <a:srgbClr val="FFC000"/>
      </a:accent4>
      <a:accent5>
        <a:srgbClr val="922A5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omana" id="{1E91766B-929B-4C8E-B86E-BB22041A6C5B}" vid="{FB099C6D-F3C1-49AD-B632-627E2CAC8C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Romana</Template>
  <TotalTime>131354</TotalTime>
  <Words>818</Words>
  <Application>Microsoft Office PowerPoint</Application>
  <PresentationFormat>On-screen Show (16:9)</PresentationFormat>
  <Paragraphs>402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Droid Sans Fallback</vt:lpstr>
      <vt:lpstr>FreeSans</vt:lpstr>
      <vt:lpstr>Liberation Sans</vt:lpstr>
      <vt:lpstr>Liberation Serif</vt:lpstr>
      <vt:lpstr>Noto Sans</vt:lpstr>
      <vt:lpstr>Romana</vt:lpstr>
      <vt:lpstr>Romana Networks</vt:lpstr>
      <vt:lpstr>PowerPoint Presentation</vt:lpstr>
      <vt:lpstr>PowerPoint Presentation</vt:lpstr>
      <vt:lpstr>North/South Traffic</vt:lpstr>
      <vt:lpstr>PowerPoint Presentation</vt:lpstr>
      <vt:lpstr>PowerPoint Presentation</vt:lpstr>
      <vt:lpstr>Single Host L3 Service Insertion</vt:lpstr>
      <vt:lpstr>PowerPoint Presentation</vt:lpstr>
      <vt:lpstr>Route Aggregation</vt:lpstr>
      <vt:lpstr>L3 Tenancy Model</vt:lpstr>
      <vt:lpstr>Routed VXLANs</vt:lpstr>
      <vt:lpstr>Kubernetes Pods Inside Instance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Marino (chrmarin)</dc:creator>
  <cp:lastModifiedBy>Chris Marino</cp:lastModifiedBy>
  <cp:revision>696</cp:revision>
  <cp:lastPrinted>2015-04-28T15:45:33Z</cp:lastPrinted>
  <dcterms:created xsi:type="dcterms:W3CDTF">2014-02-15T18:36:15Z</dcterms:created>
  <dcterms:modified xsi:type="dcterms:W3CDTF">2016-01-06T00:49:52Z</dcterms:modified>
</cp:coreProperties>
</file>