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a7d8bb7f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a7d8bb7f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a7d8bb7f5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a7d8bb7f5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a7d8bb7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a7d8bb7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a7d8bb7f5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a7d8bb7f5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a7d8bb7f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a7d8bb7f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a7d8bb7f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a7d8bb7f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a7d8bb7f5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a7d8bb7f5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a7d8bb7f5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a7d8bb7f5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a7d8bb7f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a7d8bb7f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a7d8bb7f5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a7d8bb7f5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b0e800bd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b0e800bd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Lepis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900">
                <a:solidFill>
                  <a:schemeClr val="dk1"/>
                </a:solidFill>
                <a:latin typeface="Roboto"/>
                <a:ea typeface="Roboto"/>
                <a:cs typeface="Roboto"/>
                <a:sym typeface="Roboto"/>
              </a:rPr>
              <a:t>The primary objective of this project was to determine the sentiment of Amazon user reviews. </a:t>
            </a:r>
            <a:endParaRPr sz="19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900">
                <a:solidFill>
                  <a:schemeClr val="dk1"/>
                </a:solidFill>
                <a:latin typeface="Roboto"/>
                <a:ea typeface="Roboto"/>
                <a:cs typeface="Roboto"/>
                <a:sym typeface="Roboto"/>
              </a:rPr>
              <a:t>Given a piece of text, the team used text classification and NLP to rank the sentiment value of a review on a scale of one to five stars. </a:t>
            </a:r>
            <a:endParaRPr sz="19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900">
                <a:solidFill>
                  <a:schemeClr val="dk1"/>
                </a:solidFill>
                <a:latin typeface="Roboto"/>
                <a:ea typeface="Roboto"/>
                <a:cs typeface="Roboto"/>
                <a:sym typeface="Roboto"/>
              </a:rPr>
              <a:t>This rating was then compared to the actual product rating on Amazon.</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a7d8bb7f5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a7d8bb7f5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b0e800b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b0e800b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Lepis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The dataset we chose to </a:t>
            </a:r>
            <a:r>
              <a:rPr lang="en" sz="1800"/>
              <a:t>achieve</a:t>
            </a:r>
            <a:r>
              <a:rPr lang="en" sz="1800"/>
              <a:t> this objective, was an amazon review dataset from SNAP.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SNAP dataset had around 35 millions review samples from 1995 to 2013.</a:t>
            </a:r>
            <a:endParaRPr sz="1800"/>
          </a:p>
          <a:p>
            <a:pPr indent="0" lvl="0" marL="0" rtl="0" algn="l">
              <a:spcBef>
                <a:spcPts val="0"/>
              </a:spcBef>
              <a:spcAft>
                <a:spcPts val="0"/>
              </a:spcAft>
              <a:buNone/>
            </a:pPr>
            <a:r>
              <a:rPr lang="en" sz="1800"/>
              <a:t>	This amount of data wasn’t </a:t>
            </a:r>
            <a:r>
              <a:rPr lang="en" sz="1800"/>
              <a:t>necessary</a:t>
            </a:r>
            <a:r>
              <a:rPr lang="en" sz="1800"/>
              <a:t> for our task, so we sought to reduce it.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brought us the dataset that we actually ended up using. It was from the ‘Registry of Open Data</a:t>
            </a:r>
            <a:r>
              <a:rPr lang="en" sz="2300">
                <a:solidFill>
                  <a:srgbClr val="FF0000"/>
                </a:solidFill>
              </a:rPr>
              <a:t>,</a:t>
            </a:r>
            <a:r>
              <a:rPr lang="en" sz="2300"/>
              <a:t> </a:t>
            </a:r>
            <a:r>
              <a:rPr lang="en" sz="1800"/>
              <a:t>on AWS’.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They had reduced the size of the SNAP dataset by 90%, which brought the size to around 3 and a half million samples. </a:t>
            </a:r>
            <a:endParaRPr sz="1800"/>
          </a:p>
          <a:p>
            <a:pPr indent="0" lvl="0" marL="0" rtl="0" algn="l">
              <a:spcBef>
                <a:spcPts val="0"/>
              </a:spcBef>
              <a:spcAft>
                <a:spcPts val="0"/>
              </a:spcAft>
              <a:buNone/>
            </a:pPr>
            <a:r>
              <a:t/>
            </a:r>
            <a:endParaRPr sz="1800"/>
          </a:p>
          <a:p>
            <a:pPr indent="457200" lvl="0" marL="0" rtl="0" algn="l">
              <a:spcBef>
                <a:spcPts val="0"/>
              </a:spcBef>
              <a:spcAft>
                <a:spcPts val="0"/>
              </a:spcAft>
              <a:buNone/>
            </a:pPr>
            <a:r>
              <a:rPr lang="en" sz="1800"/>
              <a:t>They also ensured that there was an equal number of samples per star rating, and this helped us down the line during processing.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While there were a bunch of </a:t>
            </a:r>
            <a:r>
              <a:rPr lang="en" sz="1800"/>
              <a:t>miscellaneous</a:t>
            </a:r>
            <a:r>
              <a:rPr lang="en" sz="1800"/>
              <a:t> features included in these datasets, we only needed a few and those were the Star Rating, the Review Title, and the Review text itself</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a7d8bb7f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a7d8bb7f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Transfer learning - train a model for one task and repurpose for another task. Side steps training models from scratch and allows businesses to complete NLP tasks faster using smaller amounts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Multilingual NLP - Mpst NLP advances are focused on English. In the future a multilingual machine translation </a:t>
            </a:r>
            <a:r>
              <a:rPr lang="en"/>
              <a:t>model</a:t>
            </a:r>
            <a:r>
              <a:rPr lang="en"/>
              <a:t> can be used to translate 100 languages without relying on english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Automating customer service - Chatbots play a significant role on the frontline of customer service. Advancements will allow chatbots to hold more complex conversations, and learn how to complete new tasks without previous training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b0e800bd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b0e800bd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b0e800bd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b0e800bd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Mike</a:t>
            </a:r>
            <a:endParaRPr sz="1400"/>
          </a:p>
          <a:p>
            <a:pPr indent="0" lvl="0" marL="0" rtl="0" algn="l">
              <a:spcBef>
                <a:spcPts val="0"/>
              </a:spcBef>
              <a:spcAft>
                <a:spcPts val="0"/>
              </a:spcAft>
              <a:buNone/>
            </a:pPr>
            <a:r>
              <a:t/>
            </a:r>
            <a:endParaRPr sz="1400"/>
          </a:p>
          <a:p>
            <a:pPr indent="-317500" lvl="0" marL="457200" rtl="0" algn="l">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Our approach is similar to Hatzivassiloglou and McKeown[1] in that we are retrieving semantic orientation of adjectives, but are not limiting ourselves to one word class. Our purpose in determining the semantic orientation of word classes is to accurately tokenize words that will be used in the sentence analysis of product reviews</a:t>
            </a:r>
            <a:endParaRPr sz="1400">
              <a:solidFill>
                <a:srgbClr val="737373"/>
              </a:solidFill>
              <a:latin typeface="Roboto"/>
              <a:ea typeface="Roboto"/>
              <a:cs typeface="Roboto"/>
              <a:sym typeface="Roboto"/>
            </a:endParaRPr>
          </a:p>
          <a:p>
            <a:pPr indent="-317500" lvl="0" marL="457200" rtl="0" algn="l">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Our team will be mining for product features in reviews for the purpose of classifying it within a five star ranking system and then using these rankings to predict the actual rating of the product. This way lay the groundwork for distinguishing between real and fake reviews left by customers on a given product.</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b0e800bd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0e800bd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b0e800b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b0e800b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a7d8bb7f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a7d8bb7f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3.png"/><Relationship Id="rId11" Type="http://schemas.openxmlformats.org/officeDocument/2006/relationships/image" Target="../media/image10.png"/><Relationship Id="rId10" Type="http://schemas.openxmlformats.org/officeDocument/2006/relationships/image" Target="../media/image12.png"/><Relationship Id="rId9"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Sentiment Analysis of Amazon Review</a:t>
            </a:r>
            <a:endParaRPr/>
          </a:p>
        </p:txBody>
      </p:sp>
      <p:sp>
        <p:nvSpPr>
          <p:cNvPr id="68" name="Google Shape;68;p13"/>
          <p:cNvSpPr txBox="1"/>
          <p:nvPr>
            <p:ph idx="1" type="subTitle"/>
          </p:nvPr>
        </p:nvSpPr>
        <p:spPr>
          <a:xfrm>
            <a:off x="390525" y="2789122"/>
            <a:ext cx="8222100" cy="10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Roman Bellisari, Michael Delcid, Matthew Lepis</a:t>
            </a:r>
            <a:endParaRPr/>
          </a:p>
          <a:p>
            <a:pPr indent="0" lvl="0" marL="0" rtl="0" algn="l">
              <a:spcBef>
                <a:spcPts val="0"/>
              </a:spcBef>
              <a:spcAft>
                <a:spcPts val="0"/>
              </a:spcAft>
              <a:buNone/>
            </a:pPr>
            <a:r>
              <a:rPr lang="en"/>
              <a:t>CPE 695: Applied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34" name="Google Shape;134;p22"/>
          <p:cNvPicPr preferRelativeResize="0"/>
          <p:nvPr/>
        </p:nvPicPr>
        <p:blipFill>
          <a:blip r:embed="rId3">
            <a:alphaModFix/>
          </a:blip>
          <a:stretch>
            <a:fillRect/>
          </a:stretch>
        </p:blipFill>
        <p:spPr>
          <a:xfrm>
            <a:off x="281150" y="2134075"/>
            <a:ext cx="4044524" cy="2796049"/>
          </a:xfrm>
          <a:prstGeom prst="rect">
            <a:avLst/>
          </a:prstGeom>
          <a:noFill/>
          <a:ln>
            <a:noFill/>
          </a:ln>
        </p:spPr>
      </p:pic>
      <p:pic>
        <p:nvPicPr>
          <p:cNvPr id="135" name="Google Shape;135;p22"/>
          <p:cNvPicPr preferRelativeResize="0"/>
          <p:nvPr/>
        </p:nvPicPr>
        <p:blipFill>
          <a:blip r:embed="rId4">
            <a:alphaModFix/>
          </a:blip>
          <a:stretch>
            <a:fillRect/>
          </a:stretch>
        </p:blipFill>
        <p:spPr>
          <a:xfrm>
            <a:off x="4621000" y="2181500"/>
            <a:ext cx="4073001" cy="2748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NLP Results</a:t>
            </a:r>
            <a:endParaRPr/>
          </a:p>
        </p:txBody>
      </p:sp>
      <p:pic>
        <p:nvPicPr>
          <p:cNvPr id="141" name="Google Shape;141;p23"/>
          <p:cNvPicPr preferRelativeResize="0"/>
          <p:nvPr/>
        </p:nvPicPr>
        <p:blipFill>
          <a:blip r:embed="rId3">
            <a:alphaModFix/>
          </a:blip>
          <a:stretch>
            <a:fillRect/>
          </a:stretch>
        </p:blipFill>
        <p:spPr>
          <a:xfrm>
            <a:off x="748850" y="1844913"/>
            <a:ext cx="7429500" cy="30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NLP Results</a:t>
            </a:r>
            <a:endParaRPr/>
          </a:p>
        </p:txBody>
      </p:sp>
      <p:pic>
        <p:nvPicPr>
          <p:cNvPr id="147" name="Google Shape;147;p24"/>
          <p:cNvPicPr preferRelativeResize="0"/>
          <p:nvPr/>
        </p:nvPicPr>
        <p:blipFill>
          <a:blip r:embed="rId3">
            <a:alphaModFix/>
          </a:blip>
          <a:stretch>
            <a:fillRect/>
          </a:stretch>
        </p:blipFill>
        <p:spPr>
          <a:xfrm>
            <a:off x="2551425" y="2022875"/>
            <a:ext cx="6142575" cy="1019350"/>
          </a:xfrm>
          <a:prstGeom prst="rect">
            <a:avLst/>
          </a:prstGeom>
          <a:noFill/>
          <a:ln>
            <a:noFill/>
          </a:ln>
        </p:spPr>
      </p:pic>
      <p:pic>
        <p:nvPicPr>
          <p:cNvPr id="148" name="Google Shape;148;p24"/>
          <p:cNvPicPr preferRelativeResize="0"/>
          <p:nvPr/>
        </p:nvPicPr>
        <p:blipFill>
          <a:blip r:embed="rId4">
            <a:alphaModFix/>
          </a:blip>
          <a:stretch>
            <a:fillRect/>
          </a:stretch>
        </p:blipFill>
        <p:spPr>
          <a:xfrm>
            <a:off x="2551425" y="3323400"/>
            <a:ext cx="6223550" cy="1460350"/>
          </a:xfrm>
          <a:prstGeom prst="rect">
            <a:avLst/>
          </a:prstGeom>
          <a:noFill/>
          <a:ln>
            <a:noFill/>
          </a:ln>
        </p:spPr>
      </p:pic>
      <p:sp>
        <p:nvSpPr>
          <p:cNvPr id="149" name="Google Shape;149;p24"/>
          <p:cNvSpPr txBox="1"/>
          <p:nvPr/>
        </p:nvSpPr>
        <p:spPr>
          <a:xfrm>
            <a:off x="318450" y="2059500"/>
            <a:ext cx="19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Lemmatization</a:t>
            </a:r>
            <a:endParaRPr>
              <a:latin typeface="Roboto"/>
              <a:ea typeface="Roboto"/>
              <a:cs typeface="Roboto"/>
              <a:sym typeface="Roboto"/>
            </a:endParaRPr>
          </a:p>
        </p:txBody>
      </p:sp>
      <p:sp>
        <p:nvSpPr>
          <p:cNvPr id="150" name="Google Shape;150;p24"/>
          <p:cNvSpPr txBox="1"/>
          <p:nvPr/>
        </p:nvSpPr>
        <p:spPr>
          <a:xfrm>
            <a:off x="318450" y="3540125"/>
            <a:ext cx="219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Gensim Word2Vec.most_similar</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56" name="Google Shape;156;p25"/>
          <p:cNvPicPr preferRelativeResize="0"/>
          <p:nvPr/>
        </p:nvPicPr>
        <p:blipFill>
          <a:blip r:embed="rId3">
            <a:alphaModFix/>
          </a:blip>
          <a:stretch>
            <a:fillRect/>
          </a:stretch>
        </p:blipFill>
        <p:spPr>
          <a:xfrm>
            <a:off x="2720913" y="1733375"/>
            <a:ext cx="5552886" cy="3332274"/>
          </a:xfrm>
          <a:prstGeom prst="rect">
            <a:avLst/>
          </a:prstGeom>
          <a:noFill/>
          <a:ln>
            <a:noFill/>
          </a:ln>
        </p:spPr>
      </p:pic>
      <p:sp>
        <p:nvSpPr>
          <p:cNvPr id="157" name="Google Shape;157;p25"/>
          <p:cNvSpPr txBox="1"/>
          <p:nvPr/>
        </p:nvSpPr>
        <p:spPr>
          <a:xfrm>
            <a:off x="126275" y="1995725"/>
            <a:ext cx="1951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Input Vector Shape: (300000, 100)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PCA Vector Shape: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(300000, 2)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Not Linearly </a:t>
            </a:r>
            <a:r>
              <a:rPr lang="en">
                <a:latin typeface="Roboto"/>
                <a:ea typeface="Roboto"/>
                <a:cs typeface="Roboto"/>
                <a:sym typeface="Roboto"/>
              </a:rPr>
              <a:t>Separable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Forest</a:t>
            </a:r>
            <a:endParaRPr/>
          </a:p>
        </p:txBody>
      </p:sp>
      <p:pic>
        <p:nvPicPr>
          <p:cNvPr id="163" name="Google Shape;163;p26"/>
          <p:cNvPicPr preferRelativeResize="0"/>
          <p:nvPr/>
        </p:nvPicPr>
        <p:blipFill rotWithShape="1">
          <a:blip r:embed="rId3">
            <a:alphaModFix/>
          </a:blip>
          <a:srcRect b="0" l="32193" r="10255" t="0"/>
          <a:stretch/>
        </p:blipFill>
        <p:spPr>
          <a:xfrm>
            <a:off x="4988450" y="1745100"/>
            <a:ext cx="3835377" cy="3332275"/>
          </a:xfrm>
          <a:prstGeom prst="rect">
            <a:avLst/>
          </a:prstGeom>
          <a:noFill/>
          <a:ln>
            <a:noFill/>
          </a:ln>
        </p:spPr>
      </p:pic>
      <p:pic>
        <p:nvPicPr>
          <p:cNvPr id="164" name="Google Shape;164;p26"/>
          <p:cNvPicPr preferRelativeResize="0"/>
          <p:nvPr/>
        </p:nvPicPr>
        <p:blipFill rotWithShape="1">
          <a:blip r:embed="rId4">
            <a:alphaModFix/>
          </a:blip>
          <a:srcRect b="0" l="31388" r="10322" t="0"/>
          <a:stretch/>
        </p:blipFill>
        <p:spPr>
          <a:xfrm>
            <a:off x="607625" y="1781700"/>
            <a:ext cx="3720402" cy="3191324"/>
          </a:xfrm>
          <a:prstGeom prst="rect">
            <a:avLst/>
          </a:prstGeom>
          <a:noFill/>
          <a:ln>
            <a:noFill/>
          </a:ln>
        </p:spPr>
      </p:pic>
      <p:sp>
        <p:nvSpPr>
          <p:cNvPr id="165" name="Google Shape;165;p26"/>
          <p:cNvSpPr txBox="1"/>
          <p:nvPr/>
        </p:nvSpPr>
        <p:spPr>
          <a:xfrm>
            <a:off x="5414525" y="995575"/>
            <a:ext cx="32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Testing Set Accuracy</a:t>
            </a:r>
            <a:r>
              <a:rPr lang="en">
                <a:solidFill>
                  <a:schemeClr val="lt1"/>
                </a:solidFill>
                <a:latin typeface="Roboto"/>
                <a:ea typeface="Roboto"/>
                <a:cs typeface="Roboto"/>
                <a:sym typeface="Roboto"/>
              </a:rPr>
              <a:t>: 41.27%</a:t>
            </a:r>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MLP</a:t>
            </a:r>
            <a:endParaRPr/>
          </a:p>
        </p:txBody>
      </p:sp>
      <p:pic>
        <p:nvPicPr>
          <p:cNvPr id="171" name="Google Shape;171;p27"/>
          <p:cNvPicPr preferRelativeResize="0"/>
          <p:nvPr/>
        </p:nvPicPr>
        <p:blipFill rotWithShape="1">
          <a:blip r:embed="rId3">
            <a:alphaModFix/>
          </a:blip>
          <a:srcRect b="0" l="28790" r="0" t="0"/>
          <a:stretch/>
        </p:blipFill>
        <p:spPr>
          <a:xfrm>
            <a:off x="176150" y="1734225"/>
            <a:ext cx="4745974" cy="3332275"/>
          </a:xfrm>
          <a:prstGeom prst="rect">
            <a:avLst/>
          </a:prstGeom>
          <a:noFill/>
          <a:ln>
            <a:noFill/>
          </a:ln>
        </p:spPr>
      </p:pic>
      <p:pic>
        <p:nvPicPr>
          <p:cNvPr id="172" name="Google Shape;172;p27"/>
          <p:cNvPicPr preferRelativeResize="0"/>
          <p:nvPr/>
        </p:nvPicPr>
        <p:blipFill rotWithShape="1">
          <a:blip r:embed="rId4">
            <a:alphaModFix/>
          </a:blip>
          <a:srcRect b="0" l="33401" r="8132" t="0"/>
          <a:stretch/>
        </p:blipFill>
        <p:spPr>
          <a:xfrm>
            <a:off x="4797400" y="1734225"/>
            <a:ext cx="3896602" cy="3332275"/>
          </a:xfrm>
          <a:prstGeom prst="rect">
            <a:avLst/>
          </a:prstGeom>
          <a:noFill/>
          <a:ln>
            <a:noFill/>
          </a:ln>
        </p:spPr>
      </p:pic>
      <p:sp>
        <p:nvSpPr>
          <p:cNvPr id="173" name="Google Shape;173;p27"/>
          <p:cNvSpPr txBox="1"/>
          <p:nvPr/>
        </p:nvSpPr>
        <p:spPr>
          <a:xfrm>
            <a:off x="5414525" y="995575"/>
            <a:ext cx="32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Testing Set Accuracy</a:t>
            </a:r>
            <a:r>
              <a:rPr lang="en">
                <a:solidFill>
                  <a:schemeClr val="lt1"/>
                </a:solidFill>
                <a:latin typeface="Roboto"/>
                <a:ea typeface="Roboto"/>
                <a:cs typeface="Roboto"/>
                <a:sym typeface="Roboto"/>
              </a:rPr>
              <a:t>: 42.02%</a:t>
            </a:r>
            <a:endParaRPr>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MLP</a:t>
            </a:r>
            <a:endParaRPr/>
          </a:p>
        </p:txBody>
      </p:sp>
      <p:pic>
        <p:nvPicPr>
          <p:cNvPr id="179" name="Google Shape;179;p28"/>
          <p:cNvPicPr preferRelativeResize="0"/>
          <p:nvPr/>
        </p:nvPicPr>
        <p:blipFill rotWithShape="1">
          <a:blip r:embed="rId3">
            <a:alphaModFix/>
          </a:blip>
          <a:srcRect b="2847" l="0" r="0" t="49848"/>
          <a:stretch/>
        </p:blipFill>
        <p:spPr>
          <a:xfrm>
            <a:off x="4224100" y="2486450"/>
            <a:ext cx="4236673" cy="2156099"/>
          </a:xfrm>
          <a:prstGeom prst="rect">
            <a:avLst/>
          </a:prstGeom>
          <a:noFill/>
          <a:ln>
            <a:noFill/>
          </a:ln>
        </p:spPr>
      </p:pic>
      <p:pic>
        <p:nvPicPr>
          <p:cNvPr id="180" name="Google Shape;180;p28"/>
          <p:cNvPicPr preferRelativeResize="0"/>
          <p:nvPr/>
        </p:nvPicPr>
        <p:blipFill rotWithShape="1">
          <a:blip r:embed="rId4">
            <a:alphaModFix/>
          </a:blip>
          <a:srcRect b="49539" l="0" r="0" t="2986"/>
          <a:stretch/>
        </p:blipFill>
        <p:spPr>
          <a:xfrm>
            <a:off x="413400" y="2486450"/>
            <a:ext cx="3971525" cy="2156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86" name="Google Shape;186;p29"/>
          <p:cNvPicPr preferRelativeResize="0"/>
          <p:nvPr/>
        </p:nvPicPr>
        <p:blipFill>
          <a:blip r:embed="rId3">
            <a:alphaModFix/>
          </a:blip>
          <a:stretch>
            <a:fillRect/>
          </a:stretch>
        </p:blipFill>
        <p:spPr>
          <a:xfrm>
            <a:off x="1002875" y="2118513"/>
            <a:ext cx="7429500" cy="2295525"/>
          </a:xfrm>
          <a:prstGeom prst="rect">
            <a:avLst/>
          </a:prstGeom>
          <a:noFill/>
          <a:ln>
            <a:noFill/>
          </a:ln>
        </p:spPr>
      </p:pic>
      <p:sp>
        <p:nvSpPr>
          <p:cNvPr id="187" name="Google Shape;187;p29"/>
          <p:cNvSpPr txBox="1"/>
          <p:nvPr/>
        </p:nvSpPr>
        <p:spPr>
          <a:xfrm>
            <a:off x="271025" y="2262800"/>
            <a:ext cx="4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a:t>
            </a:r>
            <a:endParaRPr>
              <a:latin typeface="Roboto"/>
              <a:ea typeface="Roboto"/>
              <a:cs typeface="Roboto"/>
              <a:sym typeface="Roboto"/>
            </a:endParaRPr>
          </a:p>
        </p:txBody>
      </p:sp>
      <p:sp>
        <p:nvSpPr>
          <p:cNvPr id="188" name="Google Shape;188;p29"/>
          <p:cNvSpPr txBox="1"/>
          <p:nvPr/>
        </p:nvSpPr>
        <p:spPr>
          <a:xfrm>
            <a:off x="271025" y="3004775"/>
            <a:ext cx="4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a:t>
            </a:r>
            <a:endParaRPr>
              <a:latin typeface="Roboto"/>
              <a:ea typeface="Roboto"/>
              <a:cs typeface="Roboto"/>
              <a:sym typeface="Roboto"/>
            </a:endParaRPr>
          </a:p>
        </p:txBody>
      </p:sp>
      <p:sp>
        <p:nvSpPr>
          <p:cNvPr id="189" name="Google Shape;189;p29"/>
          <p:cNvSpPr txBox="1"/>
          <p:nvPr/>
        </p:nvSpPr>
        <p:spPr>
          <a:xfrm>
            <a:off x="271025" y="3746750"/>
            <a:ext cx="4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95" name="Google Shape;195;p30"/>
          <p:cNvPicPr preferRelativeResize="0"/>
          <p:nvPr/>
        </p:nvPicPr>
        <p:blipFill>
          <a:blip r:embed="rId3">
            <a:alphaModFix/>
          </a:blip>
          <a:stretch>
            <a:fillRect/>
          </a:stretch>
        </p:blipFill>
        <p:spPr>
          <a:xfrm>
            <a:off x="4572000" y="1740175"/>
            <a:ext cx="4443034" cy="3332275"/>
          </a:xfrm>
          <a:prstGeom prst="rect">
            <a:avLst/>
          </a:prstGeom>
          <a:noFill/>
          <a:ln>
            <a:noFill/>
          </a:ln>
        </p:spPr>
      </p:pic>
      <p:sp>
        <p:nvSpPr>
          <p:cNvPr id="196" name="Google Shape;196;p30"/>
          <p:cNvSpPr txBox="1"/>
          <p:nvPr/>
        </p:nvSpPr>
        <p:spPr>
          <a:xfrm>
            <a:off x="440425" y="2571750"/>
            <a:ext cx="387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Positive Review:</a:t>
            </a:r>
            <a:r>
              <a:rPr lang="en">
                <a:latin typeface="Roboto"/>
                <a:ea typeface="Roboto"/>
                <a:cs typeface="Roboto"/>
                <a:sym typeface="Roboto"/>
              </a:rPr>
              <a:t> 'I </a:t>
            </a:r>
            <a:r>
              <a:rPr lang="en">
                <a:latin typeface="Roboto"/>
                <a:ea typeface="Roboto"/>
                <a:cs typeface="Roboto"/>
                <a:sym typeface="Roboto"/>
              </a:rPr>
              <a:t>absolutely</a:t>
            </a:r>
            <a:r>
              <a:rPr lang="en">
                <a:latin typeface="Roboto"/>
                <a:ea typeface="Roboto"/>
                <a:cs typeface="Roboto"/>
                <a:sym typeface="Roboto"/>
              </a:rPr>
              <a:t> love this product, it is everything that I expected. The quality is unbeatable for the price. This product is amazing. I could not </a:t>
            </a:r>
            <a:r>
              <a:rPr lang="en">
                <a:latin typeface="Roboto"/>
                <a:ea typeface="Roboto"/>
                <a:cs typeface="Roboto"/>
                <a:sym typeface="Roboto"/>
              </a:rPr>
              <a:t>recommend</a:t>
            </a:r>
            <a:r>
              <a:rPr lang="en">
                <a:latin typeface="Roboto"/>
                <a:ea typeface="Roboto"/>
                <a:cs typeface="Roboto"/>
                <a:sym typeface="Roboto"/>
              </a:rPr>
              <a:t> this product more!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2" name="Google Shape;202;p31"/>
          <p:cNvSpPr txBox="1"/>
          <p:nvPr/>
        </p:nvSpPr>
        <p:spPr>
          <a:xfrm>
            <a:off x="440425" y="2571750"/>
            <a:ext cx="3876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Negative</a:t>
            </a:r>
            <a:r>
              <a:rPr b="1" lang="en">
                <a:latin typeface="Roboto"/>
                <a:ea typeface="Roboto"/>
                <a:cs typeface="Roboto"/>
                <a:sym typeface="Roboto"/>
              </a:rPr>
              <a:t> Review:</a:t>
            </a:r>
            <a:r>
              <a:rPr lang="en">
                <a:latin typeface="Roboto"/>
                <a:ea typeface="Roboto"/>
                <a:cs typeface="Roboto"/>
                <a:sym typeface="Roboto"/>
              </a:rPr>
              <a:t> ‘The package arrived damaged and the tv was fully broken. Do not buy this product, it is cheap and not made well. The tv is not very bright and makes a loud noise when you turn it on. The screen arrived broken and three days late.'</a:t>
            </a:r>
            <a:endParaRPr>
              <a:latin typeface="Roboto"/>
              <a:ea typeface="Roboto"/>
              <a:cs typeface="Roboto"/>
              <a:sym typeface="Roboto"/>
            </a:endParaRPr>
          </a:p>
        </p:txBody>
      </p:sp>
      <p:pic>
        <p:nvPicPr>
          <p:cNvPr id="203" name="Google Shape;203;p31"/>
          <p:cNvPicPr preferRelativeResize="0"/>
          <p:nvPr/>
        </p:nvPicPr>
        <p:blipFill>
          <a:blip r:embed="rId3">
            <a:alphaModFix/>
          </a:blip>
          <a:stretch>
            <a:fillRect/>
          </a:stretch>
        </p:blipFill>
        <p:spPr>
          <a:xfrm>
            <a:off x="4469125" y="1791650"/>
            <a:ext cx="4265948" cy="319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Scope	</a:t>
            </a:r>
            <a:endParaRPr/>
          </a:p>
        </p:txBody>
      </p:sp>
      <p:sp>
        <p:nvSpPr>
          <p:cNvPr id="74" name="Google Shape;74;p14"/>
          <p:cNvSpPr txBox="1"/>
          <p:nvPr>
            <p:ph idx="1" type="body"/>
          </p:nvPr>
        </p:nvSpPr>
        <p:spPr>
          <a:xfrm>
            <a:off x="286050" y="1919075"/>
            <a:ext cx="54534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Objective</a:t>
            </a:r>
            <a:endParaRPr/>
          </a:p>
          <a:p>
            <a:pPr indent="457200" lvl="0" marL="0" rtl="0" algn="l">
              <a:spcBef>
                <a:spcPts val="1200"/>
              </a:spcBef>
              <a:spcAft>
                <a:spcPts val="0"/>
              </a:spcAft>
              <a:buNone/>
            </a:pPr>
            <a:r>
              <a:rPr lang="en" sz="1500"/>
              <a:t>Determine the sentiment of Amazon user reviews</a:t>
            </a:r>
            <a:endParaRPr sz="1500"/>
          </a:p>
          <a:p>
            <a:pPr indent="457200" lvl="0" marL="0" rtl="0" algn="l">
              <a:spcBef>
                <a:spcPts val="1200"/>
              </a:spcBef>
              <a:spcAft>
                <a:spcPts val="0"/>
              </a:spcAft>
              <a:buNone/>
            </a:pPr>
            <a:r>
              <a:t/>
            </a:r>
            <a:endParaRPr sz="1400"/>
          </a:p>
          <a:p>
            <a:pPr indent="0" lvl="0" marL="0" rtl="0" algn="l">
              <a:spcBef>
                <a:spcPts val="1200"/>
              </a:spcBef>
              <a:spcAft>
                <a:spcPts val="0"/>
              </a:spcAft>
              <a:buNone/>
            </a:pPr>
            <a:r>
              <a:rPr lang="en" sz="1750" u="sng"/>
              <a:t>General Approach</a:t>
            </a:r>
            <a:endParaRPr sz="1750" u="sng"/>
          </a:p>
          <a:p>
            <a:pPr indent="0" lvl="0" marL="0" rtl="0" algn="l">
              <a:spcBef>
                <a:spcPts val="1200"/>
              </a:spcBef>
              <a:spcAft>
                <a:spcPts val="0"/>
              </a:spcAft>
              <a:buNone/>
            </a:pPr>
            <a:r>
              <a:rPr lang="en" sz="1500"/>
              <a:t>	Text Classification &amp; Natural Language Processing (NLP)</a:t>
            </a:r>
            <a:endParaRPr i="1" sz="1500"/>
          </a:p>
          <a:p>
            <a:pPr indent="0" lvl="0" marL="0" rtl="0" algn="l">
              <a:spcBef>
                <a:spcPts val="1200"/>
              </a:spcBef>
              <a:spcAft>
                <a:spcPts val="1200"/>
              </a:spcAft>
              <a:buNone/>
            </a:pPr>
            <a:r>
              <a:rPr lang="en" u="sng"/>
              <a:t>	</a:t>
            </a:r>
            <a:endParaRPr u="sng"/>
          </a:p>
        </p:txBody>
      </p:sp>
      <p:pic>
        <p:nvPicPr>
          <p:cNvPr id="75" name="Google Shape;75;p14"/>
          <p:cNvPicPr preferRelativeResize="0"/>
          <p:nvPr/>
        </p:nvPicPr>
        <p:blipFill>
          <a:blip r:embed="rId3">
            <a:alphaModFix/>
          </a:blip>
          <a:stretch>
            <a:fillRect/>
          </a:stretch>
        </p:blipFill>
        <p:spPr>
          <a:xfrm>
            <a:off x="5898525" y="2926200"/>
            <a:ext cx="3065923" cy="2043449"/>
          </a:xfrm>
          <a:prstGeom prst="rect">
            <a:avLst/>
          </a:prstGeom>
          <a:noFill/>
          <a:ln>
            <a:noFill/>
          </a:ln>
        </p:spPr>
      </p:pic>
      <p:pic>
        <p:nvPicPr>
          <p:cNvPr id="76" name="Google Shape;76;p14"/>
          <p:cNvPicPr preferRelativeResize="0"/>
          <p:nvPr/>
        </p:nvPicPr>
        <p:blipFill>
          <a:blip r:embed="rId4">
            <a:alphaModFix/>
          </a:blip>
          <a:stretch>
            <a:fillRect/>
          </a:stretch>
        </p:blipFill>
        <p:spPr>
          <a:xfrm>
            <a:off x="6526123" y="1919075"/>
            <a:ext cx="1810725" cy="877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Considerations</a:t>
            </a:r>
            <a:endParaRPr/>
          </a:p>
        </p:txBody>
      </p:sp>
      <p:sp>
        <p:nvSpPr>
          <p:cNvPr id="209" name="Google Shape;209;p32"/>
          <p:cNvSpPr txBox="1"/>
          <p:nvPr>
            <p:ph idx="1" type="body"/>
          </p:nvPr>
        </p:nvSpPr>
        <p:spPr>
          <a:xfrm>
            <a:off x="471900" y="1919075"/>
            <a:ext cx="8222100" cy="304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the Review Title Data Feature</a:t>
            </a:r>
            <a:endParaRPr/>
          </a:p>
          <a:p>
            <a:pPr indent="-342900" lvl="0" marL="457200" rtl="0" algn="l">
              <a:spcBef>
                <a:spcPts val="0"/>
              </a:spcBef>
              <a:spcAft>
                <a:spcPts val="0"/>
              </a:spcAft>
              <a:buSzPts val="1800"/>
              <a:buChar char="●"/>
            </a:pPr>
            <a:r>
              <a:rPr lang="en"/>
              <a:t>More Layers for a Deeper MLP</a:t>
            </a:r>
            <a:endParaRPr/>
          </a:p>
          <a:p>
            <a:pPr indent="-342900" lvl="0" marL="457200" rtl="0" algn="l">
              <a:spcBef>
                <a:spcPts val="0"/>
              </a:spcBef>
              <a:spcAft>
                <a:spcPts val="0"/>
              </a:spcAft>
              <a:buSzPts val="1800"/>
              <a:buChar char="●"/>
            </a:pPr>
            <a:r>
              <a:rPr lang="en"/>
              <a:t>Different Network Architecture (RNN, LSTM embedding layer) </a:t>
            </a:r>
            <a:endParaRPr/>
          </a:p>
          <a:p>
            <a:pPr indent="-342900" lvl="0" marL="457200" rtl="0" algn="l">
              <a:spcBef>
                <a:spcPts val="0"/>
              </a:spcBef>
              <a:spcAft>
                <a:spcPts val="0"/>
              </a:spcAft>
              <a:buSzPts val="1800"/>
              <a:buChar char="●"/>
            </a:pPr>
            <a:r>
              <a:rPr lang="en"/>
              <a:t>More time for training</a:t>
            </a:r>
            <a:endParaRPr/>
          </a:p>
          <a:p>
            <a:pPr indent="-317500" lvl="1" marL="914400" rtl="0" algn="l">
              <a:spcBef>
                <a:spcPts val="0"/>
              </a:spcBef>
              <a:spcAft>
                <a:spcPts val="0"/>
              </a:spcAft>
              <a:buSzPts val="1400"/>
              <a:buChar char="○"/>
            </a:pPr>
            <a:r>
              <a:rPr lang="en"/>
              <a:t>More computing power</a:t>
            </a:r>
            <a:endParaRPr/>
          </a:p>
          <a:p>
            <a:pPr indent="-342900" lvl="0" marL="457200" rtl="0" algn="l">
              <a:spcBef>
                <a:spcPts val="0"/>
              </a:spcBef>
              <a:spcAft>
                <a:spcPts val="0"/>
              </a:spcAft>
              <a:buSzPts val="1800"/>
              <a:buChar char="●"/>
            </a:pPr>
            <a:r>
              <a:rPr lang="en"/>
              <a:t>Different Ensemble Techniques </a:t>
            </a:r>
            <a:endParaRPr/>
          </a:p>
          <a:p>
            <a:pPr indent="-342900" lvl="0" marL="457200" rtl="0" algn="l">
              <a:spcBef>
                <a:spcPts val="0"/>
              </a:spcBef>
              <a:spcAft>
                <a:spcPts val="0"/>
              </a:spcAft>
              <a:buSzPts val="1800"/>
              <a:buChar char="●"/>
            </a:pPr>
            <a:r>
              <a:rPr lang="en"/>
              <a:t>Bagging/Boosting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Dataset</a:t>
            </a:r>
            <a:endParaRPr/>
          </a:p>
        </p:txBody>
      </p:sp>
      <p:sp>
        <p:nvSpPr>
          <p:cNvPr id="82" name="Google Shape;82;p15"/>
          <p:cNvSpPr txBox="1"/>
          <p:nvPr>
            <p:ph idx="1" type="body"/>
          </p:nvPr>
        </p:nvSpPr>
        <p:spPr>
          <a:xfrm>
            <a:off x="316025" y="1919075"/>
            <a:ext cx="7075500" cy="3044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50" u="sng"/>
              <a:t>Source</a:t>
            </a:r>
            <a:endParaRPr sz="1650" u="sng"/>
          </a:p>
          <a:p>
            <a:pPr indent="457200" lvl="0" marL="0" rtl="0" algn="l">
              <a:lnSpc>
                <a:spcPct val="100000"/>
              </a:lnSpc>
              <a:spcBef>
                <a:spcPts val="1200"/>
              </a:spcBef>
              <a:spcAft>
                <a:spcPts val="0"/>
              </a:spcAft>
              <a:buNone/>
            </a:pPr>
            <a:r>
              <a:rPr lang="en" sz="1300"/>
              <a:t>Originally:</a:t>
            </a:r>
            <a:r>
              <a:rPr lang="en" sz="1700"/>
              <a:t> 	</a:t>
            </a:r>
            <a:r>
              <a:rPr i="1" lang="en" sz="1300" u="sng"/>
              <a:t>SNAP</a:t>
            </a:r>
            <a:r>
              <a:rPr lang="en" sz="1300" u="sng"/>
              <a:t> (Stanford Network Analysis Project)</a:t>
            </a:r>
            <a:endParaRPr sz="1300" u="sng"/>
          </a:p>
          <a:p>
            <a:pPr indent="0" lvl="0" marL="914400" rtl="0" algn="l">
              <a:lnSpc>
                <a:spcPct val="100000"/>
              </a:lnSpc>
              <a:spcBef>
                <a:spcPts val="1200"/>
              </a:spcBef>
              <a:spcAft>
                <a:spcPts val="0"/>
              </a:spcAft>
              <a:buNone/>
            </a:pPr>
            <a:r>
              <a:rPr lang="en" sz="1300"/>
              <a:t>	~</a:t>
            </a:r>
            <a:r>
              <a:rPr lang="en" sz="1050"/>
              <a:t>35 million samples from June 1995 to March 2013</a:t>
            </a:r>
            <a:endParaRPr sz="1050"/>
          </a:p>
          <a:p>
            <a:pPr indent="457200" lvl="0" marL="0" rtl="0" algn="l">
              <a:lnSpc>
                <a:spcPct val="100000"/>
              </a:lnSpc>
              <a:spcBef>
                <a:spcPts val="1200"/>
              </a:spcBef>
              <a:spcAft>
                <a:spcPts val="0"/>
              </a:spcAft>
              <a:buNone/>
            </a:pPr>
            <a:r>
              <a:rPr lang="en" sz="1300"/>
              <a:t>Derived:	</a:t>
            </a:r>
            <a:r>
              <a:rPr lang="en" sz="1300" u="sng"/>
              <a:t>Registry of Open Data on AWS</a:t>
            </a:r>
            <a:endParaRPr sz="1300" u="sng"/>
          </a:p>
          <a:p>
            <a:pPr indent="0" lvl="0" marL="914400" rtl="0" algn="l">
              <a:lnSpc>
                <a:spcPct val="100000"/>
              </a:lnSpc>
              <a:spcBef>
                <a:spcPts val="1200"/>
              </a:spcBef>
              <a:spcAft>
                <a:spcPts val="0"/>
              </a:spcAft>
              <a:buNone/>
            </a:pPr>
            <a:r>
              <a:rPr lang="en" sz="1300"/>
              <a:t>	</a:t>
            </a:r>
            <a:r>
              <a:rPr lang="en" sz="1050"/>
              <a:t>Reduced to </a:t>
            </a:r>
            <a:r>
              <a:rPr lang="en" sz="1050"/>
              <a:t>3.65 million samples; equally distributed between star ratings 1 through 5.</a:t>
            </a:r>
            <a:endParaRPr sz="1050"/>
          </a:p>
          <a:p>
            <a:pPr indent="0" lvl="0" marL="0" rtl="0" algn="l">
              <a:lnSpc>
                <a:spcPct val="100000"/>
              </a:lnSpc>
              <a:spcBef>
                <a:spcPts val="1200"/>
              </a:spcBef>
              <a:spcAft>
                <a:spcPts val="0"/>
              </a:spcAft>
              <a:buNone/>
            </a:pPr>
            <a:r>
              <a:rPr lang="en" sz="1600" u="sng"/>
              <a:t>Dataset Features</a:t>
            </a:r>
            <a:endParaRPr sz="1600" u="sng"/>
          </a:p>
          <a:p>
            <a:pPr indent="-304800" lvl="0" marL="1371600" rtl="0" algn="l">
              <a:lnSpc>
                <a:spcPct val="100000"/>
              </a:lnSpc>
              <a:spcBef>
                <a:spcPts val="1200"/>
              </a:spcBef>
              <a:spcAft>
                <a:spcPts val="0"/>
              </a:spcAft>
              <a:buSzPts val="1200"/>
              <a:buAutoNum type="arabicPeriod"/>
            </a:pPr>
            <a:r>
              <a:rPr lang="en" sz="1200"/>
              <a:t>Class index (star rating) [1 to 5]</a:t>
            </a:r>
            <a:endParaRPr sz="1200"/>
          </a:p>
          <a:p>
            <a:pPr indent="-304800" lvl="0" marL="1371600" rtl="0" algn="l">
              <a:lnSpc>
                <a:spcPct val="100000"/>
              </a:lnSpc>
              <a:spcBef>
                <a:spcPts val="0"/>
              </a:spcBef>
              <a:spcAft>
                <a:spcPts val="0"/>
              </a:spcAft>
              <a:buSzPts val="1200"/>
              <a:buAutoNum type="arabicPeriod"/>
            </a:pPr>
            <a:r>
              <a:rPr lang="en" sz="1200"/>
              <a:t>Review title</a:t>
            </a:r>
            <a:endParaRPr sz="1200"/>
          </a:p>
          <a:p>
            <a:pPr indent="-304800" lvl="0" marL="1371600" rtl="0" algn="l">
              <a:lnSpc>
                <a:spcPct val="100000"/>
              </a:lnSpc>
              <a:spcBef>
                <a:spcPts val="0"/>
              </a:spcBef>
              <a:spcAft>
                <a:spcPts val="0"/>
              </a:spcAft>
              <a:buSzPts val="1200"/>
              <a:buAutoNum type="arabicPeriod"/>
            </a:pPr>
            <a:r>
              <a:rPr lang="en" sz="1200"/>
              <a:t>Review text</a:t>
            </a:r>
            <a:r>
              <a:rPr lang="en" sz="1200" u="sng"/>
              <a:t>	</a:t>
            </a:r>
            <a:endParaRPr sz="1200" u="sng"/>
          </a:p>
        </p:txBody>
      </p:sp>
      <p:pic>
        <p:nvPicPr>
          <p:cNvPr id="83" name="Google Shape;83;p15"/>
          <p:cNvPicPr preferRelativeResize="0"/>
          <p:nvPr/>
        </p:nvPicPr>
        <p:blipFill>
          <a:blip r:embed="rId3">
            <a:alphaModFix/>
          </a:blip>
          <a:stretch>
            <a:fillRect/>
          </a:stretch>
        </p:blipFill>
        <p:spPr>
          <a:xfrm>
            <a:off x="7391514" y="3428700"/>
            <a:ext cx="1465225" cy="1019275"/>
          </a:xfrm>
          <a:prstGeom prst="rect">
            <a:avLst/>
          </a:prstGeom>
          <a:noFill/>
          <a:ln>
            <a:noFill/>
          </a:ln>
        </p:spPr>
      </p:pic>
      <p:pic>
        <p:nvPicPr>
          <p:cNvPr id="84" name="Google Shape;84;p15"/>
          <p:cNvPicPr preferRelativeResize="0"/>
          <p:nvPr/>
        </p:nvPicPr>
        <p:blipFill>
          <a:blip r:embed="rId4">
            <a:alphaModFix/>
          </a:blip>
          <a:stretch>
            <a:fillRect/>
          </a:stretch>
        </p:blipFill>
        <p:spPr>
          <a:xfrm>
            <a:off x="7525037" y="2062111"/>
            <a:ext cx="1198197" cy="101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NLP Developments</a:t>
            </a:r>
            <a:endParaRPr/>
          </a:p>
        </p:txBody>
      </p:sp>
      <p:sp>
        <p:nvSpPr>
          <p:cNvPr id="90" name="Google Shape;90;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Transfer Learning </a:t>
            </a:r>
            <a:endParaRPr sz="2000"/>
          </a:p>
          <a:p>
            <a:pPr indent="-355600" lvl="0" marL="457200" rtl="0" algn="l">
              <a:spcBef>
                <a:spcPts val="0"/>
              </a:spcBef>
              <a:spcAft>
                <a:spcPts val="0"/>
              </a:spcAft>
              <a:buSzPts val="2000"/>
              <a:buChar char="●"/>
            </a:pPr>
            <a:r>
              <a:rPr lang="en" sz="2000"/>
              <a:t>Multilingual NLP</a:t>
            </a:r>
            <a:endParaRPr sz="2000"/>
          </a:p>
          <a:p>
            <a:pPr indent="-355600" lvl="0" marL="457200" rtl="0" algn="l">
              <a:spcBef>
                <a:spcPts val="0"/>
              </a:spcBef>
              <a:spcAft>
                <a:spcPts val="0"/>
              </a:spcAft>
              <a:buSzPts val="2000"/>
              <a:buChar char="●"/>
            </a:pPr>
            <a:r>
              <a:rPr lang="en" sz="2000"/>
              <a:t>Automating Customer Service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Known Solutions</a:t>
            </a:r>
            <a:endParaRPr/>
          </a:p>
        </p:txBody>
      </p:sp>
      <p:sp>
        <p:nvSpPr>
          <p:cNvPr id="96" name="Google Shape;96;p17"/>
          <p:cNvSpPr txBox="1"/>
          <p:nvPr>
            <p:ph idx="1" type="body"/>
          </p:nvPr>
        </p:nvSpPr>
        <p:spPr>
          <a:xfrm>
            <a:off x="471900" y="1919075"/>
            <a:ext cx="8222100" cy="300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previous works, researchers identified the positive or negative semantic orientation of adjectives within a collection of text. The researchers achieved high precision in classifying this word class. </a:t>
            </a:r>
            <a:endParaRPr/>
          </a:p>
          <a:p>
            <a:pPr indent="0" lvl="0" marL="0" rtl="0" algn="l">
              <a:spcBef>
                <a:spcPts val="1200"/>
              </a:spcBef>
              <a:spcAft>
                <a:spcPts val="0"/>
              </a:spcAft>
              <a:buNone/>
            </a:pPr>
            <a:r>
              <a:rPr lang="en"/>
              <a:t>In another related project, researchers identified product features by analyzing customer opinions and ranking them by frequency. This type of NLP was used to isolate key features of a product. </a:t>
            </a:r>
            <a:endParaRPr/>
          </a:p>
          <a:p>
            <a:pPr indent="0" lvl="0" marL="0" rtl="0" algn="l">
              <a:spcBef>
                <a:spcPts val="1200"/>
              </a:spcBef>
              <a:spcAft>
                <a:spcPts val="1200"/>
              </a:spcAft>
              <a:buNone/>
            </a:pPr>
            <a:r>
              <a:rPr lang="en"/>
              <a:t>In a paper released by NYU, researchers utilized CNN for text classification. The researchers </a:t>
            </a:r>
            <a:r>
              <a:rPr lang="en"/>
              <a:t>achieved</a:t>
            </a:r>
            <a:r>
              <a:rPr lang="en"/>
              <a:t> high accuracy without </a:t>
            </a:r>
            <a:r>
              <a:rPr lang="en"/>
              <a:t>spending</a:t>
            </a:r>
            <a:r>
              <a:rPr lang="en"/>
              <a:t> large amount of time on preprocessing data.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Solution</a:t>
            </a:r>
            <a:endParaRPr/>
          </a:p>
        </p:txBody>
      </p:sp>
      <p:sp>
        <p:nvSpPr>
          <p:cNvPr id="102" name="Google Shape;102;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retrieve the semantic orientation for more than one class of word and accurately tokenize them to use in the sentence </a:t>
            </a:r>
            <a:r>
              <a:rPr lang="en"/>
              <a:t>analysis</a:t>
            </a:r>
            <a:r>
              <a:rPr lang="en"/>
              <a:t> of product reviews</a:t>
            </a:r>
            <a:endParaRPr/>
          </a:p>
          <a:p>
            <a:pPr indent="-342900" lvl="0" marL="457200" rtl="0" algn="l">
              <a:spcBef>
                <a:spcPts val="0"/>
              </a:spcBef>
              <a:spcAft>
                <a:spcPts val="0"/>
              </a:spcAft>
              <a:buSzPts val="1800"/>
              <a:buChar char="●"/>
            </a:pPr>
            <a:r>
              <a:rPr lang="en"/>
              <a:t>The team mines product features in reviews for the purpose of classifying them within a five star ranking system</a:t>
            </a:r>
            <a:endParaRPr/>
          </a:p>
          <a:p>
            <a:pPr indent="-342900" lvl="0" marL="457200" rtl="0" algn="l">
              <a:spcBef>
                <a:spcPts val="0"/>
              </a:spcBef>
              <a:spcAft>
                <a:spcPts val="0"/>
              </a:spcAft>
              <a:buSzPts val="1800"/>
              <a:buChar char="●"/>
            </a:pPr>
            <a:r>
              <a:rPr lang="en"/>
              <a:t>These ratings are then compared against the </a:t>
            </a:r>
            <a:r>
              <a:rPr lang="en"/>
              <a:t>actual rating of the product and will be used to distinguish between real and fake reviews left by customers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ML Techniques Used</a:t>
            </a:r>
            <a:endParaRPr/>
          </a:p>
        </p:txBody>
      </p:sp>
      <p:sp>
        <p:nvSpPr>
          <p:cNvPr id="108" name="Google Shape;108;p19"/>
          <p:cNvSpPr txBox="1"/>
          <p:nvPr>
            <p:ph idx="1" type="body"/>
          </p:nvPr>
        </p:nvSpPr>
        <p:spPr>
          <a:xfrm>
            <a:off x="471900" y="1919075"/>
            <a:ext cx="8222100" cy="304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Forest </a:t>
            </a:r>
            <a:endParaRPr/>
          </a:p>
          <a:p>
            <a:pPr indent="-342900" lvl="0" marL="457200" rtl="0" algn="l">
              <a:spcBef>
                <a:spcPts val="0"/>
              </a:spcBef>
              <a:spcAft>
                <a:spcPts val="0"/>
              </a:spcAft>
              <a:buSzPts val="1800"/>
              <a:buChar char="●"/>
            </a:pPr>
            <a:r>
              <a:rPr lang="en"/>
              <a:t>Ensemble Learning</a:t>
            </a:r>
            <a:endParaRPr/>
          </a:p>
          <a:p>
            <a:pPr indent="-342900" lvl="0" marL="457200" rtl="0" algn="l">
              <a:spcBef>
                <a:spcPts val="0"/>
              </a:spcBef>
              <a:spcAft>
                <a:spcPts val="0"/>
              </a:spcAft>
              <a:buSzPts val="1800"/>
              <a:buChar char="●"/>
            </a:pPr>
            <a:r>
              <a:rPr lang="en"/>
              <a:t>Multi Layer Perceptron (MLP) Artificial Neural Network (ANN) </a:t>
            </a:r>
            <a:endParaRPr/>
          </a:p>
          <a:p>
            <a:pPr indent="-342900" lvl="0" marL="457200" rtl="0" algn="l">
              <a:spcBef>
                <a:spcPts val="0"/>
              </a:spcBef>
              <a:spcAft>
                <a:spcPts val="0"/>
              </a:spcAft>
              <a:buSzPts val="1800"/>
              <a:buChar char="●"/>
            </a:pPr>
            <a:r>
              <a:rPr lang="en"/>
              <a:t>Overfitting Reduction</a:t>
            </a:r>
            <a:endParaRPr/>
          </a:p>
          <a:p>
            <a:pPr indent="-342900" lvl="0" marL="457200" rtl="0" algn="l">
              <a:spcBef>
                <a:spcPts val="0"/>
              </a:spcBef>
              <a:spcAft>
                <a:spcPts val="0"/>
              </a:spcAft>
              <a:buSzPts val="1800"/>
              <a:buChar char="●"/>
            </a:pPr>
            <a:r>
              <a:rPr lang="en"/>
              <a:t>Dimensionality Reduction: Principal Component Analysis </a:t>
            </a:r>
            <a:endParaRPr/>
          </a:p>
          <a:p>
            <a:pPr indent="-342900" lvl="0" marL="457200" rtl="0" algn="l">
              <a:spcBef>
                <a:spcPts val="0"/>
              </a:spcBef>
              <a:spcAft>
                <a:spcPts val="0"/>
              </a:spcAft>
              <a:buSzPts val="1800"/>
              <a:buChar char="●"/>
            </a:pPr>
            <a:r>
              <a:rPr lang="en"/>
              <a:t>Dropout Layers</a:t>
            </a:r>
            <a:endParaRPr/>
          </a:p>
          <a:p>
            <a:pPr indent="-342900" lvl="0" marL="457200" rtl="0" algn="l">
              <a:spcBef>
                <a:spcPts val="0"/>
              </a:spcBef>
              <a:spcAft>
                <a:spcPts val="0"/>
              </a:spcAft>
              <a:buSzPts val="1800"/>
              <a:buChar char="●"/>
            </a:pPr>
            <a:r>
              <a:rPr lang="en"/>
              <a:t>L2 Regularization</a:t>
            </a:r>
            <a:endParaRPr/>
          </a:p>
          <a:p>
            <a:pPr indent="-342900" lvl="0" marL="457200" rtl="0" algn="l">
              <a:spcBef>
                <a:spcPts val="0"/>
              </a:spcBef>
              <a:spcAft>
                <a:spcPts val="0"/>
              </a:spcAft>
              <a:buSzPts val="1800"/>
              <a:buChar char="●"/>
            </a:pPr>
            <a:r>
              <a:rPr lang="en"/>
              <a:t>Learning Rating Optimization</a:t>
            </a:r>
            <a:endParaRPr/>
          </a:p>
          <a:p>
            <a:pPr indent="-342900" lvl="0" marL="457200" rtl="0" algn="l">
              <a:spcBef>
                <a:spcPts val="0"/>
              </a:spcBef>
              <a:spcAft>
                <a:spcPts val="0"/>
              </a:spcAft>
              <a:buSzPts val="1800"/>
              <a:buChar char="●"/>
            </a:pPr>
            <a:r>
              <a:rPr lang="en"/>
              <a:t>Model Evaluation &amp; Prediction Generation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Technologies Used</a:t>
            </a:r>
            <a:endParaRPr/>
          </a:p>
        </p:txBody>
      </p:sp>
      <p:pic>
        <p:nvPicPr>
          <p:cNvPr id="114" name="Google Shape;114;p20"/>
          <p:cNvPicPr preferRelativeResize="0"/>
          <p:nvPr/>
        </p:nvPicPr>
        <p:blipFill>
          <a:blip r:embed="rId3">
            <a:alphaModFix/>
          </a:blip>
          <a:stretch>
            <a:fillRect/>
          </a:stretch>
        </p:blipFill>
        <p:spPr>
          <a:xfrm>
            <a:off x="112728" y="1762640"/>
            <a:ext cx="2098575" cy="944775"/>
          </a:xfrm>
          <a:prstGeom prst="rect">
            <a:avLst/>
          </a:prstGeom>
          <a:noFill/>
          <a:ln>
            <a:noFill/>
          </a:ln>
        </p:spPr>
      </p:pic>
      <p:pic>
        <p:nvPicPr>
          <p:cNvPr id="115" name="Google Shape;115;p20"/>
          <p:cNvPicPr preferRelativeResize="0"/>
          <p:nvPr/>
        </p:nvPicPr>
        <p:blipFill>
          <a:blip r:embed="rId4">
            <a:alphaModFix/>
          </a:blip>
          <a:stretch>
            <a:fillRect/>
          </a:stretch>
        </p:blipFill>
        <p:spPr>
          <a:xfrm>
            <a:off x="5586323" y="3665573"/>
            <a:ext cx="1091599" cy="1091625"/>
          </a:xfrm>
          <a:prstGeom prst="rect">
            <a:avLst/>
          </a:prstGeom>
          <a:noFill/>
          <a:ln>
            <a:noFill/>
          </a:ln>
        </p:spPr>
      </p:pic>
      <p:pic>
        <p:nvPicPr>
          <p:cNvPr id="116" name="Google Shape;116;p20"/>
          <p:cNvPicPr preferRelativeResize="0"/>
          <p:nvPr/>
        </p:nvPicPr>
        <p:blipFill>
          <a:blip r:embed="rId5">
            <a:alphaModFix/>
          </a:blip>
          <a:stretch>
            <a:fillRect/>
          </a:stretch>
        </p:blipFill>
        <p:spPr>
          <a:xfrm>
            <a:off x="5645565" y="2549288"/>
            <a:ext cx="973099" cy="1041229"/>
          </a:xfrm>
          <a:prstGeom prst="rect">
            <a:avLst/>
          </a:prstGeom>
          <a:noFill/>
          <a:ln>
            <a:noFill/>
          </a:ln>
        </p:spPr>
      </p:pic>
      <p:pic>
        <p:nvPicPr>
          <p:cNvPr id="117" name="Google Shape;117;p20"/>
          <p:cNvPicPr preferRelativeResize="0"/>
          <p:nvPr/>
        </p:nvPicPr>
        <p:blipFill>
          <a:blip r:embed="rId6">
            <a:alphaModFix/>
          </a:blip>
          <a:stretch>
            <a:fillRect/>
          </a:stretch>
        </p:blipFill>
        <p:spPr>
          <a:xfrm>
            <a:off x="2697376" y="1872800"/>
            <a:ext cx="3198813" cy="767700"/>
          </a:xfrm>
          <a:prstGeom prst="rect">
            <a:avLst/>
          </a:prstGeom>
          <a:noFill/>
          <a:ln>
            <a:noFill/>
          </a:ln>
        </p:spPr>
      </p:pic>
      <p:pic>
        <p:nvPicPr>
          <p:cNvPr id="118" name="Google Shape;118;p20"/>
          <p:cNvPicPr preferRelativeResize="0"/>
          <p:nvPr/>
        </p:nvPicPr>
        <p:blipFill>
          <a:blip r:embed="rId7">
            <a:alphaModFix/>
          </a:blip>
          <a:stretch>
            <a:fillRect/>
          </a:stretch>
        </p:blipFill>
        <p:spPr>
          <a:xfrm>
            <a:off x="2765422" y="2718250"/>
            <a:ext cx="2576223" cy="1041225"/>
          </a:xfrm>
          <a:prstGeom prst="rect">
            <a:avLst/>
          </a:prstGeom>
          <a:noFill/>
          <a:ln>
            <a:noFill/>
          </a:ln>
        </p:spPr>
      </p:pic>
      <p:pic>
        <p:nvPicPr>
          <p:cNvPr id="119" name="Google Shape;119;p20"/>
          <p:cNvPicPr preferRelativeResize="0"/>
          <p:nvPr/>
        </p:nvPicPr>
        <p:blipFill>
          <a:blip r:embed="rId8">
            <a:alphaModFix/>
          </a:blip>
          <a:stretch>
            <a:fillRect/>
          </a:stretch>
        </p:blipFill>
        <p:spPr>
          <a:xfrm>
            <a:off x="3104258" y="3774000"/>
            <a:ext cx="2027793" cy="1091625"/>
          </a:xfrm>
          <a:prstGeom prst="rect">
            <a:avLst/>
          </a:prstGeom>
          <a:noFill/>
          <a:ln>
            <a:noFill/>
          </a:ln>
        </p:spPr>
      </p:pic>
      <p:pic>
        <p:nvPicPr>
          <p:cNvPr id="120" name="Google Shape;120;p20"/>
          <p:cNvPicPr preferRelativeResize="0"/>
          <p:nvPr/>
        </p:nvPicPr>
        <p:blipFill rotWithShape="1">
          <a:blip r:embed="rId9">
            <a:alphaModFix/>
          </a:blip>
          <a:srcRect b="20054" l="24881" r="24131" t="17100"/>
          <a:stretch/>
        </p:blipFill>
        <p:spPr>
          <a:xfrm>
            <a:off x="6756300" y="1885550"/>
            <a:ext cx="2192900" cy="2871650"/>
          </a:xfrm>
          <a:prstGeom prst="rect">
            <a:avLst/>
          </a:prstGeom>
          <a:noFill/>
          <a:ln>
            <a:noFill/>
          </a:ln>
        </p:spPr>
      </p:pic>
      <p:pic>
        <p:nvPicPr>
          <p:cNvPr id="121" name="Google Shape;121;p20"/>
          <p:cNvPicPr preferRelativeResize="0"/>
          <p:nvPr/>
        </p:nvPicPr>
        <p:blipFill>
          <a:blip r:embed="rId10">
            <a:alphaModFix/>
          </a:blip>
          <a:stretch>
            <a:fillRect/>
          </a:stretch>
        </p:blipFill>
        <p:spPr>
          <a:xfrm>
            <a:off x="112725" y="2707425"/>
            <a:ext cx="2027799" cy="724946"/>
          </a:xfrm>
          <a:prstGeom prst="rect">
            <a:avLst/>
          </a:prstGeom>
          <a:noFill/>
          <a:ln>
            <a:noFill/>
          </a:ln>
        </p:spPr>
      </p:pic>
      <p:pic>
        <p:nvPicPr>
          <p:cNvPr id="122" name="Google Shape;122;p20"/>
          <p:cNvPicPr preferRelativeResize="0"/>
          <p:nvPr/>
        </p:nvPicPr>
        <p:blipFill>
          <a:blip r:embed="rId11">
            <a:alphaModFix/>
          </a:blip>
          <a:stretch>
            <a:fillRect/>
          </a:stretch>
        </p:blipFill>
        <p:spPr>
          <a:xfrm>
            <a:off x="71000" y="3644163"/>
            <a:ext cx="2997862" cy="1134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471900" y="1919075"/>
            <a:ext cx="8222100" cy="3040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Output Class Distribution Leveling</a:t>
            </a:r>
            <a:endParaRPr/>
          </a:p>
          <a:p>
            <a:pPr indent="-334327" lvl="0" marL="457200" rtl="0" algn="l">
              <a:spcBef>
                <a:spcPts val="0"/>
              </a:spcBef>
              <a:spcAft>
                <a:spcPts val="0"/>
              </a:spcAft>
              <a:buSzPct val="100000"/>
              <a:buChar char="●"/>
            </a:pPr>
            <a:r>
              <a:rPr lang="en"/>
              <a:t>Language Detection</a:t>
            </a:r>
            <a:endParaRPr/>
          </a:p>
          <a:p>
            <a:pPr indent="-334327" lvl="0" marL="457200" rtl="0" algn="l">
              <a:spcBef>
                <a:spcPts val="0"/>
              </a:spcBef>
              <a:spcAft>
                <a:spcPts val="0"/>
              </a:spcAft>
              <a:buSzPct val="100000"/>
              <a:buChar char="●"/>
            </a:pPr>
            <a:r>
              <a:rPr lang="en"/>
              <a:t>Space Removal</a:t>
            </a:r>
            <a:endParaRPr/>
          </a:p>
          <a:p>
            <a:pPr indent="-334327" lvl="0" marL="457200" rtl="0" algn="l">
              <a:spcBef>
                <a:spcPts val="0"/>
              </a:spcBef>
              <a:spcAft>
                <a:spcPts val="0"/>
              </a:spcAft>
              <a:buSzPct val="100000"/>
              <a:buChar char="●"/>
            </a:pPr>
            <a:r>
              <a:rPr lang="en"/>
              <a:t>Foreign Character Removal</a:t>
            </a:r>
            <a:endParaRPr/>
          </a:p>
          <a:p>
            <a:pPr indent="-334327" lvl="0" marL="457200" rtl="0" algn="l">
              <a:spcBef>
                <a:spcPts val="0"/>
              </a:spcBef>
              <a:spcAft>
                <a:spcPts val="0"/>
              </a:spcAft>
              <a:buSzPct val="100000"/>
              <a:buChar char="●"/>
            </a:pPr>
            <a:r>
              <a:rPr lang="en"/>
              <a:t>Stop Word Removal</a:t>
            </a:r>
            <a:endParaRPr/>
          </a:p>
          <a:p>
            <a:pPr indent="-334327" lvl="0" marL="457200" rtl="0" algn="l">
              <a:spcBef>
                <a:spcPts val="0"/>
              </a:spcBef>
              <a:spcAft>
                <a:spcPts val="0"/>
              </a:spcAft>
              <a:buSzPct val="100000"/>
              <a:buChar char="●"/>
            </a:pPr>
            <a:r>
              <a:rPr lang="en"/>
              <a:t>Punctuation Removal</a:t>
            </a:r>
            <a:endParaRPr/>
          </a:p>
          <a:p>
            <a:pPr indent="-334327" lvl="0" marL="457200" rtl="0" algn="l">
              <a:spcBef>
                <a:spcPts val="0"/>
              </a:spcBef>
              <a:spcAft>
                <a:spcPts val="0"/>
              </a:spcAft>
              <a:buSzPct val="100000"/>
              <a:buChar char="●"/>
            </a:pPr>
            <a:r>
              <a:rPr lang="en"/>
              <a:t>Case Transformation</a:t>
            </a:r>
            <a:endParaRPr/>
          </a:p>
          <a:p>
            <a:pPr indent="-334327" lvl="0" marL="457200" rtl="0" algn="l">
              <a:spcBef>
                <a:spcPts val="0"/>
              </a:spcBef>
              <a:spcAft>
                <a:spcPts val="0"/>
              </a:spcAft>
              <a:buSzPct val="100000"/>
              <a:buChar char="●"/>
            </a:pPr>
            <a:r>
              <a:rPr lang="en"/>
              <a:t>Tokenization</a:t>
            </a:r>
            <a:endParaRPr/>
          </a:p>
          <a:p>
            <a:pPr indent="-334327" lvl="0" marL="457200" rtl="0" algn="l">
              <a:spcBef>
                <a:spcPts val="0"/>
              </a:spcBef>
              <a:spcAft>
                <a:spcPts val="0"/>
              </a:spcAft>
              <a:buSzPct val="100000"/>
              <a:buChar char="●"/>
            </a:pPr>
            <a:r>
              <a:rPr lang="en"/>
              <a:t>Lemmatization</a:t>
            </a:r>
            <a:endParaRPr/>
          </a:p>
          <a:p>
            <a:pPr indent="-310832" lvl="1" marL="914400" rtl="0" algn="l">
              <a:spcBef>
                <a:spcPts val="0"/>
              </a:spcBef>
              <a:spcAft>
                <a:spcPts val="0"/>
              </a:spcAft>
              <a:buSzPct val="100000"/>
              <a:buChar char="○"/>
            </a:pPr>
            <a:r>
              <a:rPr lang="en"/>
              <a:t>POS Processing</a:t>
            </a:r>
            <a:endParaRPr/>
          </a:p>
          <a:p>
            <a:pPr indent="-334327" lvl="0" marL="457200" rtl="0" algn="l">
              <a:spcBef>
                <a:spcPts val="0"/>
              </a:spcBef>
              <a:spcAft>
                <a:spcPts val="0"/>
              </a:spcAft>
              <a:buSzPct val="100000"/>
              <a:buChar char="●"/>
            </a:pPr>
            <a:r>
              <a:rPr lang="en"/>
              <a:t>Vectorization </a:t>
            </a:r>
            <a:endParaRPr/>
          </a:p>
          <a:p>
            <a:pPr indent="-310832" lvl="1" marL="914400" rtl="0" algn="l">
              <a:spcBef>
                <a:spcPts val="0"/>
              </a:spcBef>
              <a:spcAft>
                <a:spcPts val="0"/>
              </a:spcAft>
              <a:buSzPct val="100000"/>
              <a:buChar char="○"/>
            </a:pPr>
            <a:r>
              <a:rPr lang="en"/>
              <a:t>Gensim vs Keras </a:t>
            </a:r>
            <a:endParaRPr/>
          </a:p>
        </p:txBody>
      </p:sp>
      <p:sp>
        <p:nvSpPr>
          <p:cNvPr id="128" name="Google Shape;12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NLP 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