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8"/>
  </p:notesMasterIdLst>
  <p:handoutMasterIdLst>
    <p:handoutMasterId r:id="rId19"/>
  </p:handoutMasterIdLst>
  <p:sldIdLst>
    <p:sldId id="298" r:id="rId2"/>
    <p:sldId id="311" r:id="rId3"/>
    <p:sldId id="305" r:id="rId4"/>
    <p:sldId id="304" r:id="rId5"/>
    <p:sldId id="296" r:id="rId6"/>
    <p:sldId id="297" r:id="rId7"/>
    <p:sldId id="299" r:id="rId8"/>
    <p:sldId id="300" r:id="rId9"/>
    <p:sldId id="301" r:id="rId10"/>
    <p:sldId id="307" r:id="rId11"/>
    <p:sldId id="302" r:id="rId12"/>
    <p:sldId id="303" r:id="rId13"/>
    <p:sldId id="308" r:id="rId14"/>
    <p:sldId id="309" r:id="rId15"/>
    <p:sldId id="310" r:id="rId16"/>
    <p:sldId id="306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5pPr>
    <a:lvl6pPr marL="2286000" algn="l" defTabSz="914400" rtl="0" eaLnBrk="1" latinLnBrk="1" hangingPunct="1"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6pPr>
    <a:lvl7pPr marL="2743200" algn="l" defTabSz="914400" rtl="0" eaLnBrk="1" latinLnBrk="1" hangingPunct="1"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7pPr>
    <a:lvl8pPr marL="3200400" algn="l" defTabSz="914400" rtl="0" eaLnBrk="1" latinLnBrk="1" hangingPunct="1"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8pPr>
    <a:lvl9pPr marL="3657600" algn="l" defTabSz="914400" rtl="0" eaLnBrk="1" latinLnBrk="1" hangingPunct="1">
      <a:defRPr kumimoji="1" sz="3600" kern="1200">
        <a:solidFill>
          <a:schemeClr val="tx2"/>
        </a:solidFill>
        <a:latin typeface="HY센스L" pitchFamily="18" charset="-127"/>
        <a:ea typeface="HY센스L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6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78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99331FE-CA26-4754-9519-AC18597AE6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290F61-8C62-45C3-B0E1-2BDFC51F01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-3175" y="0"/>
            <a:ext cx="9067800" cy="6867525"/>
            <a:chOff x="-2" y="0"/>
            <a:chExt cx="5712" cy="432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-2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9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8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7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7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7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6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6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5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05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15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4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34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43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53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63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72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82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91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01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11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20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30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39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49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59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68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78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87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97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07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16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26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35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45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55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64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74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83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393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03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412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422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31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441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451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60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470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479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489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499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508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518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7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537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547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556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64" name="Rectangle 63"/>
            <p:cNvSpPr>
              <a:spLocks noChangeArrowheads="1"/>
            </p:cNvSpPr>
            <p:nvPr/>
          </p:nvSpPr>
          <p:spPr bwMode="auto">
            <a:xfrm>
              <a:off x="566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65" name="Rectangle 64"/>
          <p:cNvSpPr>
            <a:spLocks noChangeArrowheads="1"/>
          </p:cNvSpPr>
          <p:nvPr userDrawn="1"/>
        </p:nvSpPr>
        <p:spPr bwMode="auto">
          <a:xfrm>
            <a:off x="681038" y="511175"/>
            <a:ext cx="8462962" cy="63468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6" name="Rectangle 65"/>
          <p:cNvSpPr>
            <a:spLocks noChangeArrowheads="1"/>
          </p:cNvSpPr>
          <p:nvPr/>
        </p:nvSpPr>
        <p:spPr bwMode="auto">
          <a:xfrm>
            <a:off x="0" y="0"/>
            <a:ext cx="9144000" cy="509588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>
              <a:defRPr/>
            </a:pPr>
            <a:endParaRPr lang="ko-KR" altLang="ko-KR" sz="2400">
              <a:solidFill>
                <a:schemeClr val="tx1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8" name="Rectangle 72"/>
          <p:cNvSpPr>
            <a:spLocks noChangeArrowheads="1"/>
          </p:cNvSpPr>
          <p:nvPr userDrawn="1"/>
        </p:nvSpPr>
        <p:spPr bwMode="auto">
          <a:xfrm>
            <a:off x="685800" y="457200"/>
            <a:ext cx="86868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2355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584325"/>
            <a:ext cx="7678738" cy="1920875"/>
          </a:xfrm>
        </p:spPr>
        <p:txBody>
          <a:bodyPr anchor="b">
            <a:spAutoFit/>
          </a:bodyPr>
          <a:lstStyle>
            <a:lvl1pPr algn="r">
              <a:lnSpc>
                <a:spcPct val="150000"/>
              </a:lnSpc>
              <a:defRPr sz="4000">
                <a:latin typeface="HY센스L" pitchFamily="18" charset="-127"/>
                <a:ea typeface="HY센스L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br>
              <a:rPr lang="ko-KR" altLang="en-US"/>
            </a:br>
            <a:endParaRPr lang="ko-KR" altLang="en-US"/>
          </a:p>
        </p:txBody>
      </p:sp>
      <p:sp>
        <p:nvSpPr>
          <p:cNvPr id="12356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4038600"/>
            <a:ext cx="4437062" cy="1936750"/>
          </a:xfrm>
        </p:spPr>
        <p:txBody>
          <a:bodyPr/>
          <a:lstStyle>
            <a:lvl1pPr marL="0" indent="0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Hanshin Univ.@Seong-Jin Park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j-lt"/>
                <a:ea typeface="+mn-ea"/>
              </a:defRPr>
            </a:lvl1pPr>
          </a:lstStyle>
          <a:p>
            <a:pPr>
              <a:defRPr/>
            </a:pPr>
            <a:fld id="{AA2A3B60-4DD5-4F8F-9E5A-D6EC90258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057400" cy="6400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6019800" cy="6400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40005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38700" y="990600"/>
            <a:ext cx="40005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70"/>
          <p:cNvGrpSpPr>
            <a:grpSpLocks/>
          </p:cNvGrpSpPr>
          <p:nvPr userDrawn="1"/>
        </p:nvGrpSpPr>
        <p:grpSpPr bwMode="auto">
          <a:xfrm>
            <a:off x="0" y="0"/>
            <a:ext cx="9144000" cy="6867525"/>
            <a:chOff x="0" y="0"/>
            <a:chExt cx="5760" cy="4326"/>
          </a:xfrm>
        </p:grpSpPr>
        <p:sp>
          <p:nvSpPr>
            <p:cNvPr id="112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hidden">
            <a:xfrm>
              <a:off x="336" y="0"/>
              <a:ext cx="5424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blackGray">
            <a:xfrm>
              <a:off x="192" y="4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3075" name="Rectangle 7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7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8153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1340" name="Text Box 76"/>
          <p:cNvSpPr txBox="1">
            <a:spLocks noChangeArrowheads="1"/>
          </p:cNvSpPr>
          <p:nvPr userDrawn="1"/>
        </p:nvSpPr>
        <p:spPr bwMode="auto">
          <a:xfrm>
            <a:off x="4648200" y="0"/>
            <a:ext cx="449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4992949F-9C86-47DE-9D8A-0FB607AEE176}" type="slidenum">
              <a:rPr lang="en-US" altLang="ko-KR" sz="1400">
                <a:latin typeface="Impact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altLang="ko-KR" sz="1400">
              <a:latin typeface="Impac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folHlink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207A60"/>
        </a:buClr>
        <a:buSzPct val="75000"/>
        <a:buFont typeface="Wingdings 2" pitchFamily="18" charset="2"/>
        <a:buChar char=""/>
        <a:defRPr kumimoji="1" sz="20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207A60"/>
        </a:buClr>
        <a:buSzPct val="70000"/>
        <a:buFont typeface="Wingdings" pitchFamily="2" charset="2"/>
        <a:buChar char="Ü"/>
        <a:defRPr kumimoji="1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207A60"/>
        </a:buClr>
        <a:buChar char="•"/>
        <a:defRPr kumimoji="1" sz="16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1400" b="1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2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2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2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2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12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>
          <a:xfrm>
            <a:off x="838200" y="2633166"/>
            <a:ext cx="7678738" cy="872034"/>
          </a:xfrm>
        </p:spPr>
        <p:txBody>
          <a:bodyPr/>
          <a:lstStyle/>
          <a:p>
            <a:r>
              <a:rPr lang="ko-KR" altLang="en-US" dirty="0" smtClean="0"/>
              <a:t>포켓몬스터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ko-KR" dirty="0" smtClean="0"/>
              <a:t>201258108 </a:t>
            </a:r>
            <a:r>
              <a:rPr lang="ko-KR" altLang="en-US" dirty="0" smtClean="0"/>
              <a:t>이재규</a:t>
            </a:r>
            <a:endParaRPr lang="en-US" altLang="ko-KR" dirty="0" smtClean="0"/>
          </a:p>
          <a:p>
            <a:r>
              <a:rPr lang="ko-KR" altLang="en-US" dirty="0" smtClean="0"/>
              <a:t>컴퓨터 공학부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5) DB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프로그램 구성도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(DB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연동방식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,DBMS 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등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)</a:t>
            </a:r>
            <a:endParaRPr lang="ko-KR" altLang="en-US" dirty="0" smtClean="0">
              <a:latin typeface="Arial Black" pitchFamily="34" charset="0"/>
              <a:sym typeface="Wingdings" pitchFamily="2" charset="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7" y="1052736"/>
            <a:ext cx="8183636" cy="5657627"/>
          </a:xfrm>
        </p:spPr>
        <p:txBody>
          <a:bodyPr/>
          <a:lstStyle/>
          <a:p>
            <a:pPr eaLnBrk="1" hangingPunct="1"/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 </a:t>
            </a:r>
            <a:r>
              <a:rPr lang="en-US" altLang="ko-KR" dirty="0" smtClean="0"/>
              <a:t>– java </a:t>
            </a:r>
            <a:r>
              <a:rPr lang="ko-KR" altLang="en-US" dirty="0" smtClean="0"/>
              <a:t>이클립스</a:t>
            </a:r>
            <a:endParaRPr lang="en-US" altLang="ko-KR" dirty="0" smtClean="0"/>
          </a:p>
          <a:p>
            <a:pPr eaLnBrk="1" hangingPunct="1"/>
            <a:r>
              <a:rPr lang="en-US" altLang="ko-KR" dirty="0" err="1" smtClean="0"/>
              <a:t>Jdbc</a:t>
            </a:r>
            <a:r>
              <a:rPr lang="en-US" altLang="ko-KR" dirty="0" smtClean="0"/>
              <a:t> (</a:t>
            </a:r>
            <a:r>
              <a:rPr lang="ko-KR" altLang="en-US" dirty="0" smtClean="0"/>
              <a:t>자바 </a:t>
            </a:r>
            <a:r>
              <a:rPr lang="en-US" altLang="ko-KR" dirty="0" err="1" smtClean="0"/>
              <a:t>db</a:t>
            </a:r>
            <a:r>
              <a:rPr lang="ko-KR" altLang="en-US" dirty="0" err="1" smtClean="0"/>
              <a:t>커넥트</a:t>
            </a:r>
            <a:r>
              <a:rPr lang="ko-KR" altLang="en-US" dirty="0" smtClean="0"/>
              <a:t> 드라이버</a:t>
            </a:r>
            <a:r>
              <a:rPr lang="en-US" altLang="ko-KR" dirty="0" smtClean="0"/>
              <a:t>)</a:t>
            </a:r>
          </a:p>
          <a:p>
            <a:pPr eaLnBrk="1" hangingPunct="1"/>
            <a:r>
              <a:rPr lang="ko-KR" altLang="en-US" dirty="0" smtClean="0"/>
              <a:t>테이블 생성</a:t>
            </a:r>
            <a:r>
              <a:rPr lang="en-US" altLang="ko-KR" dirty="0" smtClean="0"/>
              <a:t>(create)</a:t>
            </a:r>
            <a:r>
              <a:rPr lang="ko-KR" altLang="en-US" dirty="0" smtClean="0"/>
              <a:t>과 기본 레코드</a:t>
            </a:r>
            <a:r>
              <a:rPr lang="en-US" altLang="ko-KR" dirty="0" smtClean="0"/>
              <a:t>(insert)</a:t>
            </a:r>
            <a:r>
              <a:rPr lang="ko-KR" altLang="en-US" dirty="0" smtClean="0"/>
              <a:t>는 오라클 </a:t>
            </a:r>
            <a:r>
              <a:rPr lang="en-US" altLang="ko-KR" dirty="0" smtClean="0"/>
              <a:t>developer</a:t>
            </a:r>
            <a:r>
              <a:rPr lang="ko-KR" altLang="en-US" dirty="0" smtClean="0"/>
              <a:t>사용 </a:t>
            </a:r>
            <a:endParaRPr lang="en-US" altLang="ko-KR" dirty="0" smtClean="0"/>
          </a:p>
          <a:p>
            <a:pPr eaLnBrk="1" hangingPunct="1"/>
            <a:endParaRPr lang="ko-KR" altLang="en-US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36579"/>
            <a:ext cx="4532734" cy="3639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71800" y="6250133"/>
            <a:ext cx="2467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sqlOrder</a:t>
            </a:r>
            <a:r>
              <a:rPr lang="ko-KR" altLang="en-US" sz="1600" dirty="0" smtClean="0"/>
              <a:t>클래스 </a:t>
            </a:r>
            <a:r>
              <a:rPr lang="ko-KR" altLang="en-US" sz="1600" dirty="0" err="1" smtClean="0"/>
              <a:t>생성자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83948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/>
          <p:cNvCxnSpPr>
            <a:stCxn id="1029" idx="2"/>
            <a:endCxn id="1033" idx="1"/>
          </p:cNvCxnSpPr>
          <p:nvPr/>
        </p:nvCxnSpPr>
        <p:spPr bwMode="auto">
          <a:xfrm flipV="1">
            <a:off x="4401840" y="1493067"/>
            <a:ext cx="1559510" cy="103068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29" idx="2"/>
            <a:endCxn id="1035" idx="0"/>
          </p:cNvCxnSpPr>
          <p:nvPr/>
        </p:nvCxnSpPr>
        <p:spPr bwMode="auto">
          <a:xfrm>
            <a:off x="4401840" y="2523753"/>
            <a:ext cx="3305921" cy="242456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029" idx="2"/>
            <a:endCxn id="1037" idx="0"/>
          </p:cNvCxnSpPr>
          <p:nvPr/>
        </p:nvCxnSpPr>
        <p:spPr bwMode="auto">
          <a:xfrm flipH="1">
            <a:off x="1661720" y="2523753"/>
            <a:ext cx="2740120" cy="248185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6) DB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프로그램 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화면 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(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및 작동 구성도</a:t>
            </a:r>
            <a:r>
              <a:rPr lang="en-US" altLang="ko-KR" sz="2400" smtClean="0">
                <a:latin typeface="Arial Black" pitchFamily="34" charset="0"/>
                <a:sym typeface="Wingdings" pitchFamily="2" charset="2"/>
              </a:rPr>
              <a:t>)</a:t>
            </a:r>
            <a:endParaRPr lang="ko-KR" altLang="en-US" dirty="0" smtClean="0">
              <a:latin typeface="Arial Black" pitchFamily="34" charset="0"/>
              <a:sym typeface="Wingdings" pitchFamily="2" charset="2"/>
            </a:endParaRPr>
          </a:p>
        </p:txBody>
      </p:sp>
      <p:pic>
        <p:nvPicPr>
          <p:cNvPr id="1025" name="_x139091464" descr="EMB000032ec1b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69" y="916833"/>
            <a:ext cx="1981200" cy="107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_x139227928" descr="EMB000032ec1b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88" y="2259759"/>
            <a:ext cx="232545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_x138927496" descr="EMB000032ec1b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83878"/>
            <a:ext cx="2540000" cy="153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_x139091384" descr="EMB000032ec1b0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65" y="2807926"/>
            <a:ext cx="309245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3" name="_x138753496" descr="EMB000032ec1b0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0" y="559236"/>
            <a:ext cx="2980622" cy="186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_x138753256" descr="EMB000032ec1b0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484" y="4948313"/>
            <a:ext cx="2812553" cy="177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_x138755096" descr="EMB000032ec1b0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4" y="5005606"/>
            <a:ext cx="2717491" cy="171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/>
          <p:cNvCxnSpPr>
            <a:stCxn id="1025" idx="2"/>
            <a:endCxn id="1027" idx="0"/>
          </p:cNvCxnSpPr>
          <p:nvPr/>
        </p:nvCxnSpPr>
        <p:spPr bwMode="auto">
          <a:xfrm flipH="1">
            <a:off x="1473813" y="1991571"/>
            <a:ext cx="107456" cy="2681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27" idx="3"/>
            <a:endCxn id="1029" idx="1"/>
          </p:cNvCxnSpPr>
          <p:nvPr/>
        </p:nvCxnSpPr>
        <p:spPr bwMode="auto">
          <a:xfrm flipV="1">
            <a:off x="2636538" y="1753816"/>
            <a:ext cx="495302" cy="16940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029" idx="2"/>
            <a:endCxn id="1031" idx="0"/>
          </p:cNvCxnSpPr>
          <p:nvPr/>
        </p:nvCxnSpPr>
        <p:spPr bwMode="auto">
          <a:xfrm>
            <a:off x="4401840" y="2523753"/>
            <a:ext cx="279550" cy="28417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000" dirty="0" smtClean="0">
                <a:latin typeface="Arial Black" pitchFamily="34" charset="0"/>
                <a:sym typeface="Wingdings" pitchFamily="2" charset="2"/>
              </a:rPr>
              <a:t>7) </a:t>
            </a:r>
            <a:r>
              <a:rPr lang="ko-KR" altLang="en-US" sz="2000" dirty="0" smtClean="0">
                <a:latin typeface="Arial Black" pitchFamily="34" charset="0"/>
                <a:sym typeface="Wingdings" pitchFamily="2" charset="2"/>
              </a:rPr>
              <a:t>프로그램 내부에서 사용된  </a:t>
            </a:r>
            <a:r>
              <a:rPr lang="en-US" altLang="ko-KR" sz="2000" dirty="0" smtClean="0">
                <a:latin typeface="Arial Black" pitchFamily="34" charset="0"/>
                <a:sym typeface="Wingdings" pitchFamily="2" charset="2"/>
              </a:rPr>
              <a:t>SQL</a:t>
            </a:r>
            <a:r>
              <a:rPr lang="ko-KR" altLang="en-US" sz="2000" dirty="0" smtClean="0">
                <a:latin typeface="Arial Black" pitchFamily="34" charset="0"/>
                <a:sym typeface="Wingdings" pitchFamily="2" charset="2"/>
              </a:rPr>
              <a:t>문</a:t>
            </a:r>
            <a:r>
              <a:rPr lang="en-US" altLang="ko-KR" sz="2000" dirty="0" smtClean="0">
                <a:latin typeface="Arial Black" pitchFamily="34" charset="0"/>
                <a:sym typeface="Wingdings" pitchFamily="2" charset="2"/>
              </a:rPr>
              <a:t>(insert, update, delete, select </a:t>
            </a:r>
            <a:r>
              <a:rPr lang="ko-KR" altLang="en-US" sz="2000" dirty="0" smtClean="0">
                <a:latin typeface="Arial Black" pitchFamily="34" charset="0"/>
                <a:sym typeface="Wingdings" pitchFamily="2" charset="2"/>
              </a:rPr>
              <a:t>문</a:t>
            </a:r>
            <a:r>
              <a:rPr lang="en-US" altLang="ko-KR" sz="2000" dirty="0" smtClean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sz="2000" dirty="0" smtClean="0">
                <a:latin typeface="Arial Black" pitchFamily="34" charset="0"/>
                <a:sym typeface="Wingdings" pitchFamily="2" charset="2"/>
              </a:rPr>
              <a:t>함수</a:t>
            </a:r>
            <a:r>
              <a:rPr lang="en-US" altLang="ko-KR" sz="2000" dirty="0" smtClean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sz="2000" dirty="0" smtClean="0">
                <a:latin typeface="Arial Black" pitchFamily="34" charset="0"/>
                <a:sym typeface="Wingdings" pitchFamily="2" charset="2"/>
              </a:rPr>
              <a:t>인덱스</a:t>
            </a:r>
            <a:r>
              <a:rPr lang="en-US" altLang="ko-KR" sz="2000" dirty="0" smtClean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sz="2000" err="1" smtClean="0">
                <a:latin typeface="Arial Black" pitchFamily="34" charset="0"/>
                <a:sym typeface="Wingdings" pitchFamily="2" charset="2"/>
              </a:rPr>
              <a:t>뷰</a:t>
            </a:r>
            <a:r>
              <a:rPr lang="ko-KR" altLang="en-US" sz="2000" smtClean="0">
                <a:latin typeface="Arial Black" pitchFamily="34" charset="0"/>
                <a:sym typeface="Wingdings" pitchFamily="2" charset="2"/>
              </a:rPr>
              <a:t> 등의 </a:t>
            </a:r>
            <a:r>
              <a:rPr lang="en-US" altLang="ko-KR" sz="2000" dirty="0" smtClean="0">
                <a:latin typeface="Arial Black" pitchFamily="34" charset="0"/>
                <a:sym typeface="Wingdings" pitchFamily="2" charset="2"/>
              </a:rPr>
              <a:t>DB </a:t>
            </a:r>
            <a:r>
              <a:rPr lang="ko-KR" altLang="en-US" sz="2000" dirty="0" smtClean="0">
                <a:latin typeface="Arial Black" pitchFamily="34" charset="0"/>
                <a:sym typeface="Wingdings" pitchFamily="2" charset="2"/>
              </a:rPr>
              <a:t>객체 포함</a:t>
            </a:r>
            <a:r>
              <a:rPr lang="en-US" altLang="ko-KR" sz="2000" dirty="0" smtClean="0">
                <a:latin typeface="Arial Black" pitchFamily="34" charset="0"/>
                <a:sym typeface="Wingdings" pitchFamily="2" charset="2"/>
              </a:rPr>
              <a:t>)</a:t>
            </a:r>
            <a:endParaRPr lang="ko-KR" altLang="en-US" sz="2800" dirty="0" smtClean="0">
              <a:latin typeface="Arial Black" pitchFamily="34" charset="0"/>
              <a:sym typeface="Wingdings" pitchFamily="2" charset="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071563"/>
            <a:ext cx="8153400" cy="5638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엑셀파일</a:t>
            </a:r>
            <a:r>
              <a:rPr lang="ko-KR" altLang="en-US" dirty="0" smtClean="0"/>
              <a:t>로 따로 첨부했습니다</a:t>
            </a:r>
            <a:r>
              <a:rPr lang="en-US" altLang="ko-KR" dirty="0" smtClean="0"/>
              <a:t>. </a:t>
            </a:r>
          </a:p>
          <a:p>
            <a:pPr marL="0" indent="0" eaLnBrk="1" hangingPunct="1">
              <a:buNone/>
            </a:pPr>
            <a:r>
              <a:rPr lang="en-US" altLang="ko-KR" dirty="0"/>
              <a:t>-</a:t>
            </a:r>
            <a:r>
              <a:rPr lang="en-US" altLang="ko-KR" dirty="0" err="1" smtClean="0"/>
              <a:t>sqlOrder</a:t>
            </a:r>
            <a:r>
              <a:rPr lang="ko-KR" altLang="en-US" dirty="0" smtClean="0"/>
              <a:t>클래스에 쓰인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dirty="0"/>
              <a:t>-</a:t>
            </a:r>
            <a:r>
              <a:rPr lang="en-US" altLang="ko-KR" dirty="0" err="1" smtClean="0"/>
              <a:t>excutequery</a:t>
            </a:r>
            <a:r>
              <a:rPr lang="en-US" altLang="ko-KR" dirty="0" smtClean="0"/>
              <a:t>(query); </a:t>
            </a:r>
            <a:r>
              <a:rPr lang="ko-KR" altLang="en-US" dirty="0" smtClean="0"/>
              <a:t>또는</a:t>
            </a:r>
            <a:r>
              <a:rPr lang="en-US" altLang="ko-KR" dirty="0"/>
              <a:t> </a:t>
            </a:r>
            <a:r>
              <a:rPr lang="en-US" altLang="ko-KR" dirty="0" err="1" smtClean="0"/>
              <a:t>excuteupdate</a:t>
            </a:r>
            <a:r>
              <a:rPr lang="en-US" altLang="ko-KR" dirty="0" smtClean="0"/>
              <a:t>(query); </a:t>
            </a:r>
            <a:r>
              <a:rPr lang="ko-KR" altLang="en-US" dirty="0" smtClean="0"/>
              <a:t>에 쓰인 </a:t>
            </a:r>
            <a:r>
              <a:rPr lang="en-US" altLang="ko-KR" dirty="0" smtClean="0"/>
              <a:t>query</a:t>
            </a:r>
            <a:r>
              <a:rPr lang="ko-KR" altLang="en-US" dirty="0" smtClean="0"/>
              <a:t>첨부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 smtClean="0"/>
              <a:t>-query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String </a:t>
            </a:r>
            <a:r>
              <a:rPr lang="ko-KR" altLang="en-US" dirty="0" smtClean="0"/>
              <a:t>형식의 데이터 타입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프로그램에 쓰인 총 쿼리 약 </a:t>
            </a:r>
            <a:r>
              <a:rPr lang="en-US" altLang="ko-KR" dirty="0" smtClean="0"/>
              <a:t>70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?</a:t>
            </a:r>
          </a:p>
          <a:p>
            <a:pPr marL="0" indent="0" eaLnBrk="1" hangingPunct="1">
              <a:buNone/>
            </a:pP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프로그램에 쓰인 함수와 트리거 는 뒤에서 설명 하겠습니다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및 트리거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트리거문</a:t>
            </a:r>
            <a:endParaRPr lang="ko-KR" altLang="en-US" dirty="0" smtClean="0"/>
          </a:p>
          <a:p>
            <a:r>
              <a:rPr lang="ko-KR" altLang="en-US" dirty="0" smtClean="0"/>
              <a:t>캐릭터가 </a:t>
            </a:r>
            <a:r>
              <a:rPr lang="ko-KR" altLang="en-US" dirty="0"/>
              <a:t>포켓몬을 잡으면 </a:t>
            </a:r>
            <a:r>
              <a:rPr lang="en-US" altLang="ko-KR" dirty="0" err="1"/>
              <a:t>train_poketmon</a:t>
            </a:r>
            <a:r>
              <a:rPr lang="ko-KR" altLang="en-US" dirty="0"/>
              <a:t>테이블에 정보를 </a:t>
            </a:r>
            <a:r>
              <a:rPr lang="en-US" altLang="ko-KR" dirty="0"/>
              <a:t>insert</a:t>
            </a:r>
            <a:r>
              <a:rPr lang="ko-KR" altLang="en-US" dirty="0"/>
              <a:t>하는데 그때 </a:t>
            </a:r>
            <a:r>
              <a:rPr lang="en-US" altLang="ko-KR" dirty="0" err="1"/>
              <a:t>catch_log</a:t>
            </a:r>
            <a:r>
              <a:rPr lang="ko-KR" altLang="en-US" dirty="0"/>
              <a:t>테이블에 </a:t>
            </a:r>
            <a:r>
              <a:rPr lang="en-US" altLang="ko-KR" dirty="0" err="1"/>
              <a:t>sysdate</a:t>
            </a:r>
            <a:r>
              <a:rPr lang="ko-KR" altLang="en-US" dirty="0"/>
              <a:t>를 활용하여 그날 날짜와 잡은 포켓몬의 정보를 기록해준다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create or replace TRIGGER </a:t>
            </a:r>
            <a:r>
              <a:rPr lang="en-US" altLang="ko-KR" dirty="0" err="1"/>
              <a:t>Catch_log</a:t>
            </a:r>
            <a:endParaRPr lang="en-US" altLang="ko-KR" dirty="0"/>
          </a:p>
          <a:p>
            <a:r>
              <a:rPr lang="en-US" altLang="ko-KR" dirty="0"/>
              <a:t>AFTER INSERT ON TRAIN_POKETMON FOR EACH ROW</a:t>
            </a:r>
          </a:p>
          <a:p>
            <a:r>
              <a:rPr lang="en-US" altLang="ko-KR" dirty="0"/>
              <a:t>BEGIN</a:t>
            </a:r>
          </a:p>
          <a:p>
            <a:r>
              <a:rPr lang="en-US" altLang="ko-KR" dirty="0"/>
              <a:t>INSERT INTO DICT VALUES(SYSDATE,:new.character_code,:</a:t>
            </a:r>
            <a:r>
              <a:rPr lang="en-US" altLang="ko-KR" dirty="0" err="1"/>
              <a:t>new.poketmon_code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END;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65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및 트리거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dirty="0"/>
              <a:t>함수 리턴</a:t>
            </a:r>
          </a:p>
          <a:p>
            <a:r>
              <a:rPr lang="ko-KR" altLang="en-US" sz="1400" dirty="0" err="1"/>
              <a:t>스킬타입은</a:t>
            </a:r>
            <a:r>
              <a:rPr lang="ko-KR" altLang="en-US" sz="1400" dirty="0"/>
              <a:t> 세가지로 나뉜다</a:t>
            </a:r>
            <a:r>
              <a:rPr lang="en-US" altLang="ko-KR" sz="1400" dirty="0"/>
              <a:t>. </a:t>
            </a:r>
            <a:r>
              <a:rPr lang="ko-KR" altLang="en-US" sz="1400" dirty="0"/>
              <a:t>어택</a:t>
            </a:r>
            <a:r>
              <a:rPr lang="en-US" altLang="ko-KR" sz="1400" dirty="0"/>
              <a:t>,</a:t>
            </a:r>
            <a:r>
              <a:rPr lang="ko-KR" altLang="en-US" sz="1400" dirty="0"/>
              <a:t>버프</a:t>
            </a:r>
            <a:r>
              <a:rPr lang="en-US" altLang="ko-KR" sz="1400" dirty="0"/>
              <a:t>,</a:t>
            </a:r>
            <a:r>
              <a:rPr lang="ko-KR" altLang="en-US" sz="1400" dirty="0"/>
              <a:t>저주는 </a:t>
            </a:r>
            <a:r>
              <a:rPr lang="en-US" altLang="ko-KR" sz="1400" dirty="0" err="1"/>
              <a:t>isa</a:t>
            </a:r>
            <a:r>
              <a:rPr lang="ko-KR" altLang="en-US" sz="1400" dirty="0"/>
              <a:t>구조로 모델링 되어있는데 상위 개체타입에는 </a:t>
            </a:r>
            <a:r>
              <a:rPr lang="en-US" altLang="ko-KR" sz="1400" dirty="0" err="1"/>
              <a:t>skill_type</a:t>
            </a:r>
            <a:r>
              <a:rPr lang="ko-KR" altLang="en-US" sz="1400" dirty="0"/>
              <a:t>이라는 속성이 있어서 상위엔티티에만 접근해도 </a:t>
            </a:r>
            <a:r>
              <a:rPr lang="ko-KR" altLang="en-US" sz="1400" dirty="0" err="1"/>
              <a:t>스킬타입을</a:t>
            </a:r>
            <a:r>
              <a:rPr lang="ko-KR" altLang="en-US" sz="1400" dirty="0"/>
              <a:t> 알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특정 하위엔티티의 정보를 탐색하기 위해 모든 하위엔티티를 탐색할 필요가 없기에 </a:t>
            </a:r>
            <a:r>
              <a:rPr lang="ko-KR" altLang="en-US" sz="1400" dirty="0" err="1"/>
              <a:t>빠른접근을</a:t>
            </a:r>
            <a:r>
              <a:rPr lang="ko-KR" altLang="en-US" sz="1400" dirty="0"/>
              <a:t> 위해 함수를 만들었다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  <a:p>
            <a:r>
              <a:rPr lang="en-US" altLang="ko-KR" sz="1200" dirty="0"/>
              <a:t>create or replace FUNCTION SELECT_SKILL(SKILL_NAME VARCHAR2) RETURN INT</a:t>
            </a:r>
          </a:p>
          <a:p>
            <a:r>
              <a:rPr lang="en-US" altLang="ko-KR" sz="1200" dirty="0"/>
              <a:t>IS</a:t>
            </a:r>
          </a:p>
          <a:p>
            <a:r>
              <a:rPr lang="en-US" altLang="ko-KR" sz="1200" dirty="0"/>
              <a:t>type_ NUMBER;</a:t>
            </a:r>
          </a:p>
          <a:p>
            <a:r>
              <a:rPr lang="en-US" altLang="ko-KR" sz="1200" dirty="0"/>
              <a:t>code NUMBER;</a:t>
            </a:r>
          </a:p>
          <a:p>
            <a:r>
              <a:rPr lang="en-US" altLang="ko-KR" sz="1200" dirty="0"/>
              <a:t>amount NUMBER;</a:t>
            </a:r>
          </a:p>
          <a:p>
            <a:r>
              <a:rPr lang="en-US" altLang="ko-KR" sz="1200" dirty="0"/>
              <a:t>BEGIN</a:t>
            </a:r>
          </a:p>
          <a:p>
            <a:r>
              <a:rPr lang="en-US" altLang="ko-KR" sz="1200" dirty="0"/>
              <a:t>SELECT SKILL_TYPE INTO type_ FROM SKILL WHERE NAME=SKILL_NAME;</a:t>
            </a:r>
          </a:p>
          <a:p>
            <a:r>
              <a:rPr lang="en-US" altLang="ko-KR" sz="1200" dirty="0"/>
              <a:t>SELECT SKILL_CODE INTO code FROM SKILL WHERE NAME=SKILL_NAME;</a:t>
            </a:r>
          </a:p>
          <a:p>
            <a:r>
              <a:rPr lang="en-US" altLang="ko-KR" sz="1200" dirty="0"/>
              <a:t>IF type_=0 THEN</a:t>
            </a:r>
          </a:p>
          <a:p>
            <a:r>
              <a:rPr lang="en-US" altLang="ko-KR" sz="1200" dirty="0"/>
              <a:t>SELECT ATTACK_AMOUNT INTO amount FROM ATTACK_SKILL WHERE SKILL_CODE=code;</a:t>
            </a:r>
          </a:p>
          <a:p>
            <a:r>
              <a:rPr lang="en-US" altLang="ko-KR" sz="1200" dirty="0"/>
              <a:t>END IF;</a:t>
            </a:r>
          </a:p>
          <a:p>
            <a:r>
              <a:rPr lang="en-US" altLang="ko-KR" sz="1200" dirty="0"/>
              <a:t>IF type_=1 THEN</a:t>
            </a:r>
          </a:p>
          <a:p>
            <a:r>
              <a:rPr lang="en-US" altLang="ko-KR" sz="1200" dirty="0"/>
              <a:t>SELECT CURSE_AMOUNT INTO amount FROM CURSE_SKILL WHERE SKILL_CODE=code;</a:t>
            </a:r>
          </a:p>
          <a:p>
            <a:r>
              <a:rPr lang="en-US" altLang="ko-KR" sz="1200" dirty="0"/>
              <a:t>END IF;</a:t>
            </a:r>
          </a:p>
          <a:p>
            <a:r>
              <a:rPr lang="en-US" altLang="ko-KR" sz="1200" dirty="0"/>
              <a:t>IF type_=2 THEN</a:t>
            </a:r>
          </a:p>
          <a:p>
            <a:r>
              <a:rPr lang="en-US" altLang="ko-KR" sz="1200" dirty="0"/>
              <a:t>SELECT BUFF_AMOUNT INTO amount FROM BUFF_SKILL WHERE SKILL_CODE=code;</a:t>
            </a:r>
          </a:p>
          <a:p>
            <a:r>
              <a:rPr lang="en-US" altLang="ko-KR" sz="1200" dirty="0"/>
              <a:t>END IF;</a:t>
            </a:r>
          </a:p>
          <a:p>
            <a:r>
              <a:rPr lang="en-US" altLang="ko-KR" sz="1200" dirty="0"/>
              <a:t>RETURN amount;</a:t>
            </a:r>
          </a:p>
          <a:p>
            <a:r>
              <a:rPr lang="en-US" altLang="ko-KR" sz="1200" dirty="0"/>
              <a:t>END;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523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 및 트리거 설명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  <a:p>
            <a:r>
              <a:rPr lang="ko-KR" altLang="en-US" dirty="0"/>
              <a:t>위의 </a:t>
            </a:r>
            <a:r>
              <a:rPr lang="ko-KR" altLang="en-US" dirty="0" err="1"/>
              <a:t>특정스킬의</a:t>
            </a:r>
            <a:r>
              <a:rPr lang="ko-KR" altLang="en-US" dirty="0"/>
              <a:t> 정보를 가져오는 이유와 비슷하게 만들었다</a:t>
            </a:r>
            <a:r>
              <a:rPr lang="en-US" altLang="ko-KR" dirty="0"/>
              <a:t>. </a:t>
            </a:r>
            <a:r>
              <a:rPr lang="ko-KR" altLang="en-US" dirty="0"/>
              <a:t>아이템도 스킬과 마찬가지로 종류에 따라 포켓볼</a:t>
            </a:r>
            <a:r>
              <a:rPr lang="en-US" altLang="ko-KR" dirty="0"/>
              <a:t>,</a:t>
            </a:r>
            <a:r>
              <a:rPr lang="ko-KR" altLang="en-US" dirty="0" err="1"/>
              <a:t>강화제</a:t>
            </a:r>
            <a:r>
              <a:rPr lang="en-US" altLang="ko-KR" dirty="0"/>
              <a:t>,</a:t>
            </a:r>
            <a:r>
              <a:rPr lang="ko-KR" altLang="en-US" dirty="0" err="1"/>
              <a:t>회복제로</a:t>
            </a:r>
            <a:r>
              <a:rPr lang="ko-KR" altLang="en-US" dirty="0"/>
              <a:t> 나뉜다</a:t>
            </a:r>
            <a:r>
              <a:rPr lang="en-US" altLang="ko-KR" dirty="0"/>
              <a:t>.(</a:t>
            </a:r>
            <a:r>
              <a:rPr lang="en-US" altLang="ko-KR" dirty="0" err="1"/>
              <a:t>isa</a:t>
            </a:r>
            <a:r>
              <a:rPr lang="en-US" altLang="ko-KR" dirty="0"/>
              <a:t>_</a:t>
            </a:r>
            <a:r>
              <a:rPr lang="ko-KR" altLang="en-US" dirty="0"/>
              <a:t>구조</a:t>
            </a:r>
            <a:r>
              <a:rPr lang="en-US" altLang="ko-KR" dirty="0"/>
              <a:t>) </a:t>
            </a:r>
            <a:r>
              <a:rPr lang="ko-KR" altLang="en-US" dirty="0"/>
              <a:t>모든 하위엔티티를 탐색할 필요없이 상위엔티티에서 타입을 가져와 특정 하위엔티티만 탐색한다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sz="1200" dirty="0"/>
              <a:t>create or replace FUNCTION I_AMOUNT(IT_CODE NUMBER) RETURN INT</a:t>
            </a:r>
          </a:p>
          <a:p>
            <a:r>
              <a:rPr lang="en-US" altLang="ko-KR" sz="1200" dirty="0"/>
              <a:t>IS</a:t>
            </a:r>
          </a:p>
          <a:p>
            <a:r>
              <a:rPr lang="en-US" altLang="ko-KR" sz="1200" dirty="0"/>
              <a:t>type_ NUMBER;</a:t>
            </a:r>
          </a:p>
          <a:p>
            <a:r>
              <a:rPr lang="en-US" altLang="ko-KR" sz="1200" dirty="0"/>
              <a:t>amount NUMBER;</a:t>
            </a:r>
          </a:p>
          <a:p>
            <a:r>
              <a:rPr lang="en-US" altLang="ko-KR" sz="1200" dirty="0"/>
              <a:t>BEGIN</a:t>
            </a:r>
          </a:p>
          <a:p>
            <a:r>
              <a:rPr lang="en-US" altLang="ko-KR" sz="1200" dirty="0"/>
              <a:t>SELECT ITEM_TYPE INTO type_ FROM ITEM WHERE ITEM_CODE=IT_CODE;</a:t>
            </a:r>
          </a:p>
          <a:p>
            <a:r>
              <a:rPr lang="en-US" altLang="ko-KR" sz="1200" dirty="0"/>
              <a:t>IF type_=0 THEN</a:t>
            </a:r>
          </a:p>
          <a:p>
            <a:r>
              <a:rPr lang="en-US" altLang="ko-KR" sz="1200" dirty="0"/>
              <a:t>SELECT CHANCE INTO amount FROM BALL WHERE ITEM_CODE=IT_CODE;</a:t>
            </a:r>
          </a:p>
          <a:p>
            <a:r>
              <a:rPr lang="en-US" altLang="ko-KR" sz="1200" dirty="0"/>
              <a:t>END IF;</a:t>
            </a:r>
          </a:p>
          <a:p>
            <a:r>
              <a:rPr lang="en-US" altLang="ko-KR" sz="1200" dirty="0"/>
              <a:t>IF type_=1 THEN</a:t>
            </a:r>
          </a:p>
          <a:p>
            <a:r>
              <a:rPr lang="en-US" altLang="ko-KR" sz="1200" dirty="0"/>
              <a:t>SELECT HEAL_AMOUNT INTO amount FROM HEAL WHERE ITEM_CODE=IT_CODE;</a:t>
            </a:r>
          </a:p>
          <a:p>
            <a:r>
              <a:rPr lang="en-US" altLang="ko-KR" sz="1200" dirty="0"/>
              <a:t>END IF;</a:t>
            </a:r>
          </a:p>
          <a:p>
            <a:r>
              <a:rPr lang="en-US" altLang="ko-KR" sz="1200" dirty="0"/>
              <a:t>IF type_=2 THEN</a:t>
            </a:r>
          </a:p>
          <a:p>
            <a:r>
              <a:rPr lang="en-US" altLang="ko-KR" sz="1200" dirty="0"/>
              <a:t>SELECT SPEC_AMOUNT INTO amount FROM SPEC_UP WHERE ITEM_CODE=IT_CODE;</a:t>
            </a:r>
          </a:p>
          <a:p>
            <a:r>
              <a:rPr lang="en-US" altLang="ko-KR" sz="1200" dirty="0"/>
              <a:t>END IF;</a:t>
            </a:r>
          </a:p>
          <a:p>
            <a:r>
              <a:rPr lang="en-US" altLang="ko-KR" sz="1200" dirty="0"/>
              <a:t>RETURN amount;</a:t>
            </a:r>
          </a:p>
          <a:p>
            <a:r>
              <a:rPr lang="en-US" altLang="ko-KR" sz="1200" dirty="0"/>
              <a:t>END;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63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아쉬운점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쿼리문을</a:t>
            </a:r>
            <a:r>
              <a:rPr lang="ko-KR" altLang="en-US" dirty="0" smtClean="0"/>
              <a:t> 실행 하는데 있어서 효율적이지 </a:t>
            </a:r>
            <a:r>
              <a:rPr lang="ko-KR" altLang="en-US" dirty="0" err="1" smtClean="0"/>
              <a:t>못한거</a:t>
            </a:r>
            <a:r>
              <a:rPr lang="ko-KR" altLang="en-US" dirty="0" smtClean="0"/>
              <a:t> 같다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                      같은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에서 의 레코드를 가져오는 경우 굳이 중복으로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 필요가 있나 싶다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Gui</a:t>
            </a:r>
            <a:r>
              <a:rPr lang="en-US" altLang="ko-KR" dirty="0" smtClean="0"/>
              <a:t> </a:t>
            </a:r>
            <a:r>
              <a:rPr lang="ko-KR" altLang="en-US" dirty="0" smtClean="0"/>
              <a:t>애니메이션을 넣었으면 했는데 </a:t>
            </a:r>
            <a:r>
              <a:rPr lang="en-US" altLang="ko-KR" dirty="0" err="1" smtClean="0"/>
              <a:t>sql</a:t>
            </a:r>
            <a:r>
              <a:rPr lang="ko-KR" altLang="en-US" dirty="0" smtClean="0"/>
              <a:t>문을 중점으로 하는 과제의 취지와 어긋나는 문제로 굳이 넣지 않았다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배경이나  디자인을 좀더 </a:t>
            </a:r>
            <a:r>
              <a:rPr lang="ko-KR" altLang="en-US" dirty="0" err="1" smtClean="0"/>
              <a:t>에쁘게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하고싶엇으나</a:t>
            </a:r>
            <a:r>
              <a:rPr lang="ko-KR" altLang="en-US" dirty="0" smtClean="0"/>
              <a:t> 이것도 취지에 별로 맞지 </a:t>
            </a:r>
            <a:r>
              <a:rPr lang="ko-KR" altLang="en-US" dirty="0" err="1" smtClean="0"/>
              <a:t>않는것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같애서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안넣었다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프로시저도 써보고 싶었으나 </a:t>
            </a:r>
            <a:r>
              <a:rPr lang="en-US" altLang="ko-KR" dirty="0" err="1"/>
              <a:t>excute</a:t>
            </a:r>
            <a:r>
              <a:rPr lang="en-US" altLang="ko-KR" dirty="0"/>
              <a:t>(query)</a:t>
            </a:r>
            <a:r>
              <a:rPr lang="ko-KR" altLang="en-US" dirty="0"/>
              <a:t>에서 </a:t>
            </a:r>
            <a:r>
              <a:rPr lang="en-US" altLang="ko-KR" dirty="0" err="1"/>
              <a:t>exet</a:t>
            </a:r>
            <a:r>
              <a:rPr lang="ko-KR" altLang="en-US" dirty="0"/>
              <a:t>로 시작해서 </a:t>
            </a:r>
            <a:r>
              <a:rPr lang="ko-KR" altLang="en-US" dirty="0" err="1"/>
              <a:t>실행해야하는데</a:t>
            </a:r>
            <a:r>
              <a:rPr lang="ko-KR" altLang="en-US" dirty="0"/>
              <a:t>  </a:t>
            </a:r>
            <a:r>
              <a:rPr lang="ko-KR" altLang="en-US" dirty="0" err="1"/>
              <a:t>무슨문제인지</a:t>
            </a:r>
            <a:r>
              <a:rPr lang="ko-KR" altLang="en-US" dirty="0"/>
              <a:t> </a:t>
            </a:r>
            <a:r>
              <a:rPr lang="ko-KR" altLang="en-US" dirty="0" err="1"/>
              <a:t>쿼리실행이</a:t>
            </a:r>
            <a:r>
              <a:rPr lang="ko-KR" altLang="en-US" dirty="0"/>
              <a:t> 안된다</a:t>
            </a:r>
            <a:r>
              <a:rPr lang="en-US" altLang="ko-KR" dirty="0"/>
              <a:t>.(</a:t>
            </a:r>
            <a:r>
              <a:rPr lang="ko-KR" altLang="en-US" dirty="0"/>
              <a:t>함수는 잘 작동한다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515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초안구성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1171" y="1700808"/>
            <a:ext cx="5760640" cy="4320480"/>
          </a:xfrm>
        </p:spPr>
      </p:pic>
      <p:sp>
        <p:nvSpPr>
          <p:cNvPr id="5" name="TextBox 4"/>
          <p:cNvSpPr txBox="1"/>
          <p:nvPr/>
        </p:nvSpPr>
        <p:spPr>
          <a:xfrm>
            <a:off x="5220072" y="3507104"/>
            <a:ext cx="338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대략적으로 구성했던 </a:t>
            </a:r>
            <a:endParaRPr lang="en-US" altLang="ko-KR" sz="2000" dirty="0" smtClean="0"/>
          </a:p>
          <a:p>
            <a:pPr algn="ctr"/>
            <a:r>
              <a:rPr lang="ko-KR" altLang="en-US" sz="2000" dirty="0" err="1" smtClean="0"/>
              <a:t>초기구성</a:t>
            </a:r>
            <a:r>
              <a:rPr lang="en-US" altLang="ko-KR" sz="2000" dirty="0" smtClean="0"/>
              <a:t>..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85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초안구성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ko-KR" altLang="en-US" dirty="0" smtClean="0"/>
              <a:t>기본적으로 포켓몬스터라는 게임을 기본으로 기획 하였습니다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포켓몬스터 게임에서의 전투 시스템을 구현 했습니다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자바 소스코드에서 데이터를 처리하는 것 보다 데이터베이스에서 </a:t>
            </a:r>
            <a:r>
              <a:rPr lang="ko-KR" altLang="en-US" dirty="0" err="1" smtClean="0"/>
              <a:t>처리하는것</a:t>
            </a:r>
            <a:r>
              <a:rPr lang="ko-KR" altLang="en-US" dirty="0" smtClean="0"/>
              <a:t> 에 중점을 두었습니다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언어 </a:t>
            </a:r>
            <a:r>
              <a:rPr lang="en-US" altLang="ko-KR" dirty="0" smtClean="0"/>
              <a:t>: Java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플랫폼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이클립스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developer</a:t>
            </a:r>
          </a:p>
          <a:p>
            <a:pPr>
              <a:buFontTx/>
              <a:buChar char="-"/>
            </a:pPr>
            <a:r>
              <a:rPr lang="en-US" altLang="ko-KR" dirty="0" err="1"/>
              <a:t>Gui</a:t>
            </a:r>
            <a:r>
              <a:rPr lang="en-US" altLang="ko-KR" dirty="0"/>
              <a:t> : </a:t>
            </a:r>
            <a:r>
              <a:rPr lang="en-US" altLang="ko-KR" dirty="0" err="1"/>
              <a:t>jswing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err="1" smtClean="0"/>
              <a:t>Jdbc</a:t>
            </a:r>
            <a:r>
              <a:rPr lang="ko-KR" altLang="en-US" dirty="0"/>
              <a:t>로 </a:t>
            </a:r>
            <a:r>
              <a:rPr lang="en-US" altLang="ko-KR" dirty="0" err="1"/>
              <a:t>db</a:t>
            </a:r>
            <a:r>
              <a:rPr lang="ko-KR" altLang="en-US" dirty="0"/>
              <a:t>연동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기본 프로그램 설명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유저는 로그인하여 자신의 캐릭터를 가지고 포켓몬을 사냥한다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포켓몬을 잡거나 사냥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아이템을 상점에서 구입해 </a:t>
            </a:r>
            <a:r>
              <a:rPr lang="ko-KR" altLang="en-US" dirty="0" err="1" smtClean="0"/>
              <a:t>사냥할때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쓸수있다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자신의 레벨이나 포켓몬 레벨을 랭킹으로 </a:t>
            </a:r>
            <a:r>
              <a:rPr lang="ko-KR" altLang="en-US" dirty="0" err="1" smtClean="0"/>
              <a:t>조회할수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자신이 잡은 포켓몬의 </a:t>
            </a:r>
            <a:r>
              <a:rPr lang="ko-KR" altLang="en-US" dirty="0" err="1" smtClean="0"/>
              <a:t>잡은날짜를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확일할</a:t>
            </a:r>
            <a:r>
              <a:rPr lang="ko-KR" altLang="en-US" dirty="0" smtClean="0"/>
              <a:t>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558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0) 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강조할 점 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5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가지 이상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(</a:t>
            </a:r>
            <a:r>
              <a:rPr lang="ko-KR" altLang="en-US" sz="2400" dirty="0" err="1" smtClean="0">
                <a:latin typeface="Arial Black" pitchFamily="34" charset="0"/>
                <a:sym typeface="Wingdings" pitchFamily="2" charset="2"/>
              </a:rPr>
              <a:t>학기중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 배운 내용 적용 사례 등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) </a:t>
            </a:r>
            <a:endParaRPr lang="ko-KR" altLang="en-US" sz="2800" dirty="0" smtClean="0">
              <a:latin typeface="Arial Black" pitchFamily="34" charset="0"/>
              <a:sym typeface="Wingdings" pitchFamily="2" charset="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071563"/>
            <a:ext cx="8153400" cy="5638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/>
              <a:t>1) </a:t>
            </a:r>
            <a:r>
              <a:rPr lang="ko-KR" altLang="en-US" dirty="0" err="1" smtClean="0"/>
              <a:t>기록작성을</a:t>
            </a:r>
            <a:r>
              <a:rPr lang="ko-KR" altLang="en-US" dirty="0" smtClean="0"/>
              <a:t> 위해</a:t>
            </a:r>
            <a:r>
              <a:rPr lang="en-US" altLang="ko-KR" dirty="0" smtClean="0"/>
              <a:t> </a:t>
            </a:r>
            <a:r>
              <a:rPr lang="ko-KR" altLang="en-US" dirty="0" smtClean="0"/>
              <a:t>트리거 사용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데이터의 빠른 접근을 위해 함수 사용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효율적인 </a:t>
            </a:r>
            <a:r>
              <a:rPr lang="ko-KR" altLang="en-US" dirty="0" err="1" smtClean="0"/>
              <a:t>쿼리문</a:t>
            </a:r>
            <a:r>
              <a:rPr lang="ko-KR" altLang="en-US" dirty="0" smtClean="0"/>
              <a:t> 호출을 위해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인라인뷰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중첩질의</a:t>
            </a:r>
            <a:r>
              <a:rPr lang="ko-KR" altLang="en-US" dirty="0" smtClean="0"/>
              <a:t> 사용 </a:t>
            </a:r>
            <a:endParaRPr lang="en-US" altLang="ko-KR" dirty="0" smtClean="0"/>
          </a:p>
          <a:p>
            <a:pPr marL="0" indent="0" eaLnBrk="1" hangingPunct="1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각종 </a:t>
            </a:r>
            <a:r>
              <a:rPr lang="ko-KR" altLang="en-US" dirty="0" err="1" smtClean="0"/>
              <a:t>제어문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조작문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(not </a:t>
            </a:r>
            <a:r>
              <a:rPr lang="en-US" altLang="ko-KR" dirty="0" err="1" smtClean="0"/>
              <a:t>null,unique,check</a:t>
            </a:r>
            <a:r>
              <a:rPr lang="en-US" altLang="ko-KR" dirty="0" smtClean="0"/>
              <a:t>,</a:t>
            </a:r>
            <a:r>
              <a:rPr lang="ko-KR" altLang="en-US" dirty="0" smtClean="0"/>
              <a:t>각종 제약조건</a:t>
            </a:r>
            <a:r>
              <a:rPr lang="en-US" altLang="ko-KR" dirty="0" smtClean="0"/>
              <a:t>)</a:t>
            </a:r>
          </a:p>
          <a:p>
            <a:pPr marL="0" indent="0" eaLnBrk="1" hangingPunct="1">
              <a:buNone/>
            </a:pPr>
            <a:r>
              <a:rPr lang="en-US" altLang="ko-KR" dirty="0" smtClean="0"/>
              <a:t>5) SYSDATE ,DATE </a:t>
            </a:r>
            <a:r>
              <a:rPr lang="ko-KR" altLang="en-US" dirty="0" smtClean="0"/>
              <a:t>타입 사용</a:t>
            </a:r>
            <a:endParaRPr lang="en-US" altLang="ko-KR" dirty="0" smtClean="0"/>
          </a:p>
          <a:p>
            <a:pPr marL="0" indent="0" eaLnBrk="1" hangingPunct="1">
              <a:buNone/>
            </a:pP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>
                <a:latin typeface="Arial Black" pitchFamily="34" charset="0"/>
                <a:sym typeface="Wingdings" pitchFamily="2" charset="2"/>
              </a:rPr>
              <a:t>1) </a:t>
            </a:r>
            <a:r>
              <a:rPr lang="ko-KR" altLang="en-US" sz="2800" dirty="0" smtClean="0">
                <a:latin typeface="Arial Black" pitchFamily="34" charset="0"/>
                <a:sym typeface="Wingdings" pitchFamily="2" charset="2"/>
              </a:rPr>
              <a:t>요구명세서</a:t>
            </a:r>
            <a:endParaRPr lang="ko-KR" altLang="en-US" dirty="0" smtClean="0">
              <a:latin typeface="Arial Black" pitchFamily="34" charset="0"/>
              <a:sym typeface="Wingdings" pitchFamily="2" charset="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071563"/>
            <a:ext cx="8153400" cy="5638800"/>
          </a:xfrm>
        </p:spPr>
        <p:txBody>
          <a:bodyPr/>
          <a:lstStyle/>
          <a:p>
            <a:pPr marL="0" indent="0" eaLnBrk="1" hangingPunct="1">
              <a:buNone/>
            </a:pPr>
            <a:endParaRPr lang="ko-KR" altLang="en-US" dirty="0" smtClean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995835"/>
              </p:ext>
            </p:extLst>
          </p:nvPr>
        </p:nvGraphicFramePr>
        <p:xfrm>
          <a:off x="395536" y="689541"/>
          <a:ext cx="8543677" cy="602082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0477">
                  <a:extLst>
                    <a:ext uri="{9D8B030D-6E8A-4147-A177-3AD203B41FA5}">
                      <a16:colId xmlns:a16="http://schemas.microsoft.com/office/drawing/2014/main" val="2794490180"/>
                    </a:ext>
                  </a:extLst>
                </a:gridCol>
                <a:gridCol w="5460125">
                  <a:extLst>
                    <a:ext uri="{9D8B030D-6E8A-4147-A177-3AD203B41FA5}">
                      <a16:colId xmlns:a16="http://schemas.microsoft.com/office/drawing/2014/main" val="3965179481"/>
                    </a:ext>
                  </a:extLst>
                </a:gridCol>
                <a:gridCol w="1553075">
                  <a:extLst>
                    <a:ext uri="{9D8B030D-6E8A-4147-A177-3AD203B41FA5}">
                      <a16:colId xmlns:a16="http://schemas.microsoft.com/office/drawing/2014/main" val="1562206994"/>
                    </a:ext>
                  </a:extLst>
                </a:gridCol>
              </a:tblGrid>
              <a:tr h="2389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요구사항 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ysClr val="windowText" lastClr="000000"/>
                          </a:solidFill>
                        </a:rPr>
                        <a:t>상세설명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ysClr val="windowText" lastClr="000000"/>
                          </a:solidFill>
                        </a:rPr>
                        <a:t>관련엔티티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44242"/>
                  </a:ext>
                </a:extLst>
              </a:tr>
              <a:tr h="6914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유저관리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smtClean="0"/>
                        <a:t>유저는 아이디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패스워드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이름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주소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 성별의 정보를 입력하고 회원가입을 한다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smtClean="0"/>
                        <a:t>유저의 아이디는 중복을 허용하지 않는다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err="1" smtClean="0"/>
                        <a:t>한명의</a:t>
                      </a:r>
                      <a:r>
                        <a:rPr lang="ko-KR" altLang="en-US" sz="1000" dirty="0" smtClean="0"/>
                        <a:t> 유저는 여러 개의 캐릭터를 보유한다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USER_INFO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CHARACTER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67527"/>
                  </a:ext>
                </a:extLst>
              </a:tr>
              <a:tr h="985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캐릭터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1.       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캐릭터는 별명</a:t>
                      </a:r>
                      <a:r>
                        <a:rPr lang="en-US" altLang="ko-KR" sz="1000" baseline="0" dirty="0" smtClean="0"/>
                        <a:t>,  </a:t>
                      </a:r>
                      <a:r>
                        <a:rPr lang="ko-KR" altLang="en-US" sz="1000" baseline="0" dirty="0" smtClean="0"/>
                        <a:t>레벨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경험치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돈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캐릭터 이미지를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가진다</a:t>
                      </a:r>
                      <a:r>
                        <a:rPr lang="en-US" altLang="ko-KR" sz="1000" baseline="0" dirty="0" smtClean="0"/>
                        <a:t>. 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2.        </a:t>
                      </a:r>
                      <a:r>
                        <a:rPr lang="ko-KR" altLang="en-US" sz="1000" baseline="0" dirty="0" smtClean="0"/>
                        <a:t>캐릭터는 경험치가 </a:t>
                      </a:r>
                      <a:r>
                        <a:rPr lang="en-US" altLang="ko-KR" sz="1000" baseline="0" dirty="0" smtClean="0"/>
                        <a:t>100</a:t>
                      </a:r>
                      <a:r>
                        <a:rPr lang="ko-KR" altLang="en-US" sz="1000" baseline="0" dirty="0" smtClean="0"/>
                        <a:t>에 도달하면 레벨 업을 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sz="1000" baseline="0" dirty="0" smtClean="0"/>
                        <a:t>3.        </a:t>
                      </a:r>
                      <a:r>
                        <a:rPr lang="ko-KR" altLang="en-US" sz="1000" baseline="0" dirty="0" smtClean="0"/>
                        <a:t>캐릭터는 자신의 아이템 보관소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포켓몬 보관소를 각각 가진다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000" baseline="0" dirty="0" smtClean="0"/>
                        <a:t>    포켓몬은 최대 </a:t>
                      </a:r>
                      <a:r>
                        <a:rPr lang="en-US" altLang="ko-KR" sz="1000" baseline="0" dirty="0" smtClean="0"/>
                        <a:t>6</a:t>
                      </a:r>
                      <a:r>
                        <a:rPr lang="ko-KR" altLang="en-US" sz="1000" baseline="0" dirty="0" smtClean="0"/>
                        <a:t>마리까지 소유가 가능하다</a:t>
                      </a:r>
                      <a:r>
                        <a:rPr lang="en-US" altLang="ko-KR" sz="1000" baseline="0" dirty="0" smtClean="0"/>
                        <a:t>.  </a:t>
                      </a:r>
                    </a:p>
                    <a:p>
                      <a:pPr marL="228600" indent="-228600" latinLnBrk="1">
                        <a:buAutoNum type="arabicPeriod" startAt="4"/>
                      </a:pPr>
                      <a:r>
                        <a:rPr lang="ko-KR" altLang="en-US" sz="1000" baseline="0" dirty="0" smtClean="0"/>
                        <a:t>    캐릭터는 도감을 하나 보유한다</a:t>
                      </a:r>
                      <a:r>
                        <a:rPr lang="en-US" altLang="ko-KR" sz="1000" baseline="0" dirty="0" smtClean="0"/>
                        <a:t>. </a:t>
                      </a:r>
                      <a:r>
                        <a:rPr lang="ko-KR" altLang="en-US" sz="1000" baseline="0" dirty="0" smtClean="0"/>
                        <a:t>도감에는 자기가 잡은 포켓몬을 잡은 날짜 와 포켓몬의        정보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속성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종족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가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CHARACTER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POKET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TRAIN_POKETMON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DICT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51883"/>
                  </a:ext>
                </a:extLst>
              </a:tr>
              <a:tr h="115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아이템 분류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아이템의 종류는 포켓볼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회복제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강화제로</a:t>
                      </a:r>
                      <a:r>
                        <a:rPr lang="ko-KR" altLang="en-US" sz="1000" baseline="0" dirty="0" smtClean="0"/>
                        <a:t> 분류된다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아이템은 </a:t>
                      </a:r>
                      <a:r>
                        <a:rPr lang="ko-KR" altLang="en-US" sz="1000" baseline="0" dirty="0" err="1" smtClean="0"/>
                        <a:t>아이템명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아이템 </a:t>
                      </a:r>
                      <a:r>
                        <a:rPr lang="ko-KR" altLang="en-US" sz="1000" baseline="0" dirty="0" err="1" smtClean="0"/>
                        <a:t>설명정보를</a:t>
                      </a:r>
                      <a:r>
                        <a:rPr lang="ko-KR" altLang="en-US" sz="1000" baseline="0" dirty="0" smtClean="0"/>
                        <a:t> 가지고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포켓볼종류별로 몬스터를 </a:t>
                      </a:r>
                      <a:r>
                        <a:rPr lang="ko-KR" altLang="en-US" sz="1000" baseline="0" dirty="0" err="1" smtClean="0"/>
                        <a:t>잡을수있는</a:t>
                      </a:r>
                      <a:r>
                        <a:rPr lang="ko-KR" altLang="en-US" sz="1000" baseline="0" dirty="0" smtClean="0"/>
                        <a:t> 확률이 다르다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err="1" smtClean="0"/>
                        <a:t>강화제는</a:t>
                      </a:r>
                      <a:r>
                        <a:rPr lang="ko-KR" altLang="en-US" sz="1000" dirty="0" smtClean="0"/>
                        <a:t> 포켓몬의 공격력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방어력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스피드 중 하나의 수치를 증가시켜준다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err="1" smtClean="0"/>
                        <a:t>회복제는</a:t>
                      </a:r>
                      <a:r>
                        <a:rPr lang="ko-KR" altLang="en-US" sz="1000" dirty="0" smtClean="0"/>
                        <a:t> 포켓몬을 일정량 회복시켜준다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smtClean="0"/>
                        <a:t>아이템은 상정에서 </a:t>
                      </a:r>
                      <a:r>
                        <a:rPr lang="ko-KR" altLang="en-US" sz="1000" dirty="0" err="1" smtClean="0"/>
                        <a:t>팔기위해</a:t>
                      </a:r>
                      <a:r>
                        <a:rPr lang="ko-KR" altLang="en-US" sz="1000" dirty="0" smtClean="0"/>
                        <a:t> 각각의 가격이 있다</a:t>
                      </a:r>
                      <a:r>
                        <a:rPr lang="en-US" altLang="ko-KR" sz="100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ITEM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BALL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SPEC_UP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HEAL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04669"/>
                  </a:ext>
                </a:extLst>
              </a:tr>
              <a:tr h="16133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포켓몬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smtClean="0"/>
                        <a:t>포켓몬은</a:t>
                      </a:r>
                      <a:r>
                        <a:rPr lang="ko-KR" altLang="en-US" sz="1000" baseline="0" dirty="0" smtClean="0"/>
                        <a:t> 명칭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기본 스펙</a:t>
                      </a:r>
                      <a:r>
                        <a:rPr lang="en-US" altLang="ko-KR" sz="1000" baseline="0" dirty="0" smtClean="0"/>
                        <a:t>(HP,</a:t>
                      </a:r>
                      <a:r>
                        <a:rPr lang="ko-KR" altLang="en-US" sz="1000" baseline="0" dirty="0" smtClean="0"/>
                        <a:t>공격력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방어력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스피드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를 가진다</a:t>
                      </a:r>
                      <a:r>
                        <a:rPr lang="en-US" altLang="ko-KR" sz="1000" baseline="0" dirty="0" smtClean="0"/>
                        <a:t>. 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각각의 포켓몬은 속성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불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물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err="1" smtClean="0"/>
                        <a:t>풀등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을 가진다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각각의 </a:t>
                      </a:r>
                      <a:r>
                        <a:rPr lang="ko-KR" altLang="en-US" sz="1000" baseline="0" dirty="0" err="1" smtClean="0"/>
                        <a:t>포켓몬에게는</a:t>
                      </a:r>
                      <a:r>
                        <a:rPr lang="ko-KR" altLang="en-US" sz="1000" baseline="0" dirty="0" smtClean="0"/>
                        <a:t> 이미지가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포켓몬은 </a:t>
                      </a:r>
                      <a:r>
                        <a:rPr lang="en-US" altLang="ko-KR" sz="1000" baseline="0" dirty="0" smtClean="0"/>
                        <a:t>‘</a:t>
                      </a:r>
                      <a:r>
                        <a:rPr lang="ko-KR" altLang="en-US" sz="1000" baseline="0" dirty="0" smtClean="0"/>
                        <a:t>종</a:t>
                      </a:r>
                      <a:r>
                        <a:rPr lang="en-US" altLang="ko-KR" sz="1000" baseline="0" dirty="0" smtClean="0"/>
                        <a:t>’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쥐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거북이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공룡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이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포켓몬은 일정치 레벨에 도달하면 </a:t>
                      </a:r>
                      <a:r>
                        <a:rPr lang="en-US" altLang="ko-KR" sz="1000" baseline="0" dirty="0" smtClean="0"/>
                        <a:t>‘</a:t>
                      </a:r>
                      <a:r>
                        <a:rPr lang="ko-KR" altLang="en-US" sz="1000" baseline="0" dirty="0" smtClean="0"/>
                        <a:t>진화</a:t>
                      </a:r>
                      <a:r>
                        <a:rPr lang="en-US" altLang="ko-KR" sz="1000" baseline="0" dirty="0" smtClean="0"/>
                        <a:t>’</a:t>
                      </a:r>
                      <a:r>
                        <a:rPr lang="ko-KR" altLang="en-US" sz="1000" baseline="0" dirty="0" smtClean="0"/>
                        <a:t>를 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진화는 자신보다 한단계 위인 종으로 변하는 것이며 최상위단계일 경우에는  더 이상 진화하지 않는다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캐릭터가 보유한 포켓몬은 스킬을 가지는데 같은 </a:t>
                      </a:r>
                      <a:r>
                        <a:rPr lang="ko-KR" altLang="en-US" sz="1000" baseline="0" dirty="0" err="1" smtClean="0"/>
                        <a:t>포케몬</a:t>
                      </a:r>
                      <a:r>
                        <a:rPr lang="ko-KR" altLang="en-US" sz="1000" baseline="0" dirty="0" smtClean="0"/>
                        <a:t> 일지라도 쓰는 스킬은 </a:t>
                      </a:r>
                      <a:r>
                        <a:rPr lang="ko-KR" altLang="en-US" sz="1000" baseline="0" dirty="0" err="1" smtClean="0"/>
                        <a:t>다룰수가</a:t>
                      </a:r>
                      <a:r>
                        <a:rPr lang="ko-KR" altLang="en-US" sz="1000" baseline="0" dirty="0" smtClean="0"/>
                        <a:t>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dirty="0" smtClean="0"/>
                        <a:t>캐릭터가 보유한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한마리의</a:t>
                      </a:r>
                      <a:r>
                        <a:rPr lang="ko-KR" altLang="en-US" sz="1000" baseline="0" dirty="0" smtClean="0"/>
                        <a:t> 포켓몬은 최대 </a:t>
                      </a:r>
                      <a:r>
                        <a:rPr lang="en-US" altLang="ko-KR" sz="1000" baseline="0" dirty="0" smtClean="0"/>
                        <a:t>4</a:t>
                      </a:r>
                      <a:r>
                        <a:rPr lang="ko-KR" altLang="en-US" sz="1000" baseline="0" dirty="0" smtClean="0"/>
                        <a:t>개의 스킬을 가진다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POKETMON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TRAIN_POKETMON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SKILL_LIST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EVOLUTION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053878"/>
                  </a:ext>
                </a:extLst>
              </a:tr>
              <a:tr h="13060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스킬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스킬의 종류는 어택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저주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버프 타입으로 나뉜다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각각의 스킬은 명칭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설명이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각각의 스킬은 속성을 가지고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스킬은 적을 공격하거나 적의 스펙을 낮추거나 혹은 나의 스펙을 올리는 </a:t>
                      </a:r>
                      <a:r>
                        <a:rPr lang="en-US" altLang="ko-KR" sz="1000" baseline="0" dirty="0" smtClean="0"/>
                        <a:t>‘</a:t>
                      </a:r>
                      <a:r>
                        <a:rPr lang="ko-KR" altLang="en-US" sz="1000" baseline="0" dirty="0" smtClean="0"/>
                        <a:t>수치</a:t>
                      </a:r>
                      <a:r>
                        <a:rPr lang="en-US" altLang="ko-KR" sz="1000" baseline="0" dirty="0" smtClean="0"/>
                        <a:t>’</a:t>
                      </a:r>
                      <a:r>
                        <a:rPr lang="ko-KR" altLang="en-US" sz="1000" baseline="0" dirty="0" smtClean="0"/>
                        <a:t>를 가지고 있다</a:t>
                      </a:r>
                      <a:r>
                        <a:rPr lang="en-US" altLang="ko-KR" sz="1000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sz="1000" baseline="0" dirty="0" smtClean="0"/>
                        <a:t>저주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버프 타입의 스킬은 어느 스펙을 올리고 내릴지 정하는 </a:t>
                      </a:r>
                      <a:r>
                        <a:rPr lang="ko-KR" altLang="en-US" sz="1000" baseline="0" dirty="0" err="1" smtClean="0"/>
                        <a:t>스펙타입</a:t>
                      </a:r>
                      <a:r>
                        <a:rPr lang="en-US" altLang="ko-KR" sz="1000" baseline="0" dirty="0" smtClean="0"/>
                        <a:t>(</a:t>
                      </a:r>
                      <a:r>
                        <a:rPr lang="ko-KR" altLang="en-US" sz="1000" baseline="0" dirty="0" smtClean="0"/>
                        <a:t>공격력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방어력</a:t>
                      </a:r>
                      <a:r>
                        <a:rPr lang="en-US" altLang="ko-KR" sz="1000" baseline="0" dirty="0" smtClean="0"/>
                        <a:t>,</a:t>
                      </a:r>
                      <a:r>
                        <a:rPr lang="ko-KR" altLang="en-US" sz="1000" baseline="0" dirty="0" smtClean="0"/>
                        <a:t>스피드</a:t>
                      </a:r>
                      <a:r>
                        <a:rPr lang="en-US" altLang="ko-KR" sz="1000" baseline="0" dirty="0" smtClean="0"/>
                        <a:t>)</a:t>
                      </a:r>
                      <a:r>
                        <a:rPr lang="ko-KR" altLang="en-US" sz="1000" baseline="0" dirty="0" smtClean="0"/>
                        <a:t>이 있다</a:t>
                      </a:r>
                      <a:r>
                        <a:rPr lang="en-US" altLang="ko-KR" sz="1000" baseline="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SKILL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ATTACT_SKILL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CURSE_SKILL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BUFF_SKILL</a:t>
                      </a:r>
                    </a:p>
                    <a:p>
                      <a:pPr latinLnBrk="1"/>
                      <a:r>
                        <a:rPr lang="en-US" altLang="ko-KR" sz="1000" dirty="0" smtClean="0"/>
                        <a:t>SKILL_LIST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93404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>
                <a:latin typeface="Arial Black" pitchFamily="34" charset="0"/>
                <a:sym typeface="Wingdings" pitchFamily="2" charset="2"/>
              </a:rPr>
              <a:t>2) ER-</a:t>
            </a:r>
            <a:r>
              <a:rPr lang="ko-KR" altLang="en-US" sz="2800" dirty="0" err="1" smtClean="0">
                <a:latin typeface="Arial Black" pitchFamily="34" charset="0"/>
                <a:sym typeface="Wingdings" pitchFamily="2" charset="2"/>
              </a:rPr>
              <a:t>다이아그램</a:t>
            </a:r>
            <a:endParaRPr lang="ko-KR" altLang="en-US" sz="2800" dirty="0" smtClean="0">
              <a:latin typeface="Arial Black" pitchFamily="34" charset="0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609600" y="1071563"/>
            <a:ext cx="8329613" cy="56698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54637" y="286583"/>
            <a:ext cx="225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/>
              <a:t>필기로 그렸습니다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>
                <a:latin typeface="Arial Black" pitchFamily="34" charset="0"/>
                <a:sym typeface="Wingdings" pitchFamily="2" charset="2"/>
              </a:rPr>
              <a:t>3) </a:t>
            </a:r>
            <a:r>
              <a:rPr lang="ko-KR" altLang="en-US" sz="2800" dirty="0" smtClean="0">
                <a:latin typeface="Arial Black" pitchFamily="34" charset="0"/>
                <a:sym typeface="Wingdings" pitchFamily="2" charset="2"/>
              </a:rPr>
              <a:t>관계 데이터모델</a:t>
            </a:r>
            <a:r>
              <a:rPr lang="en-US" altLang="ko-KR" sz="2800" dirty="0" smtClean="0">
                <a:latin typeface="Arial Black" pitchFamily="34" charset="0"/>
                <a:sym typeface="Wingdings" pitchFamily="2" charset="2"/>
              </a:rPr>
              <a:t>(</a:t>
            </a:r>
            <a:r>
              <a:rPr lang="ko-KR" altLang="en-US" sz="2800" dirty="0" smtClean="0">
                <a:latin typeface="Arial Black" pitchFamily="34" charset="0"/>
                <a:sym typeface="Wingdings" pitchFamily="2" charset="2"/>
              </a:rPr>
              <a:t>스키마</a:t>
            </a:r>
            <a:r>
              <a:rPr lang="en-US" altLang="ko-KR" sz="2800" dirty="0" smtClean="0">
                <a:latin typeface="Arial Black" pitchFamily="34" charset="0"/>
                <a:sym typeface="Wingdings" pitchFamily="2" charset="2"/>
              </a:rPr>
              <a:t>)</a:t>
            </a:r>
            <a:endParaRPr lang="ko-KR" altLang="en-US" sz="2800" dirty="0" smtClean="0">
              <a:latin typeface="Arial Black" pitchFamily="34" charset="0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75" y="692696"/>
            <a:ext cx="8081962" cy="58075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4) 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테이블 생성 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SQL 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명령어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(create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문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, 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제약조건 포함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)</a:t>
            </a:r>
            <a:endParaRPr lang="ko-KR" altLang="en-US" sz="2800" dirty="0" smtClean="0">
              <a:latin typeface="Arial Black" pitchFamily="34" charset="0"/>
              <a:sym typeface="Wingdings" pitchFamily="2" charset="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071563"/>
            <a:ext cx="8153400" cy="5638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err="1" smtClean="0"/>
              <a:t>Sql</a:t>
            </a:r>
            <a:r>
              <a:rPr lang="ko-KR" altLang="en-US" dirty="0" smtClean="0"/>
              <a:t>문은 </a:t>
            </a:r>
            <a:r>
              <a:rPr lang="en-US" altLang="ko-KR" dirty="0" smtClean="0">
                <a:solidFill>
                  <a:srgbClr val="FF0000"/>
                </a:solidFill>
              </a:rPr>
              <a:t>text</a:t>
            </a:r>
            <a:r>
              <a:rPr lang="ko-KR" altLang="en-US" dirty="0" smtClean="0"/>
              <a:t>파일로 따로 첨부 했습니다</a:t>
            </a:r>
            <a:r>
              <a:rPr lang="en-US" altLang="ko-KR" dirty="0" smtClean="0"/>
              <a:t>.</a:t>
            </a:r>
          </a:p>
          <a:p>
            <a:pPr marL="0" indent="0" eaLnBrk="1" hangingPunct="1">
              <a:buNone/>
            </a:pPr>
            <a:r>
              <a:rPr lang="en-US" altLang="ko-KR" dirty="0" smtClean="0"/>
              <a:t>Create</a:t>
            </a:r>
            <a:r>
              <a:rPr lang="ko-KR" altLang="en-US" dirty="0" smtClean="0"/>
              <a:t>문</a:t>
            </a:r>
            <a:r>
              <a:rPr lang="en-US" altLang="ko-KR" dirty="0" smtClean="0"/>
              <a:t>,insert</a:t>
            </a:r>
            <a:r>
              <a:rPr lang="ko-KR" altLang="en-US" dirty="0" smtClean="0"/>
              <a:t>문 </a:t>
            </a:r>
            <a:endParaRPr lang="en-US" altLang="ko-KR" dirty="0" smtClean="0"/>
          </a:p>
          <a:p>
            <a:pPr marL="0" indent="0" eaLnBrk="1" hangingPunct="1">
              <a:buNone/>
            </a:pPr>
            <a:endParaRPr lang="en-US" altLang="ko-KR" dirty="0"/>
          </a:p>
          <a:p>
            <a:pPr marL="0" indent="0" eaLnBrk="1" hangingPunct="1">
              <a:buNone/>
            </a:pPr>
            <a:endParaRPr lang="en-US" altLang="ko-KR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5) DB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프로그램 구성도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(DB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연동방식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,DBMS </a:t>
            </a:r>
            <a:r>
              <a:rPr lang="ko-KR" altLang="en-US" sz="2400" dirty="0" smtClean="0">
                <a:latin typeface="Arial Black" pitchFamily="34" charset="0"/>
                <a:sym typeface="Wingdings" pitchFamily="2" charset="2"/>
              </a:rPr>
              <a:t>등</a:t>
            </a:r>
            <a:r>
              <a:rPr lang="en-US" altLang="ko-KR" sz="2400" dirty="0" smtClean="0">
                <a:latin typeface="Arial Black" pitchFamily="34" charset="0"/>
                <a:sym typeface="Wingdings" pitchFamily="2" charset="2"/>
              </a:rPr>
              <a:t>)</a:t>
            </a:r>
            <a:endParaRPr lang="ko-KR" altLang="en-US" dirty="0" smtClean="0">
              <a:latin typeface="Arial Black" pitchFamily="34" charset="0"/>
              <a:sym typeface="Wingdings" pitchFamily="2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84956"/>
            <a:ext cx="2808312" cy="5458015"/>
          </a:xfrm>
          <a:prstGeom prst="rect">
            <a:avLst/>
          </a:prstGeom>
        </p:spPr>
      </p:pic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5935" y="1052736"/>
            <a:ext cx="4943277" cy="5657627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DBMS</a:t>
            </a:r>
            <a:r>
              <a:rPr lang="ko-KR" altLang="en-US" dirty="0" smtClean="0"/>
              <a:t>에 접속하고 쿼리를 처리하는 </a:t>
            </a:r>
            <a:r>
              <a:rPr lang="en-US" altLang="ko-KR" dirty="0" err="1" smtClean="0"/>
              <a:t>sqlOrder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eaLnBrk="1" hangingPunct="1"/>
            <a:r>
              <a:rPr lang="ko-KR" altLang="en-US" dirty="0" err="1" smtClean="0"/>
              <a:t>전투중</a:t>
            </a:r>
            <a:r>
              <a:rPr lang="ko-KR" altLang="en-US" dirty="0" smtClean="0"/>
              <a:t> 필요한 수치를 계산하는 </a:t>
            </a:r>
            <a:r>
              <a:rPr lang="en-US" altLang="ko-KR" dirty="0" err="1" smtClean="0"/>
              <a:t>Fight_Cul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eaLnBrk="1" hangingPunct="1"/>
            <a:r>
              <a:rPr lang="ko-KR" altLang="en-US" dirty="0" smtClean="0"/>
              <a:t>각종 화면의 </a:t>
            </a:r>
            <a:r>
              <a:rPr lang="en-US" altLang="ko-KR" dirty="0" err="1" smtClean="0"/>
              <a:t>gui</a:t>
            </a:r>
            <a:r>
              <a:rPr lang="en-US" altLang="ko-KR" dirty="0" smtClean="0"/>
              <a:t> (</a:t>
            </a:r>
            <a:r>
              <a:rPr lang="ko-KR" altLang="en-US" dirty="0" smtClean="0"/>
              <a:t>에와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Canv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gui</a:t>
            </a:r>
            <a:r>
              <a:rPr lang="ko-KR" altLang="en-US" dirty="0" smtClean="0"/>
              <a:t>창에 그림을 그리기 위한 클래스다</a:t>
            </a:r>
            <a:r>
              <a:rPr lang="en-US" altLang="ko-KR" dirty="0" smtClean="0"/>
              <a:t>.)</a:t>
            </a:r>
          </a:p>
          <a:p>
            <a:pPr eaLnBrk="1" hangingPunct="1"/>
            <a:r>
              <a:rPr lang="en-US" altLang="ko-KR" dirty="0" err="1" smtClean="0"/>
              <a:t>ffight_image_back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fight_image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po_image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폴더에는 각종 포켓몬의 </a:t>
            </a:r>
            <a:r>
              <a:rPr lang="ko-KR" altLang="en-US" dirty="0" err="1" smtClean="0"/>
              <a:t>그림파일이</a:t>
            </a:r>
            <a:r>
              <a:rPr lang="ko-KR" altLang="en-US" dirty="0" smtClean="0"/>
              <a:t> 들어있다</a:t>
            </a:r>
            <a:r>
              <a:rPr lang="en-US" altLang="ko-KR" dirty="0" smtClean="0"/>
              <a:t>.</a:t>
            </a:r>
          </a:p>
          <a:p>
            <a:pPr eaLnBrk="1" hangingPunct="1"/>
            <a:r>
              <a:rPr lang="en-US" altLang="ko-KR" dirty="0" smtClean="0"/>
              <a:t>**DBMS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image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저장할수</a:t>
            </a:r>
            <a:r>
              <a:rPr lang="ko-KR" altLang="en-US" dirty="0" smtClean="0"/>
              <a:t> 있지만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인터넷에서 검색해본 결과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DB</a:t>
            </a:r>
            <a:r>
              <a:rPr lang="ko-KR" altLang="en-US" dirty="0" smtClean="0"/>
              <a:t> 저장공간의 효율이 떨어져 추천하지 않는 방식이다</a:t>
            </a:r>
            <a:r>
              <a:rPr lang="en-US" altLang="ko-KR" dirty="0" smtClean="0"/>
              <a:t>. DB</a:t>
            </a:r>
            <a:r>
              <a:rPr lang="ko-KR" altLang="en-US" dirty="0" smtClean="0"/>
              <a:t>에는 이미지파일의 명만 저장하고 따로 이미지폴더를 만들어서 관리하는 방식이다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세로줄">
  <a:themeElements>
    <a:clrScheme name="세로줄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세로줄">
      <a:majorFont>
        <a:latin typeface="굴림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센스L" pitchFamily="18" charset="-127"/>
            <a:ea typeface="HY센스L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센스L" pitchFamily="18" charset="-127"/>
            <a:ea typeface="HY센스L" pitchFamily="18" charset="-127"/>
          </a:defRPr>
        </a:defPPr>
      </a:lstStyle>
    </a:lnDef>
  </a:objectDefaults>
  <a:extraClrSchemeLst>
    <a:extraClrScheme>
      <a:clrScheme name="세로줄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세로줄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세로줄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세로줄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Office\Templates\디자인\세로줄.pot</Template>
  <TotalTime>767</TotalTime>
  <Words>1126</Words>
  <Application>Microsoft Office PowerPoint</Application>
  <PresentationFormat>화면 슬라이드 쇼(4:3)</PresentationFormat>
  <Paragraphs>163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HY센스L</vt:lpstr>
      <vt:lpstr>굴림</vt:lpstr>
      <vt:lpstr>Arial Black</vt:lpstr>
      <vt:lpstr>Impact</vt:lpstr>
      <vt:lpstr>Times New Roman</vt:lpstr>
      <vt:lpstr>Verdana</vt:lpstr>
      <vt:lpstr>Wingdings</vt:lpstr>
      <vt:lpstr>Wingdings 2</vt:lpstr>
      <vt:lpstr>세로줄</vt:lpstr>
      <vt:lpstr>포켓몬스터!!</vt:lpstr>
      <vt:lpstr>초안구성</vt:lpstr>
      <vt:lpstr>초안구성</vt:lpstr>
      <vt:lpstr>0) 강조할 점 5가지 이상(학기중 배운 내용 적용 사례 등) </vt:lpstr>
      <vt:lpstr>1) 요구명세서</vt:lpstr>
      <vt:lpstr>2) ER-다이아그램</vt:lpstr>
      <vt:lpstr>3) 관계 데이터모델(스키마)</vt:lpstr>
      <vt:lpstr>4) 테이블 생성 SQL 명령어(create문, 제약조건 포함)</vt:lpstr>
      <vt:lpstr>5) DB프로그램 구성도(DB연동방식,DBMS 등)</vt:lpstr>
      <vt:lpstr>5) DB프로그램 구성도(DB연동방식,DBMS 등)</vt:lpstr>
      <vt:lpstr>6) DB프로그램 화면 (및 작동 구성도)</vt:lpstr>
      <vt:lpstr>7) 프로그램 내부에서 사용된  SQL문(insert, update, delete, select 문, 함수, 인덱스, 뷰 등의 DB 객체 포함)</vt:lpstr>
      <vt:lpstr>함수 및 트리거 설명</vt:lpstr>
      <vt:lpstr>함수 및 트리거 설명</vt:lpstr>
      <vt:lpstr>함수 및 트리거 설명</vt:lpstr>
      <vt:lpstr>아쉬운점…</vt:lpstr>
    </vt:vector>
  </TitlesOfParts>
  <Company>Hanshin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정보환경</dc:title>
  <dc:creator>Administrator</dc:creator>
  <cp:lastModifiedBy>펭귄</cp:lastModifiedBy>
  <cp:revision>76</cp:revision>
  <dcterms:created xsi:type="dcterms:W3CDTF">2003-02-07T02:23:34Z</dcterms:created>
  <dcterms:modified xsi:type="dcterms:W3CDTF">2016-12-01T03:48:39Z</dcterms:modified>
</cp:coreProperties>
</file>