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B7B8-6E43-4B29-9436-5686DE102B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610E-A3EF-469F-AEA7-F8B8881E1D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8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Types of tokenization</a:t>
            </a:r>
            <a:endParaRPr lang="en-US" dirty="0" smtClean="0"/>
          </a:p>
          <a:p>
            <a:pPr lvl="1"/>
            <a:r>
              <a:rPr lang="en-US" sz="2800" dirty="0" smtClean="0"/>
              <a:t>Sentence into Words </a:t>
            </a:r>
          </a:p>
          <a:p>
            <a:pPr lvl="1"/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1" y="3534071"/>
            <a:ext cx="10892617" cy="13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Types of tokenization</a:t>
            </a:r>
            <a:endParaRPr lang="en-US" dirty="0" smtClean="0"/>
          </a:p>
          <a:p>
            <a:pPr lvl="1"/>
            <a:r>
              <a:rPr lang="en-US" sz="2800" dirty="0" smtClean="0"/>
              <a:t>Sentence into Words with punctuations</a:t>
            </a:r>
          </a:p>
          <a:p>
            <a:pPr lvl="1"/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0" y="3547134"/>
            <a:ext cx="11558440" cy="16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Types of tokenization</a:t>
            </a:r>
            <a:endParaRPr lang="en-US" dirty="0" smtClean="0"/>
          </a:p>
          <a:p>
            <a:pPr lvl="1"/>
            <a:r>
              <a:rPr lang="en-US" sz="2800" dirty="0" smtClean="0"/>
              <a:t>Regular Expression</a:t>
            </a:r>
          </a:p>
          <a:p>
            <a:pPr lvl="1"/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8" y="3547134"/>
            <a:ext cx="11473383" cy="16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Libraries to use</a:t>
            </a:r>
          </a:p>
          <a:p>
            <a:pPr marL="0" indent="0">
              <a:buNone/>
            </a:pPr>
            <a:endParaRPr lang="en-US" sz="3200" dirty="0" smtClean="0"/>
          </a:p>
          <a:p>
            <a:pPr lvl="1"/>
            <a:r>
              <a:rPr lang="en-US" sz="2800" dirty="0" smtClean="0"/>
              <a:t>We’ll use NLTK</a:t>
            </a:r>
          </a:p>
          <a:p>
            <a:pPr lvl="1"/>
            <a:r>
              <a:rPr lang="en-US" sz="2800" dirty="0" smtClean="0"/>
              <a:t>Others exist:</a:t>
            </a:r>
          </a:p>
          <a:p>
            <a:pPr lvl="2"/>
            <a:r>
              <a:rPr lang="en-US" sz="2400" dirty="0" err="1" smtClean="0"/>
              <a:t>scikit</a:t>
            </a:r>
            <a:r>
              <a:rPr lang="en-US" sz="2400" dirty="0" smtClean="0"/>
              <a:t> learn (</a:t>
            </a:r>
            <a:r>
              <a:rPr lang="en-US" sz="2400" dirty="0" err="1" smtClean="0"/>
              <a:t>CountVectorizer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Spacy (Tokenizer)</a:t>
            </a:r>
          </a:p>
          <a:p>
            <a:pPr lvl="2"/>
            <a:r>
              <a:rPr lang="en-US" sz="24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punctuation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Punctuations have an importance in conveying meaning in a sentence:</a:t>
            </a:r>
          </a:p>
          <a:p>
            <a:pPr marL="457200" lvl="1" indent="0">
              <a:buNone/>
            </a:pPr>
            <a:r>
              <a:rPr lang="en-US" sz="2800" dirty="0" smtClean="0"/>
              <a:t>I painted the wall, and you?</a:t>
            </a:r>
          </a:p>
          <a:p>
            <a:pPr marL="457200" lvl="1" indent="0">
              <a:buNone/>
            </a:pPr>
            <a:r>
              <a:rPr lang="en-US" sz="2800" dirty="0" smtClean="0"/>
              <a:t>I painted the wall and you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 smtClean="0"/>
              <a:t>Some approaches in machine learning take advantage of punctuations (like LSTM)</a:t>
            </a:r>
          </a:p>
        </p:txBody>
      </p:sp>
    </p:spTree>
    <p:extLst>
      <p:ext uri="{BB962C8B-B14F-4D97-AF65-F5344CB8AC3E}">
        <p14:creationId xmlns:p14="http://schemas.microsoft.com/office/powerpoint/2010/main" val="91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punctuation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Bag-of-Words (bow) approaches don’t need punctuation.</a:t>
            </a:r>
          </a:p>
          <a:p>
            <a:endParaRPr lang="en-US" sz="3200" dirty="0"/>
          </a:p>
          <a:p>
            <a:r>
              <a:rPr lang="en-US" sz="3200" dirty="0" smtClean="0"/>
              <a:t>On the contrary, punctuations obscure the meaning behind a sentence in a bow approach</a:t>
            </a:r>
          </a:p>
          <a:p>
            <a:endParaRPr lang="en-US" sz="3200" dirty="0"/>
          </a:p>
          <a:p>
            <a:r>
              <a:rPr lang="en-US" sz="3200" dirty="0" smtClean="0"/>
              <a:t>We only need the individual tokens that hold meaning</a:t>
            </a:r>
          </a:p>
        </p:txBody>
      </p:sp>
    </p:spTree>
    <p:extLst>
      <p:ext uri="{BB962C8B-B14F-4D97-AF65-F5344CB8AC3E}">
        <p14:creationId xmlns:p14="http://schemas.microsoft.com/office/powerpoint/2010/main" val="474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punctuation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9636"/>
            <a:ext cx="11040924" cy="14052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7521"/>
            <a:ext cx="11149697" cy="142272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1531763"/>
            <a:ext cx="171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2"/>
            <a:ext cx="474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string.punctuation</a:t>
            </a:r>
            <a:r>
              <a:rPr lang="en-US" sz="2800" dirty="0" smtClean="0"/>
              <a:t> (python 3.*)</a:t>
            </a:r>
            <a:endParaRPr lang="en-US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838199" y="4523238"/>
            <a:ext cx="3068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expressions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73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punctuation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1531763"/>
            <a:ext cx="171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2"/>
            <a:ext cx="501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nltk</a:t>
            </a:r>
            <a:r>
              <a:rPr lang="en-US" sz="2800" dirty="0" smtClean="0"/>
              <a:t>  Word Punctuation Tokenizer</a:t>
            </a:r>
            <a:endParaRPr lang="en-US" sz="28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21466"/>
            <a:ext cx="11250441" cy="176623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38198" y="4859109"/>
            <a:ext cx="190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9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bow approaches are essentially count matrices.</a:t>
            </a:r>
          </a:p>
          <a:p>
            <a:r>
              <a:rPr lang="en-US" sz="2800" dirty="0" smtClean="0"/>
              <a:t>One word repeated twice, but cased differently each time account for 2 different words</a:t>
            </a:r>
          </a:p>
          <a:p>
            <a:pPr lvl="1"/>
            <a:r>
              <a:rPr lang="en-US" dirty="0" smtClean="0"/>
              <a:t>Play != play</a:t>
            </a:r>
          </a:p>
          <a:p>
            <a:r>
              <a:rPr lang="en-US" dirty="0" smtClean="0"/>
              <a:t>Take the safe side and lowercase everything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3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Simplest way is using </a:t>
            </a:r>
            <a:r>
              <a:rPr lang="en-US" sz="3200" dirty="0" err="1" smtClean="0"/>
              <a:t>str.lower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4756"/>
            <a:ext cx="11082814" cy="10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What is preprocessing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The transformations applied to data before feeding it to the algorithm.</a:t>
            </a:r>
          </a:p>
          <a:p>
            <a:pPr lvl="1"/>
            <a:r>
              <a:rPr lang="en-US" sz="2800" dirty="0" smtClean="0"/>
              <a:t>The conversion of raw data into a clean usable data set.</a:t>
            </a:r>
          </a:p>
        </p:txBody>
      </p:sp>
    </p:spTree>
    <p:extLst>
      <p:ext uri="{BB962C8B-B14F-4D97-AF65-F5344CB8AC3E}">
        <p14:creationId xmlns:p14="http://schemas.microsoft.com/office/powerpoint/2010/main" val="40166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stop words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Stopwords</a:t>
            </a:r>
            <a:r>
              <a:rPr lang="en-US" sz="3200" dirty="0" smtClean="0"/>
              <a:t> are the most common words in any natural language.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Don’t add much meaning to the overall topic of a text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French: </a:t>
            </a:r>
            <a:r>
              <a:rPr lang="fr-FR" dirty="0" smtClean="0"/>
              <a:t>a, à, â, abord, afin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English: the, and, or, 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19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stop words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Have high frequency </a:t>
            </a:r>
          </a:p>
          <a:p>
            <a:pPr marL="0" indent="0">
              <a:buNone/>
            </a:pPr>
            <a:r>
              <a:rPr lang="en-US" sz="3200" dirty="0" smtClean="0"/>
              <a:t>in text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b="6791"/>
          <a:stretch/>
        </p:blipFill>
        <p:spPr>
          <a:xfrm>
            <a:off x="4480561" y="1606593"/>
            <a:ext cx="7576458" cy="51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Stopword</a:t>
            </a:r>
            <a:r>
              <a:rPr lang="en-US" sz="3200" dirty="0" smtClean="0"/>
              <a:t> removal is task dependent.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Bow approaches require removal, but not tasks like “Machine Translation” and “text Summarization”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267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	We are in the library studying for the big exam</a:t>
            </a:r>
          </a:p>
          <a:p>
            <a:pPr marL="0" indent="0">
              <a:buNone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</a:t>
            </a:r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library studying big exam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616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72453"/>
            <a:ext cx="10710404" cy="19996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153176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2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nltk</a:t>
            </a:r>
            <a:endParaRPr lang="en-US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838199" y="4196663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SpaCy</a:t>
            </a:r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37"/>
          <a:stretch/>
        </p:blipFill>
        <p:spPr>
          <a:xfrm>
            <a:off x="838199" y="2776952"/>
            <a:ext cx="11265707" cy="1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153176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2"/>
            <a:ext cx="1226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gensim</a:t>
            </a:r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1" y="2776952"/>
            <a:ext cx="11143842" cy="1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Stemming: reducing </a:t>
            </a:r>
            <a:r>
              <a:rPr lang="en-US" sz="3200" dirty="0"/>
              <a:t>inflection in words to their root </a:t>
            </a:r>
            <a:r>
              <a:rPr lang="en-US" sz="3200" dirty="0" smtClean="0"/>
              <a:t>forms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i="1" dirty="0"/>
              <a:t> </a:t>
            </a:r>
            <a:r>
              <a:rPr lang="en-US" i="1" dirty="0"/>
              <a:t>organize</a:t>
            </a:r>
            <a:r>
              <a:rPr lang="en-US" dirty="0"/>
              <a:t>, </a:t>
            </a:r>
            <a:r>
              <a:rPr lang="en-US" i="1" dirty="0"/>
              <a:t>organizes</a:t>
            </a:r>
            <a:r>
              <a:rPr lang="en-US" dirty="0"/>
              <a:t>, </a:t>
            </a:r>
            <a:r>
              <a:rPr lang="en-US" i="1" dirty="0"/>
              <a:t>organizing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organization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organize</a:t>
            </a:r>
            <a:endParaRPr lang="en-US" dirty="0"/>
          </a:p>
          <a:p>
            <a:endParaRPr lang="en-US" sz="3200" dirty="0" smtClean="0"/>
          </a:p>
          <a:p>
            <a:r>
              <a:rPr lang="en-US" sz="3200" dirty="0" smtClean="0"/>
              <a:t>Why use stemming: makes it much easier to map texts to word-count dictionaries for text analysis in topics like: topic labeling, sentiment analysis, topic matching…</a:t>
            </a:r>
          </a:p>
        </p:txBody>
      </p:sp>
    </p:spTree>
    <p:extLst>
      <p:ext uri="{BB962C8B-B14F-4D97-AF65-F5344CB8AC3E}">
        <p14:creationId xmlns:p14="http://schemas.microsoft.com/office/powerpoint/2010/main" val="7752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OverStemming</a:t>
            </a:r>
            <a:r>
              <a:rPr lang="en-US" sz="3200" dirty="0"/>
              <a:t>: </a:t>
            </a:r>
            <a:r>
              <a:rPr lang="en-US" sz="3200" dirty="0" smtClean="0"/>
              <a:t>words </a:t>
            </a:r>
            <a:r>
              <a:rPr lang="en-US" sz="3200" dirty="0"/>
              <a:t>with different stems are stemmed to the same </a:t>
            </a:r>
            <a:r>
              <a:rPr lang="en-US" sz="3200" dirty="0" smtClean="0"/>
              <a:t>root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smtClean="0"/>
              <a:t>Universal, university, universe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/>
              <a:t>univers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 err="1" smtClean="0"/>
              <a:t>Understemming</a:t>
            </a:r>
            <a:r>
              <a:rPr lang="en-US" sz="3200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words </a:t>
            </a:r>
            <a:r>
              <a:rPr lang="en-US" dirty="0"/>
              <a:t>that should be stemmed to the same root are not.</a:t>
            </a:r>
            <a:endParaRPr lang="en-US" sz="3200" dirty="0" smtClean="0"/>
          </a:p>
          <a:p>
            <a:pPr lvl="1"/>
            <a:r>
              <a:rPr lang="en-US" sz="2800" dirty="0" smtClean="0"/>
              <a:t>alumnus, alumni, alumnae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should stem </a:t>
            </a:r>
            <a:r>
              <a:rPr lang="en-US" sz="2800" dirty="0"/>
              <a:t>to </a:t>
            </a:r>
            <a:r>
              <a:rPr lang="en-US" sz="2800" dirty="0" smtClean="0"/>
              <a:t>alumna (student/pupil)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90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153176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1"/>
            <a:ext cx="10983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nltk</a:t>
            </a:r>
            <a:r>
              <a:rPr lang="en-US" sz="2800" dirty="0" smtClean="0"/>
              <a:t> Porter Stemmer: one </a:t>
            </a:r>
            <a:r>
              <a:rPr lang="en-US" sz="2800" dirty="0"/>
              <a:t>of the most common and gentle stemmer, </a:t>
            </a:r>
            <a:r>
              <a:rPr lang="en-US" sz="2800" dirty="0" smtClean="0"/>
              <a:t>fast </a:t>
            </a:r>
            <a:r>
              <a:rPr lang="en-US" sz="2800" dirty="0"/>
              <a:t>but not very precise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nltk</a:t>
            </a:r>
            <a:r>
              <a:rPr lang="en-US" sz="2800" dirty="0"/>
              <a:t> </a:t>
            </a:r>
            <a:r>
              <a:rPr lang="en-US" sz="2800" dirty="0" smtClean="0"/>
              <a:t>Snowball </a:t>
            </a:r>
            <a:r>
              <a:rPr lang="en-US" sz="2800" dirty="0"/>
              <a:t>Stemmer: </a:t>
            </a:r>
            <a:r>
              <a:rPr lang="en-US" sz="2800" dirty="0" smtClean="0"/>
              <a:t>improved version of the porter stemmer.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" y="235134"/>
            <a:ext cx="12180956" cy="61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153176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207391"/>
            <a:ext cx="1098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nltk</a:t>
            </a:r>
            <a:r>
              <a:rPr lang="en-US" sz="2800" dirty="0" smtClean="0"/>
              <a:t> Lancaster Stemmer</a:t>
            </a:r>
            <a:r>
              <a:rPr lang="en-US" sz="2800" dirty="0"/>
              <a:t>: It is </a:t>
            </a:r>
            <a:r>
              <a:rPr lang="en-US" sz="2800" dirty="0" smtClean="0"/>
              <a:t>a very </a:t>
            </a:r>
            <a:r>
              <a:rPr lang="en-US" sz="2800" dirty="0"/>
              <a:t>aggressive algorithm</a:t>
            </a: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06" y="2821464"/>
            <a:ext cx="10865580" cy="32834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87"/>
          <a:stretch/>
        </p:blipFill>
        <p:spPr>
          <a:xfrm>
            <a:off x="956306" y="5544951"/>
            <a:ext cx="10321924" cy="632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74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0222 -0.1155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What is text preprocessing</a:t>
            </a:r>
          </a:p>
          <a:p>
            <a:pPr lvl="1"/>
            <a:r>
              <a:rPr lang="en-US" sz="2800" dirty="0" smtClean="0"/>
              <a:t>Transforming </a:t>
            </a:r>
            <a:r>
              <a:rPr lang="en-US" sz="2800" dirty="0"/>
              <a:t>text into a </a:t>
            </a:r>
            <a:r>
              <a:rPr lang="en-US" sz="2800" dirty="0" smtClean="0"/>
              <a:t>numerical form, like word vectors and word count arrays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r>
              <a:rPr lang="en-US" sz="3200" dirty="0" smtClean="0"/>
              <a:t>Why preprocess text</a:t>
            </a:r>
          </a:p>
          <a:p>
            <a:pPr lvl="1"/>
            <a:r>
              <a:rPr lang="en-US" sz="2800" dirty="0" smtClean="0"/>
              <a:t>Computers are much better at interpreting and analyzing numbers</a:t>
            </a:r>
          </a:p>
        </p:txBody>
      </p:sp>
    </p:spTree>
    <p:extLst>
      <p:ext uri="{BB962C8B-B14F-4D97-AF65-F5344CB8AC3E}">
        <p14:creationId xmlns:p14="http://schemas.microsoft.com/office/powerpoint/2010/main" val="37309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Lemmatization/POS tagging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Lemmatization: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similar in concept to stemming, only takes words’ part of speech (POS) into consideration</a:t>
            </a:r>
          </a:p>
          <a:p>
            <a:pPr lvl="1"/>
            <a:r>
              <a:rPr lang="en-US" sz="2800" dirty="0" smtClean="0"/>
              <a:t>Generally, better performance than stemming</a:t>
            </a:r>
          </a:p>
          <a:p>
            <a:pPr lvl="1"/>
            <a:r>
              <a:rPr lang="en-US" sz="2800" dirty="0" smtClean="0"/>
              <a:t>Obviously, requires POS extraction of the text at hand before execution</a:t>
            </a:r>
            <a:endParaRPr lang="en-US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1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Lemmatization/POS tagging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 tagging: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Extracting the part-of-speech for tokens (words) in the text.</a:t>
            </a:r>
          </a:p>
          <a:p>
            <a:pPr lvl="1"/>
            <a:r>
              <a:rPr lang="en-US" sz="2800" dirty="0" smtClean="0"/>
              <a:t>Needed for many </a:t>
            </a:r>
            <a:r>
              <a:rPr lang="en-US" sz="2800" dirty="0" err="1" smtClean="0"/>
              <a:t>nlp</a:t>
            </a:r>
            <a:r>
              <a:rPr lang="en-US" sz="2800" dirty="0" smtClean="0"/>
              <a:t> tasks, like named entity recognition (NER), building parse trees, lemmatization, …</a:t>
            </a:r>
          </a:p>
          <a:p>
            <a:pPr lvl="1"/>
            <a:r>
              <a:rPr lang="en-US" sz="2800" dirty="0" smtClean="0"/>
              <a:t>POS tags are pre-defined</a:t>
            </a:r>
          </a:p>
          <a:p>
            <a:pPr lvl="2"/>
            <a:r>
              <a:rPr lang="en-US" sz="2400" dirty="0">
                <a:hlinkClick r:id="rId2"/>
              </a:rPr>
              <a:t>https://www.ling.upenn.edu/courses/Fall_2003/ling001/penn_treebank_pos.html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9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Lemmatization/POS tagging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Different </a:t>
            </a:r>
            <a:r>
              <a:rPr lang="en-US" sz="3200" dirty="0"/>
              <a:t>techniques for POS Tagging</a:t>
            </a:r>
            <a:r>
              <a:rPr lang="en-US" sz="32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Lexical Based Methods </a:t>
            </a:r>
            <a:r>
              <a:rPr lang="en-US" sz="2800" dirty="0"/>
              <a:t>— Assigns the POS tag the most frequently occurring with a word in the training corpus.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Rule-Based Methods </a:t>
            </a:r>
            <a:r>
              <a:rPr lang="en-US" sz="2800" dirty="0"/>
              <a:t>— Assigns POS tags based on </a:t>
            </a:r>
            <a:r>
              <a:rPr lang="en-US" sz="2800" dirty="0" smtClean="0"/>
              <a:t>rules (words </a:t>
            </a:r>
            <a:r>
              <a:rPr lang="en-US" sz="2800" dirty="0"/>
              <a:t>ending with “</a:t>
            </a:r>
            <a:r>
              <a:rPr lang="en-US" sz="2800" dirty="0" err="1"/>
              <a:t>ed</a:t>
            </a:r>
            <a:r>
              <a:rPr lang="en-US" sz="2800" dirty="0"/>
              <a:t>” or “</a:t>
            </a:r>
            <a:r>
              <a:rPr lang="en-US" sz="2800" dirty="0" err="1"/>
              <a:t>ing</a:t>
            </a:r>
            <a:r>
              <a:rPr lang="en-US" sz="2800" dirty="0"/>
              <a:t>” must be assigned to a verb</a:t>
            </a:r>
            <a:r>
              <a:rPr lang="en-US" sz="2800" dirty="0" smtClean="0"/>
              <a:t>.)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/>
              <a:t>Probabilistic </a:t>
            </a:r>
            <a:r>
              <a:rPr lang="en-US" sz="2800" b="1" dirty="0"/>
              <a:t>Methods </a:t>
            </a:r>
            <a:r>
              <a:rPr lang="en-US" sz="2800" dirty="0" smtClean="0"/>
              <a:t>— assigning POS </a:t>
            </a:r>
            <a:r>
              <a:rPr lang="en-US" sz="2800" dirty="0"/>
              <a:t>tags based on the probability of a particular tag sequence occurring</a:t>
            </a:r>
            <a:r>
              <a:rPr lang="en-US" sz="2800" dirty="0" smtClean="0"/>
              <a:t>.</a:t>
            </a:r>
            <a:endParaRPr lang="en-US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Deep Learning </a:t>
            </a:r>
            <a:r>
              <a:rPr lang="en-US" sz="2800" b="1" dirty="0" smtClean="0"/>
              <a:t>Methods </a:t>
            </a:r>
            <a:r>
              <a:rPr lang="en-US" sz="2800" dirty="0" smtClean="0"/>
              <a:t>— Using recurrent </a:t>
            </a:r>
            <a:r>
              <a:rPr lang="en-US" sz="2800" dirty="0"/>
              <a:t>Neural </a:t>
            </a:r>
            <a:r>
              <a:rPr lang="en-US" sz="2800" dirty="0" smtClean="0"/>
              <a:t>Networks.</a:t>
            </a:r>
          </a:p>
        </p:txBody>
      </p:sp>
    </p:spTree>
    <p:extLst>
      <p:ext uri="{BB962C8B-B14F-4D97-AF65-F5344CB8AC3E}">
        <p14:creationId xmlns:p14="http://schemas.microsoft.com/office/powerpoint/2010/main" val="27597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Lemmatization/POS tagging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Libraries: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71601" y="2393192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nltk</a:t>
            </a:r>
            <a:endParaRPr lang="en-US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3" y="3145478"/>
            <a:ext cx="11996091" cy="19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Lemmatization/POS tagging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Libraries 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71601" y="239319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spacy</a:t>
            </a:r>
            <a:endParaRPr lang="en-US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" y="3145477"/>
            <a:ext cx="12144259" cy="20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Reminder: tasks </a:t>
            </a:r>
            <a:r>
              <a:rPr lang="en-US" sz="3200" dirty="0" smtClean="0"/>
              <a:t>of text preprocessing</a:t>
            </a:r>
          </a:p>
          <a:p>
            <a:pPr marL="0" indent="0">
              <a:buNone/>
            </a:pPr>
            <a:endParaRPr lang="en-US" sz="3200" dirty="0" smtClean="0"/>
          </a:p>
          <a:p>
            <a:pPr lvl="1"/>
            <a:r>
              <a:rPr lang="en-US" sz="2800" dirty="0"/>
              <a:t>Tokenization</a:t>
            </a:r>
          </a:p>
          <a:p>
            <a:pPr lvl="1"/>
            <a:r>
              <a:rPr lang="en-US" sz="2800" dirty="0" smtClean="0"/>
              <a:t>Removing punctuation</a:t>
            </a:r>
          </a:p>
          <a:p>
            <a:pPr lvl="1"/>
            <a:r>
              <a:rPr lang="en-US" sz="2800" dirty="0" smtClean="0"/>
              <a:t>Lowercasing</a:t>
            </a:r>
            <a:endParaRPr lang="en-US" sz="2800" dirty="0"/>
          </a:p>
          <a:p>
            <a:pPr lvl="1"/>
            <a:r>
              <a:rPr lang="en-US" sz="2800" dirty="0"/>
              <a:t>Removing </a:t>
            </a:r>
            <a:r>
              <a:rPr lang="en-US" sz="2800" dirty="0" err="1" smtClean="0"/>
              <a:t>stopwords</a:t>
            </a:r>
            <a:endParaRPr lang="en-US" sz="2800" dirty="0"/>
          </a:p>
          <a:p>
            <a:pPr lvl="1"/>
            <a:r>
              <a:rPr lang="en-US" sz="2800" dirty="0"/>
              <a:t>Stemming (rooting words by removing inflection)</a:t>
            </a:r>
          </a:p>
          <a:p>
            <a:pPr lvl="1"/>
            <a:r>
              <a:rPr lang="en-US" sz="2800" dirty="0"/>
              <a:t>Lemmatization/POS tagging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65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87" y="1042197"/>
            <a:ext cx="11297198" cy="48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Tasks of text preprocessing</a:t>
            </a:r>
          </a:p>
          <a:p>
            <a:pPr marL="0" indent="0">
              <a:buNone/>
            </a:pPr>
            <a:endParaRPr lang="en-US" sz="3200" dirty="0" smtClean="0"/>
          </a:p>
          <a:p>
            <a:pPr lvl="1"/>
            <a:r>
              <a:rPr lang="en-US" sz="2800" dirty="0"/>
              <a:t>Tokenization</a:t>
            </a:r>
          </a:p>
          <a:p>
            <a:pPr lvl="1"/>
            <a:r>
              <a:rPr lang="en-US" sz="2800" dirty="0" smtClean="0"/>
              <a:t>Removing punctuation</a:t>
            </a:r>
          </a:p>
          <a:p>
            <a:pPr lvl="1"/>
            <a:r>
              <a:rPr lang="en-US" sz="2800" dirty="0" smtClean="0"/>
              <a:t>Lowercasing</a:t>
            </a:r>
            <a:endParaRPr lang="en-US" sz="2800" dirty="0"/>
          </a:p>
          <a:p>
            <a:pPr lvl="1"/>
            <a:r>
              <a:rPr lang="en-US" sz="2800" dirty="0"/>
              <a:t>Removing </a:t>
            </a:r>
            <a:r>
              <a:rPr lang="en-US" sz="2800" dirty="0" err="1" smtClean="0"/>
              <a:t>stopwords</a:t>
            </a:r>
            <a:endParaRPr lang="en-US" sz="2800" dirty="0"/>
          </a:p>
          <a:p>
            <a:pPr lvl="1"/>
            <a:r>
              <a:rPr lang="en-US" sz="2800" dirty="0"/>
              <a:t>Stemming (rooting words by removing inflection)</a:t>
            </a:r>
          </a:p>
          <a:p>
            <a:pPr lvl="1"/>
            <a:r>
              <a:rPr lang="en-US" sz="2800" dirty="0"/>
              <a:t>Lemmatization/POS tagging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602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process of tokenizing or splitting a string (text) into a list of tokens (words)</a:t>
            </a:r>
          </a:p>
          <a:p>
            <a:endParaRPr lang="en-US" dirty="0" smtClean="0"/>
          </a:p>
          <a:p>
            <a:r>
              <a:rPr lang="en-US" dirty="0" smtClean="0"/>
              <a:t>Splitting by space, new lines and punctuation 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22" y="757646"/>
            <a:ext cx="7478268" cy="5419317"/>
          </a:xfrm>
        </p:spPr>
      </p:pic>
    </p:spTree>
    <p:extLst>
      <p:ext uri="{BB962C8B-B14F-4D97-AF65-F5344CB8AC3E}">
        <p14:creationId xmlns:p14="http://schemas.microsoft.com/office/powerpoint/2010/main" val="18564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Some frequently used terms: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dirty="0" smtClean="0"/>
              <a:t>Corpus – Body of text, singular.</a:t>
            </a:r>
          </a:p>
          <a:p>
            <a:pPr lvl="1"/>
            <a:r>
              <a:rPr lang="en-US" sz="2800" dirty="0" smtClean="0"/>
              <a:t>Corpora – plural of Corpus.</a:t>
            </a:r>
          </a:p>
          <a:p>
            <a:pPr lvl="1"/>
            <a:r>
              <a:rPr lang="en-US" sz="2800" dirty="0" smtClean="0"/>
              <a:t>Lexicon – the list of words and vocabularies at use.</a:t>
            </a:r>
          </a:p>
          <a:p>
            <a:pPr lvl="1"/>
            <a:r>
              <a:rPr lang="en-US" sz="2800" dirty="0" smtClean="0"/>
              <a:t>Token – Each “entity” that is a part of whatever was split up based on rules.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19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Types of tokenization</a:t>
            </a:r>
            <a:endParaRPr lang="en-US" dirty="0" smtClean="0"/>
          </a:p>
          <a:p>
            <a:pPr lvl="1"/>
            <a:r>
              <a:rPr lang="en-US" sz="2800" dirty="0" smtClean="0"/>
              <a:t>Text into Sentences</a:t>
            </a:r>
          </a:p>
          <a:p>
            <a:pPr lvl="1"/>
            <a:endParaRPr lang="en-US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1" y="3388233"/>
            <a:ext cx="10237257" cy="14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687</Words>
  <Application>Microsoft Office PowerPoint</Application>
  <PresentationFormat>Grand écran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Text Preprocessing</vt:lpstr>
      <vt:lpstr>Présentation PowerPoint</vt:lpstr>
      <vt:lpstr>Présentation PowerPoint</vt:lpstr>
      <vt:lpstr>Présentation PowerPoint</vt:lpstr>
      <vt:lpstr>Présentation PowerPoint</vt:lpstr>
      <vt:lpstr>Tokenization</vt:lpstr>
      <vt:lpstr>Présentation PowerPoint</vt:lpstr>
      <vt:lpstr>Tokenization</vt:lpstr>
      <vt:lpstr>Tokenization</vt:lpstr>
      <vt:lpstr>Tokenization</vt:lpstr>
      <vt:lpstr>Tokenization</vt:lpstr>
      <vt:lpstr>Tokenization</vt:lpstr>
      <vt:lpstr>Tokenization</vt:lpstr>
      <vt:lpstr>Removing punctuation</vt:lpstr>
      <vt:lpstr>Removing punctuation</vt:lpstr>
      <vt:lpstr>Removing punctuation</vt:lpstr>
      <vt:lpstr>Removing punctuation</vt:lpstr>
      <vt:lpstr>Lowercasing</vt:lpstr>
      <vt:lpstr>Lowercasing</vt:lpstr>
      <vt:lpstr>Removing stop words</vt:lpstr>
      <vt:lpstr>Removing stop words</vt:lpstr>
      <vt:lpstr>Removing stopwords</vt:lpstr>
      <vt:lpstr>Removing stopwords</vt:lpstr>
      <vt:lpstr>Removing stopwords</vt:lpstr>
      <vt:lpstr>Removing stopwords</vt:lpstr>
      <vt:lpstr>Stemming</vt:lpstr>
      <vt:lpstr>Stemming</vt:lpstr>
      <vt:lpstr>Stemming</vt:lpstr>
      <vt:lpstr>Stemming</vt:lpstr>
      <vt:lpstr>Lemmatization/POS tagging</vt:lpstr>
      <vt:lpstr>Lemmatization/POS tagging</vt:lpstr>
      <vt:lpstr>Lemmatization/POS tagging</vt:lpstr>
      <vt:lpstr>Lemmatization/POS tagging</vt:lpstr>
      <vt:lpstr>Lemmatization/POS tagging</vt:lpstr>
      <vt:lpstr>Présentation PowerPoint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Preprocessing</dc:title>
  <dc:creator>Khodor</dc:creator>
  <cp:lastModifiedBy>Khodor</cp:lastModifiedBy>
  <cp:revision>30</cp:revision>
  <dcterms:created xsi:type="dcterms:W3CDTF">2020-03-01T13:59:06Z</dcterms:created>
  <dcterms:modified xsi:type="dcterms:W3CDTF">2020-03-03T00:13:09Z</dcterms:modified>
</cp:coreProperties>
</file>