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9" r:id="rId10"/>
    <p:sldId id="288" r:id="rId11"/>
    <p:sldId id="287" r:id="rId12"/>
    <p:sldId id="293" r:id="rId13"/>
    <p:sldId id="295" r:id="rId14"/>
    <p:sldId id="294" r:id="rId15"/>
    <p:sldId id="261" r:id="rId16"/>
    <p:sldId id="260" r:id="rId17"/>
    <p:sldId id="263" r:id="rId18"/>
    <p:sldId id="275" r:id="rId19"/>
    <p:sldId id="276" r:id="rId20"/>
    <p:sldId id="267" r:id="rId21"/>
    <p:sldId id="279" r:id="rId22"/>
    <p:sldId id="290" r:id="rId23"/>
    <p:sldId id="291" r:id="rId24"/>
    <p:sldId id="292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7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 Федеральное государственное автономное образовательное учреждение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высшего профессионального образования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411" y="188640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криптографического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402025"/>
            <a:ext cx="3312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состоит из 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трёх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этапов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пользователей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5910951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Palatino Linotype" pitchFamily="18" charset="0"/>
                <a:cs typeface="Arial" pitchFamily="34" charset="0"/>
              </a:rPr>
              <a:t>Рис.2. Блок-схема криптографического протокола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7" y="1290690"/>
            <a:ext cx="4302322" cy="523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15327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Описание разрабатываемого 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234" y="461575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5241393"/>
            <a:ext cx="2905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cs typeface="Arial" pitchFamily="34" charset="0"/>
              </a:rPr>
              <a:t>Рис.3. Блок-схема алгоритма </a:t>
            </a:r>
            <a:r>
              <a:rPr lang="ru-RU" sz="2000" dirty="0">
                <a:cs typeface="Arial" pitchFamily="34" charset="0"/>
              </a:rPr>
              <a:t>а</a:t>
            </a:r>
            <a:r>
              <a:rPr lang="ru-RU" sz="2000" dirty="0" smtClean="0">
                <a:cs typeface="Arial" pitchFamily="34" charset="0"/>
              </a:rPr>
              <a:t>утентификация клиента сервером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9836" y="957470"/>
            <a:ext cx="3504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20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имитовставка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3" y="924542"/>
            <a:ext cx="5130168" cy="57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1575" y="640431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16632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Описание разрабатываемого 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" y="1053722"/>
            <a:ext cx="73914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220072" y="1053722"/>
            <a:ext cx="3744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На втором этапе клиент и сервер обмениваются сессионным ключом шифрования</a:t>
            </a:r>
          </a:p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511152" y="593467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Рис. 4. Блок-схема </a:t>
            </a:r>
            <a:r>
              <a:rPr lang="ru-RU" dirty="0" smtClean="0">
                <a:cs typeface="Arial" pitchFamily="34" charset="0"/>
              </a:rPr>
              <a:t>алгоритма обмена </a:t>
            </a:r>
            <a:r>
              <a:rPr lang="ru-RU" dirty="0">
                <a:cs typeface="Arial" pitchFamily="34" charset="0"/>
              </a:rPr>
              <a:t>сессионным ключом симметричного шифрования по протоколу </a:t>
            </a:r>
            <a:r>
              <a:rPr lang="ru-RU" dirty="0" err="1">
                <a:cs typeface="Arial" pitchFamily="34" charset="0"/>
              </a:rPr>
              <a:t>Диффи</a:t>
            </a:r>
            <a:r>
              <a:rPr lang="en-US" dirty="0">
                <a:cs typeface="Arial" pitchFamily="34" charset="0"/>
              </a:rPr>
              <a:t>-</a:t>
            </a:r>
            <a:r>
              <a:rPr lang="ru-RU" dirty="0" err="1">
                <a:cs typeface="Arial" pitchFamily="34" charset="0"/>
              </a:rPr>
              <a:t>Хелмана</a:t>
            </a:r>
            <a:r>
              <a:rPr lang="ru-RU" dirty="0">
                <a:cs typeface="Arial" pitchFamily="34" charset="0"/>
              </a:rPr>
              <a:t> со стороны сервера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5656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Описание разрабатываемого 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147390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Рис. </a:t>
            </a:r>
            <a:r>
              <a:rPr lang="ru-RU" dirty="0" smtClean="0">
                <a:cs typeface="Arial" pitchFamily="34" charset="0"/>
              </a:rPr>
              <a:t>5. Блок-схема алгоритма обмена </a:t>
            </a:r>
            <a:r>
              <a:rPr lang="ru-RU" dirty="0">
                <a:cs typeface="Arial" pitchFamily="34" charset="0"/>
              </a:rPr>
              <a:t>сессионным ключом симметричного шифрования по протоколу </a:t>
            </a:r>
            <a:r>
              <a:rPr lang="ru-RU" dirty="0" err="1" smtClean="0">
                <a:cs typeface="Arial" pitchFamily="34" charset="0"/>
              </a:rPr>
              <a:t>Диффи</a:t>
            </a:r>
            <a:r>
              <a:rPr lang="en-US" dirty="0" smtClean="0">
                <a:cs typeface="Arial" pitchFamily="34" charset="0"/>
              </a:rPr>
              <a:t>-</a:t>
            </a:r>
            <a:r>
              <a:rPr lang="ru-RU" dirty="0" err="1" smtClean="0">
                <a:cs typeface="Arial" pitchFamily="34" charset="0"/>
              </a:rPr>
              <a:t>Хелмана</a:t>
            </a:r>
            <a:r>
              <a:rPr lang="ru-RU" dirty="0" smtClean="0">
                <a:cs typeface="Arial" pitchFamily="34" charset="0"/>
              </a:rPr>
              <a:t> со стороны клиента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872" y="591202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4" y="1102469"/>
            <a:ext cx="8463883" cy="507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2962" y="555318"/>
            <a:ext cx="2571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en-US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6632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Описание разрабатываемого 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32372"/>
            <a:ext cx="6840760" cy="577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87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294" y="188640"/>
            <a:ext cx="867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Выбор криптографических алгоритмов для реализации 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114" y="1628800"/>
            <a:ext cx="88148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Исходя из требований к реализации протокола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были выбраны следующие криптографические алгоритмы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- российский алгоритм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симметричного шифрования</a:t>
            </a:r>
          </a:p>
          <a:p>
            <a:pPr lvl="1"/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</a:t>
            </a:r>
            <a:r>
              <a:rPr lang="ru-RU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34.11-2012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- российский алгоритм вычисления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функции хеширования</a:t>
            </a:r>
          </a:p>
          <a:p>
            <a:pPr marL="914400" lvl="1" indent="-457200">
              <a:buFont typeface="Wingdings" pitchFamily="2" charset="2"/>
              <a:buChar char="q"/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 протокол обмена ключами шифрования </a:t>
            </a:r>
            <a:r>
              <a:rPr lang="ru-RU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Хеллмана</a:t>
            </a:r>
            <a:endParaRPr lang="ru-RU" sz="25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90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75" y="3277829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Выбор дополнительных библиотек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892070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реализации алгоритмов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 34.11-2012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выбран язык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</a:t>
            </a:r>
            <a:endParaRPr lang="en-US" sz="25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ля реализации обмена ключами шифрования </a:t>
            </a:r>
            <a:r>
              <a:rPr lang="ru-RU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Хеллмана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протокола двухфакторной аутентификации выбран язык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С++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294444"/>
            <a:ext cx="7413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Выбор языков программирования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720" y="3862604"/>
            <a:ext cx="79307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выполнения операций  с большими числами, размерностью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256 бит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использована дополнительная библиотека </a:t>
            </a:r>
            <a:r>
              <a:rPr lang="en-US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CryptoPP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реализации сетевой части, использована кроссплатформенная библиотека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boost 1.57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2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445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5562078"/>
            <a:ext cx="8964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Результат тестирования алгоритма симметричного шифрования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ГОСТ28147-89.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инициализации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считывается из файла.</a:t>
            </a:r>
            <a:endParaRPr lang="ru-RU" sz="25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168" y="5015011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2. Приложение тестирования. Тестирование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2" y="61486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207" y="116632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алгоритма 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</a:t>
            </a:r>
            <a:r>
              <a:rPr lang="ru-RU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 34.11-2012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858" y="4509119"/>
            <a:ext cx="8964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Результат тестирования алгоритма симметричного шифрования </a:t>
            </a:r>
            <a:r>
              <a:rPr lang="ru-RU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34.11-2012.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Вычисление значение хэш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функции длиной 256 бит и 512 бит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459" y="3309780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3. Приложение для тестирования криптографических алгоритмов. Тестирование алгоритма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 34.11-2012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" y="1167186"/>
            <a:ext cx="8132333" cy="204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91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Параметры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протокола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239" y="4194522"/>
            <a:ext cx="8519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Параметры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</a:p>
          <a:p>
            <a:pPr algn="ctr"/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открытый ключи, генерирующий сервер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открытый ключ генерирующий клиент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 симметричного шифрования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3" y="908720"/>
            <a:ext cx="8662153" cy="26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44063" y="353565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4. Приложение для тестирования криптографических алгоритмов. Тестирование протокола обмена ключами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1538" y="107154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>
                <a:latin typeface="Arial" pitchFamily="34" charset="0"/>
                <a:cs typeface="Arial" pitchFamily="34" charset="0"/>
              </a:rPr>
              <a:t>-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аутентификация, при доступе к настройкам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64291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68" y="438262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92880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ПО для сервера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ОС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Windows Server 2012R2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ПО для клиента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ОС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Linux (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встраиваемая система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643182"/>
            <a:ext cx="69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криптографическому протоколу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511" y="2914561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только сертифицированные российские стандарты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протокол должен содержать только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платформе</a:t>
            </a: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238" y="4653136"/>
            <a:ext cx="809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в себе реализацию применяемых криптографических примитивов, работающая под выше названные платформы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 связи клиента с сервером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приложения для тестировании библиотек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окумент, описывающий интерфейс доступа к библиотекам</a:t>
            </a:r>
          </a:p>
        </p:txBody>
      </p:sp>
    </p:spTree>
    <p:extLst>
      <p:ext uri="{BB962C8B-B14F-4D97-AF65-F5344CB8AC3E}">
        <p14:creationId xmlns=""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276334"/>
              </p:ext>
            </p:extLst>
          </p:nvPr>
        </p:nvGraphicFramePr>
        <p:xfrm>
          <a:off x="1403648" y="1268760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33" y="1628800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88" y="1667339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59" y="166733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14262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8785" y="2200101"/>
            <a:ext cx="14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855995" y="3094042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доп. 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6868" y="2246267"/>
            <a:ext cx="16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80" y="1714262"/>
            <a:ext cx="710784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3847763" y="3001015"/>
            <a:ext cx="1889819" cy="3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8462" y="224626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" y="4753509"/>
            <a:ext cx="8805612" cy="3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625088" y="4313303"/>
            <a:ext cx="443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Пример реального сообщения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44" y="307181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</a:t>
            </a:r>
            <a:r>
              <a:rPr lang="ru-RU" dirty="0">
                <a:latin typeface="Arial" pitchFamily="34" charset="0"/>
                <a:cs typeface="Arial" pitchFamily="34" charset="0"/>
              </a:rPr>
              <a:t>6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Формат сообщения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1802" y="542926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7. Пример сообщения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521495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7. Аутентификация сервером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57" y="2466991"/>
            <a:ext cx="653786" cy="28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43" y="2477867"/>
            <a:ext cx="278735" cy="26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99" y="2497197"/>
            <a:ext cx="594031" cy="2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39" y="2492971"/>
            <a:ext cx="355392" cy="26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31" y="2432717"/>
            <a:ext cx="2759817" cy="38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72508"/>
            <a:ext cx="1507829" cy="30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00100" y="2867598"/>
            <a:ext cx="16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50682" y="3657891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доп. 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87066" y="3680541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87746" y="3851815"/>
            <a:ext cx="233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длина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8749" y="28173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лученное число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r1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7136" y="30700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Arial" pitchFamily="34" charset="0"/>
                <a:cs typeface="Arial" pitchFamily="34" charset="0"/>
              </a:rPr>
              <a:t>имитовставка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479" t="17857" r="46008" b="74930"/>
          <a:stretch/>
        </p:blipFill>
        <p:spPr bwMode="auto">
          <a:xfrm>
            <a:off x="33966" y="1652641"/>
            <a:ext cx="9112791" cy="81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0004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528638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8. Обмен ключом для симметричного шифрования по протоколу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Диффи-Хелмана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0004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521495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</a:t>
            </a:r>
            <a:r>
              <a:rPr lang="ru-RU" dirty="0">
                <a:latin typeface="Arial" pitchFamily="34" charset="0"/>
                <a:cs typeface="Arial" pitchFamily="34" charset="0"/>
              </a:rPr>
              <a:t>9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Аутентификация пользователя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Статический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динамический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анализ исходного кода.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2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857233"/>
            <a:ext cx="83582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мною был разработан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иптографический протокол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двухфакторной аутентификации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основе российских стандартов шифрования, согласно требованиям технического задания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Преимуществом перед существующих протоколов является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возможность применить в системах передачи данных реального времени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-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есть возможность  постоянно отслеживать соединения между клиентом и сервером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       - поддерживает только российские криптографические стандарты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       -     не ориентирована на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технологии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069" y="116632"/>
            <a:ext cx="626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402" y="2609171"/>
            <a:ext cx="6272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052" y="3107527"/>
            <a:ext cx="7781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реализовать библиотеку, содержащий алгоритм симметричного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шифрования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 вычисления функций хеширования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 Р 11.34-2012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 протокол обмена ключами шифрования </a:t>
            </a:r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Хеллмана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работающие под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Windows Server 2012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Linux 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 для двухфакторной аутентификации, согласно требованиям из технического задания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аписать приложения для тестирования библиотек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к библиотекам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5052" y="593686"/>
            <a:ext cx="7781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разработать систему двухфакторной аутентификации, на основе российских криптографических стандартах, согласно техническому заданию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научиться разрабатывать сетевые приложения и криптографические протоколы для различного назначения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освоить современные методики разработки программного обеспечения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9123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Архитектура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607220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alatino Linotype" pitchFamily="18" charset="0"/>
                <a:cs typeface="Arial" pitchFamily="34" charset="0"/>
              </a:rPr>
              <a:t>Рис.1 Архитектура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2786058"/>
            <a:ext cx="1857388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  <a:p>
            <a:pPr algn="ctr"/>
            <a:r>
              <a:rPr lang="ru-RU" dirty="0" smtClean="0"/>
              <a:t>управления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142984"/>
            <a:ext cx="2000264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Устройство1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071810"/>
            <a:ext cx="2071702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Устройство 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5000636"/>
            <a:ext cx="2071702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Устройство 3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500298" y="1928802"/>
            <a:ext cx="2071702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7" idx="1"/>
          </p:cNvCxnSpPr>
          <p:nvPr/>
        </p:nvCxnSpPr>
        <p:spPr>
          <a:xfrm>
            <a:off x="2500298" y="3500438"/>
            <a:ext cx="2071702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500298" y="3786190"/>
            <a:ext cx="2071702" cy="203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00892" y="1142984"/>
            <a:ext cx="2071670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аутентификации, при изменения конфигурации устройства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000892" y="3036091"/>
            <a:ext cx="2071670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аутентификации, при изменения конфигурации устройства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7006820" y="4979840"/>
            <a:ext cx="2071670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аутентификации, при изменения конфигурации устройства</a:t>
            </a:r>
            <a:endParaRPr lang="ru-RU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6572264" y="178592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6643702" y="392906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8" idx="3"/>
            <a:endCxn id="47" idx="1"/>
          </p:cNvCxnSpPr>
          <p:nvPr/>
        </p:nvCxnSpPr>
        <p:spPr>
          <a:xfrm flipV="1">
            <a:off x="6643702" y="5729939"/>
            <a:ext cx="363118" cy="20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42910" y="857232"/>
            <a:ext cx="1857388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cxnSp>
        <p:nvCxnSpPr>
          <p:cNvPr id="92" name="Прямая со стрелкой 91"/>
          <p:cNvCxnSpPr/>
          <p:nvPr/>
        </p:nvCxnSpPr>
        <p:spPr>
          <a:xfrm rot="5400000">
            <a:off x="1393803" y="253523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rot="5400000" flipH="1" flipV="1">
            <a:off x="1108051" y="253523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rot="10800000" flipV="1">
            <a:off x="2500298" y="1643050"/>
            <a:ext cx="2071702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 rot="10800000">
            <a:off x="2500298" y="3714752"/>
            <a:ext cx="207170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 flipV="1">
            <a:off x="2500298" y="4071942"/>
            <a:ext cx="2000265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rot="10800000">
            <a:off x="6572264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6643702" y="3686406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 flipV="1">
            <a:off x="6643702" y="6000768"/>
            <a:ext cx="357190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9368651">
            <a:off x="2237274" y="1762005"/>
            <a:ext cx="24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криптографический </a:t>
            </a:r>
          </a:p>
          <a:p>
            <a:pPr algn="ctr"/>
            <a:r>
              <a:rPr lang="ru-RU" sz="1600" dirty="0" smtClean="0"/>
              <a:t>протокол</a:t>
            </a:r>
            <a:endParaRPr lang="ru-RU" sz="1600" dirty="0"/>
          </a:p>
        </p:txBody>
      </p:sp>
      <p:sp>
        <p:nvSpPr>
          <p:cNvPr id="121" name="TextBox 120"/>
          <p:cNvSpPr txBox="1"/>
          <p:nvPr/>
        </p:nvSpPr>
        <p:spPr>
          <a:xfrm rot="301675">
            <a:off x="2537575" y="3014266"/>
            <a:ext cx="24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криптограф</a:t>
            </a:r>
            <a:r>
              <a:rPr lang="ru-RU" sz="1600" dirty="0" smtClean="0"/>
              <a:t>. </a:t>
            </a:r>
          </a:p>
          <a:p>
            <a:pPr algn="ctr"/>
            <a:r>
              <a:rPr lang="ru-RU" sz="1600" dirty="0" smtClean="0"/>
              <a:t>протокол</a:t>
            </a:r>
            <a:endParaRPr lang="ru-RU" sz="1600" dirty="0"/>
          </a:p>
        </p:txBody>
      </p:sp>
      <p:sp>
        <p:nvSpPr>
          <p:cNvPr id="123" name="TextBox 122"/>
          <p:cNvSpPr txBox="1"/>
          <p:nvPr/>
        </p:nvSpPr>
        <p:spPr>
          <a:xfrm rot="2624483">
            <a:off x="2547326" y="4356140"/>
            <a:ext cx="240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криптографический </a:t>
            </a:r>
          </a:p>
          <a:p>
            <a:pPr algn="ctr"/>
            <a:r>
              <a:rPr lang="ru-RU" sz="1600" dirty="0" smtClean="0"/>
              <a:t>протокол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9123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Способы аутентификации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214422"/>
            <a:ext cx="839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Субъект может подтвердить свою подлинность, предъявив, один из следующих </a:t>
            </a:r>
            <a:r>
              <a:rPr lang="ru-RU" sz="25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аутентификаторов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500306"/>
            <a:ext cx="85011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Courier New" pitchFamily="49" charset="0"/>
              <a:buChar char="o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 основе того, что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«субъект знает»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(парольная аутентификация)</a:t>
            </a:r>
          </a:p>
          <a:p>
            <a:pPr lvl="1">
              <a:buFont typeface="Courier New" pitchFamily="49" charset="0"/>
              <a:buChar char="o"/>
            </a:pP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 основе того, чем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«субъект обладает»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(смарт-карта,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USB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токен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touch memory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т. д.)</a:t>
            </a:r>
          </a:p>
          <a:p>
            <a:pPr lvl="1">
              <a:buFont typeface="Courier New" pitchFamily="49" charset="0"/>
              <a:buChar char="o"/>
            </a:pPr>
            <a:endParaRPr lang="ru-RU" sz="25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 основе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«субъект есть»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(биометрические параметры)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9123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Факторы аутентификации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928670"/>
            <a:ext cx="850112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smtClean="0"/>
              <a:t>	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Фактор аутентификации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–  определенный вид информации, предоставляемый субъектом системе для его аутентификации. </a:t>
            </a:r>
          </a:p>
          <a:p>
            <a:pPr algn="just"/>
            <a:r>
              <a:rPr lang="ru-RU" sz="2500" dirty="0" smtClean="0">
                <a:latin typeface="Arial" pitchFamily="34" charset="0"/>
                <a:cs typeface="Arial" pitchFamily="34" charset="0"/>
              </a:rPr>
              <a:t>	Если используется только один способ аутентификации, то она называется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однофакторной аутентификацией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если несколько - то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многофакторной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857628"/>
            <a:ext cx="85010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 основе логина и пароля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(однофакторная аутентификация)</a:t>
            </a:r>
          </a:p>
          <a:p>
            <a:pPr>
              <a:buFont typeface="Wingdings" pitchFamily="2" charset="2"/>
              <a:buChar char="ü"/>
            </a:pP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5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 основе смарт-карты и пароля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(двухфакторная аутентификация)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42852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Парольная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(однофакторная)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аутентификации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14422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Достоинств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o: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714488"/>
            <a:ext cx="757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простота реализации</a:t>
            </a:r>
          </a:p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не требуется дополнительные устройства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643182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Недостатки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3071810"/>
            <a:ext cx="757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недостаточная защищенность (возможно потери, кражи пароля)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1538" y="3857628"/>
            <a:ext cx="75723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атака полным перебором пароля</a:t>
            </a:r>
          </a:p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атака с помощью словаря</a:t>
            </a:r>
          </a:p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метод социальной инженерии (основан на предположении, что пользователь использует в качестве пароля имя, фамилия, дата рождения)</a:t>
            </a: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91239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Использование совместно смарт-карты и пароля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(двухфакторная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аутентификация)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928802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Достоинства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2643182"/>
            <a:ext cx="764386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повышается уровень защищенности системы</a:t>
            </a:r>
          </a:p>
          <a:p>
            <a:pPr>
              <a:buFont typeface="Wingdings" pitchFamily="2" charset="2"/>
              <a:buChar char="§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  снижение рисков, связанных с использованием слабых паролей </a:t>
            </a:r>
          </a:p>
          <a:p>
            <a:pPr>
              <a:buFont typeface="Wingdings" pitchFamily="2" charset="2"/>
              <a:buChar char="§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сравнительно низкая стоимость устройств (аппаратных идентификаторов);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000636"/>
            <a:ext cx="2786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Недостатки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5572140"/>
            <a:ext cx="7572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повышается сложность реализации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85728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Обзор существующих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протоколов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143116"/>
            <a:ext cx="72152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1)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Односторонняя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аутентификация, основанная на метке времени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2)  Односторонняя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аутентификация с использованием случайных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чисел</a:t>
            </a:r>
          </a:p>
          <a:p>
            <a:pPr lvl="0"/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3)  Взаимная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аутентификация с использованием случайных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чисел</a:t>
            </a:r>
          </a:p>
          <a:p>
            <a:pPr lvl="0"/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4) Протокол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аутентификации с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использованием случайных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чисел и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имитовставок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4292</TotalTime>
  <Words>935</Words>
  <Application>Microsoft Office PowerPoint</Application>
  <PresentationFormat>Экран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Исполнительная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 Ivanov</cp:lastModifiedBy>
  <cp:revision>433</cp:revision>
  <dcterms:created xsi:type="dcterms:W3CDTF">2015-03-18T18:48:52Z</dcterms:created>
  <dcterms:modified xsi:type="dcterms:W3CDTF">2015-05-19T07:09:38Z</dcterms:modified>
</cp:coreProperties>
</file>